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7" r:id="rId2"/>
    <p:sldId id="268" r:id="rId3"/>
    <p:sldId id="259" r:id="rId4"/>
    <p:sldId id="263" r:id="rId5"/>
    <p:sldId id="260" r:id="rId6"/>
    <p:sldId id="264" r:id="rId7"/>
    <p:sldId id="274" r:id="rId8"/>
    <p:sldId id="272" r:id="rId9"/>
    <p:sldId id="258" r:id="rId10"/>
    <p:sldId id="271" r:id="rId11"/>
    <p:sldId id="261" r:id="rId12"/>
    <p:sldId id="273" r:id="rId13"/>
    <p:sldId id="27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5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C79B871-8298-452C-9C6E-EB7244BCCC5E}" type="datetimeFigureOut">
              <a:rPr lang="en-US" smtClean="0"/>
              <a:t>6/8/2017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4F982D3-588B-4048-80B9-2BE827B211E0}" type="slidenum">
              <a:rPr lang="en-US" smtClean="0"/>
              <a:t>‹#›</a:t>
            </a:fld>
            <a:endParaRPr lang="en-US"/>
          </a:p>
        </p:txBody>
      </p:sp>
    </p:spTree>
    <p:extLst>
      <p:ext uri="{BB962C8B-B14F-4D97-AF65-F5344CB8AC3E}">
        <p14:creationId xmlns:p14="http://schemas.microsoft.com/office/powerpoint/2010/main" val="19818543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082AD59-3596-4345-AD3F-A4DE45C1ED7C}" type="datetimeFigureOut">
              <a:rPr lang="en-US" smtClean="0"/>
              <a:t>6/8/2017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79D38A7-3ABE-4914-A5F0-25567B550B75}" type="slidenum">
              <a:rPr lang="en-US" smtClean="0"/>
              <a:t>‹#›</a:t>
            </a:fld>
            <a:endParaRPr lang="en-US" dirty="0"/>
          </a:p>
        </p:txBody>
      </p:sp>
    </p:spTree>
    <p:extLst>
      <p:ext uri="{BB962C8B-B14F-4D97-AF65-F5344CB8AC3E}">
        <p14:creationId xmlns:p14="http://schemas.microsoft.com/office/powerpoint/2010/main" val="1174151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fld id="{ED1D7E2A-5C24-406D-BF04-5060FC0DC674}" type="slidenum">
              <a:rPr lang="en-US" altLang="en-US" smtClean="0">
                <a:latin typeface="Calibri" pitchFamily="34" charset="0"/>
              </a:rPr>
              <a:pPr/>
              <a:t>1</a:t>
            </a:fld>
            <a:endParaRPr lang="en-US" altLang="en-US" dirty="0"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B76E91-5E35-43F1-9D80-A7C3A1392EE6}" type="datetime1">
              <a:rPr lang="en-US" smtClean="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177DD9-768A-46BD-818D-2ABDC02566D1}" type="slidenum">
              <a:rPr lang="en-US" smtClean="0"/>
              <a:t>‹#›</a:t>
            </a:fld>
            <a:endParaRPr lang="en-US" dirty="0"/>
          </a:p>
        </p:txBody>
      </p:sp>
    </p:spTree>
    <p:extLst>
      <p:ext uri="{BB962C8B-B14F-4D97-AF65-F5344CB8AC3E}">
        <p14:creationId xmlns:p14="http://schemas.microsoft.com/office/powerpoint/2010/main" val="1192227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8F7D0C-531A-40D1-935D-F15869FF7EC2}" type="datetime1">
              <a:rPr lang="en-US" smtClean="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177DD9-768A-46BD-818D-2ABDC02566D1}" type="slidenum">
              <a:rPr lang="en-US" smtClean="0"/>
              <a:t>‹#›</a:t>
            </a:fld>
            <a:endParaRPr lang="en-US" dirty="0"/>
          </a:p>
        </p:txBody>
      </p:sp>
    </p:spTree>
    <p:extLst>
      <p:ext uri="{BB962C8B-B14F-4D97-AF65-F5344CB8AC3E}">
        <p14:creationId xmlns:p14="http://schemas.microsoft.com/office/powerpoint/2010/main" val="3518428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AE5C24-6458-4122-BEAA-3A4206885BF5}" type="datetime1">
              <a:rPr lang="en-US" smtClean="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177DD9-768A-46BD-818D-2ABDC02566D1}" type="slidenum">
              <a:rPr lang="en-US" smtClean="0"/>
              <a:t>‹#›</a:t>
            </a:fld>
            <a:endParaRPr lang="en-US" dirty="0"/>
          </a:p>
        </p:txBody>
      </p:sp>
    </p:spTree>
    <p:extLst>
      <p:ext uri="{BB962C8B-B14F-4D97-AF65-F5344CB8AC3E}">
        <p14:creationId xmlns:p14="http://schemas.microsoft.com/office/powerpoint/2010/main" val="1778862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56B37A-C9DC-4318-8740-0D58895793C4}" type="datetime1">
              <a:rPr lang="en-US" smtClean="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177DD9-768A-46BD-818D-2ABDC02566D1}" type="slidenum">
              <a:rPr lang="en-US" smtClean="0"/>
              <a:t>‹#›</a:t>
            </a:fld>
            <a:endParaRPr lang="en-US" dirty="0"/>
          </a:p>
        </p:txBody>
      </p:sp>
    </p:spTree>
    <p:extLst>
      <p:ext uri="{BB962C8B-B14F-4D97-AF65-F5344CB8AC3E}">
        <p14:creationId xmlns:p14="http://schemas.microsoft.com/office/powerpoint/2010/main" val="839513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967601-5A9D-4F81-AFD3-7385FD9A4809}" type="datetime1">
              <a:rPr lang="en-US" smtClean="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177DD9-768A-46BD-818D-2ABDC02566D1}" type="slidenum">
              <a:rPr lang="en-US" smtClean="0"/>
              <a:t>‹#›</a:t>
            </a:fld>
            <a:endParaRPr lang="en-US" dirty="0"/>
          </a:p>
        </p:txBody>
      </p:sp>
    </p:spTree>
    <p:extLst>
      <p:ext uri="{BB962C8B-B14F-4D97-AF65-F5344CB8AC3E}">
        <p14:creationId xmlns:p14="http://schemas.microsoft.com/office/powerpoint/2010/main" val="1968308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E38547-1B3F-4B03-B563-948334227361}" type="datetime1">
              <a:rPr lang="en-US" smtClean="0"/>
              <a:t>6/8/2017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177DD9-768A-46BD-818D-2ABDC02566D1}" type="slidenum">
              <a:rPr lang="en-US" smtClean="0"/>
              <a:t>‹#›</a:t>
            </a:fld>
            <a:endParaRPr lang="en-US" dirty="0"/>
          </a:p>
        </p:txBody>
      </p:sp>
    </p:spTree>
    <p:extLst>
      <p:ext uri="{BB962C8B-B14F-4D97-AF65-F5344CB8AC3E}">
        <p14:creationId xmlns:p14="http://schemas.microsoft.com/office/powerpoint/2010/main" val="443620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381EAF-CE43-4898-8CE5-86AE1ACCE865}" type="datetime1">
              <a:rPr lang="en-US" smtClean="0"/>
              <a:t>6/8/2017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177DD9-768A-46BD-818D-2ABDC02566D1}" type="slidenum">
              <a:rPr lang="en-US" smtClean="0"/>
              <a:t>‹#›</a:t>
            </a:fld>
            <a:endParaRPr lang="en-US" dirty="0"/>
          </a:p>
        </p:txBody>
      </p:sp>
    </p:spTree>
    <p:extLst>
      <p:ext uri="{BB962C8B-B14F-4D97-AF65-F5344CB8AC3E}">
        <p14:creationId xmlns:p14="http://schemas.microsoft.com/office/powerpoint/2010/main" val="289007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E00890-CC4B-4CF7-B8BB-6604D448280A}" type="datetime1">
              <a:rPr lang="en-US" smtClean="0"/>
              <a:t>6/8/2017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5177DD9-768A-46BD-818D-2ABDC02566D1}" type="slidenum">
              <a:rPr lang="en-US" smtClean="0"/>
              <a:t>‹#›</a:t>
            </a:fld>
            <a:endParaRPr lang="en-US" dirty="0"/>
          </a:p>
        </p:txBody>
      </p:sp>
    </p:spTree>
    <p:extLst>
      <p:ext uri="{BB962C8B-B14F-4D97-AF65-F5344CB8AC3E}">
        <p14:creationId xmlns:p14="http://schemas.microsoft.com/office/powerpoint/2010/main" val="377792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9A353-31A1-4AC6-A400-D43C8E45CD00}" type="datetime1">
              <a:rPr lang="en-US" smtClean="0"/>
              <a:t>6/8/2017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5177DD9-768A-46BD-818D-2ABDC02566D1}" type="slidenum">
              <a:rPr lang="en-US" smtClean="0"/>
              <a:t>‹#›</a:t>
            </a:fld>
            <a:endParaRPr lang="en-US" dirty="0"/>
          </a:p>
        </p:txBody>
      </p:sp>
    </p:spTree>
    <p:extLst>
      <p:ext uri="{BB962C8B-B14F-4D97-AF65-F5344CB8AC3E}">
        <p14:creationId xmlns:p14="http://schemas.microsoft.com/office/powerpoint/2010/main" val="3777101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21F023-CF95-4DFD-BE1B-CCD92E017A5D}" type="datetime1">
              <a:rPr lang="en-US" smtClean="0"/>
              <a:t>6/8/2017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177DD9-768A-46BD-818D-2ABDC02566D1}" type="slidenum">
              <a:rPr lang="en-US" smtClean="0"/>
              <a:t>‹#›</a:t>
            </a:fld>
            <a:endParaRPr lang="en-US" dirty="0"/>
          </a:p>
        </p:txBody>
      </p:sp>
    </p:spTree>
    <p:extLst>
      <p:ext uri="{BB962C8B-B14F-4D97-AF65-F5344CB8AC3E}">
        <p14:creationId xmlns:p14="http://schemas.microsoft.com/office/powerpoint/2010/main" val="767284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9FDEB8-B05F-4C2B-8606-4533661E28AB}" type="datetime1">
              <a:rPr lang="en-US" smtClean="0"/>
              <a:t>6/8/2017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177DD9-768A-46BD-818D-2ABDC02566D1}" type="slidenum">
              <a:rPr lang="en-US" smtClean="0"/>
              <a:t>‹#›</a:t>
            </a:fld>
            <a:endParaRPr lang="en-US" dirty="0"/>
          </a:p>
        </p:txBody>
      </p:sp>
    </p:spTree>
    <p:extLst>
      <p:ext uri="{BB962C8B-B14F-4D97-AF65-F5344CB8AC3E}">
        <p14:creationId xmlns:p14="http://schemas.microsoft.com/office/powerpoint/2010/main" val="2643511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8C50CD-3D38-4885-9935-5B9D4E8D6E24}" type="datetime1">
              <a:rPr lang="en-US" smtClean="0"/>
              <a:t>6/8/2017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77DD9-768A-46BD-818D-2ABDC02566D1}" type="slidenum">
              <a:rPr lang="en-US" smtClean="0"/>
              <a:t>‹#›</a:t>
            </a:fld>
            <a:endParaRPr lang="en-US" dirty="0"/>
          </a:p>
        </p:txBody>
      </p:sp>
    </p:spTree>
    <p:extLst>
      <p:ext uri="{BB962C8B-B14F-4D97-AF65-F5344CB8AC3E}">
        <p14:creationId xmlns:p14="http://schemas.microsoft.com/office/powerpoint/2010/main" val="1499286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828800"/>
            <a:ext cx="7772400" cy="2686050"/>
          </a:xfrm>
          <a:extLst/>
        </p:spPr>
        <p:txBody>
          <a:bodyPr rtlCol="0">
            <a:noAutofit/>
          </a:bodyPr>
          <a:lstStyle/>
          <a:p>
            <a:pPr eaLnBrk="1" fontAlgn="auto" hangingPunct="1">
              <a:spcAft>
                <a:spcPts val="0"/>
              </a:spcAft>
              <a:defRPr/>
            </a:pPr>
            <a:r>
              <a:rPr lang="en-US" sz="3200" dirty="0" smtClean="0"/>
              <a:t/>
            </a:r>
            <a:br>
              <a:rPr lang="en-US" sz="3200" dirty="0" smtClean="0"/>
            </a:br>
            <a:endParaRPr lang="en-US" sz="3200" dirty="0"/>
          </a:p>
        </p:txBody>
      </p:sp>
      <p:sp>
        <p:nvSpPr>
          <p:cNvPr id="5123" name="Subtitle 2"/>
          <p:cNvSpPr>
            <a:spLocks noGrp="1"/>
          </p:cNvSpPr>
          <p:nvPr>
            <p:ph type="subTitle" idx="1"/>
          </p:nvPr>
        </p:nvSpPr>
        <p:spPr>
          <a:xfrm>
            <a:off x="5334000" y="6066691"/>
            <a:ext cx="3810000" cy="762001"/>
          </a:xfrm>
        </p:spPr>
        <p:txBody>
          <a:bodyPr/>
          <a:lstStyle/>
          <a:p>
            <a:pPr marR="0" algn="l" eaLnBrk="1" hangingPunct="1"/>
            <a:r>
              <a:rPr lang="en-US" altLang="en-US" sz="1800" b="1" dirty="0" smtClean="0"/>
              <a:t>Bernice Mahabier, </a:t>
            </a:r>
          </a:p>
          <a:p>
            <a:pPr marR="0" algn="l" eaLnBrk="1" hangingPunct="1"/>
            <a:r>
              <a:rPr lang="en-US" altLang="en-US" sz="1800" b="1" dirty="0" smtClean="0"/>
              <a:t>Coordinator Suriname Aton Academy</a:t>
            </a:r>
          </a:p>
          <a:p>
            <a:pPr marR="0" algn="l" eaLnBrk="1" hangingPunct="1"/>
            <a:endParaRPr lang="en-US" altLang="en-US" sz="1800" dirty="0" smtClean="0"/>
          </a:p>
          <a:p>
            <a:pPr marR="0" eaLnBrk="1" hangingPunct="1"/>
            <a:endParaRPr lang="en-US" altLang="en-US" sz="1800" dirty="0" smtClean="0"/>
          </a:p>
        </p:txBody>
      </p:sp>
      <p:pic>
        <p:nvPicPr>
          <p:cNvPr id="5124" name="Picture 7" descr="MAS logo.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505200" y="17463"/>
            <a:ext cx="2071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 descr="image00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572500" y="1746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826F976-915C-48E1-BA5B-10FB39971E52}" type="slidenum">
              <a:rPr lang="en-US" altLang="en-US" smtClean="0">
                <a:solidFill>
                  <a:srgbClr val="D1EAEE"/>
                </a:solidFill>
              </a:rPr>
              <a:pPr/>
              <a:t>1</a:t>
            </a:fld>
            <a:endParaRPr lang="en-US" altLang="en-US" dirty="0" smtClean="0">
              <a:solidFill>
                <a:srgbClr val="D1EAEE"/>
              </a:solidFill>
            </a:endParaRPr>
          </a:p>
        </p:txBody>
      </p:sp>
      <p:pic>
        <p:nvPicPr>
          <p:cNvPr id="1026" name="Picture 2" descr="\\mas.local\share\profiles\bmahabier\My Documents\masaton.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0" y="1371600"/>
            <a:ext cx="9144000" cy="3657414"/>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p>
            <a:fld id="{392E7C01-FF29-4C70-8028-8F4964D3EE8D}" type="datetime1">
              <a:rPr lang="en-US" smtClean="0"/>
              <a:t>6/8/2017</a:t>
            </a:fld>
            <a:endParaRPr lang="en-US" dirty="0"/>
          </a:p>
        </p:txBody>
      </p:sp>
    </p:spTree>
    <p:extLst>
      <p:ext uri="{BB962C8B-B14F-4D97-AF65-F5344CB8AC3E}">
        <p14:creationId xmlns:p14="http://schemas.microsoft.com/office/powerpoint/2010/main" val="724815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fld id="{1956B37A-C9DC-4318-8740-0D58895793C4}" type="datetime1">
              <a:rPr lang="en-US" smtClean="0"/>
              <a:t>6/8/2017</a:t>
            </a:fld>
            <a:endParaRPr lang="en-US" dirty="0"/>
          </a:p>
        </p:txBody>
      </p:sp>
      <p:sp>
        <p:nvSpPr>
          <p:cNvPr id="5" name="Slide Number Placeholder 4"/>
          <p:cNvSpPr>
            <a:spLocks noGrp="1"/>
          </p:cNvSpPr>
          <p:nvPr>
            <p:ph type="sldNum" sz="quarter" idx="12"/>
          </p:nvPr>
        </p:nvSpPr>
        <p:spPr/>
        <p:txBody>
          <a:bodyPr/>
          <a:lstStyle/>
          <a:p>
            <a:fld id="{75177DD9-768A-46BD-818D-2ABDC02566D1}" type="slidenum">
              <a:rPr lang="en-US" smtClean="0"/>
              <a:t>10</a:t>
            </a:fld>
            <a:endParaRPr lang="en-US" dirty="0"/>
          </a:p>
        </p:txBody>
      </p:sp>
      <p:pic>
        <p:nvPicPr>
          <p:cNvPr id="4099" name="Picture 3" descr="C:\Users\bmahabier\AppData\Local\Microsoft\Windows\Temporary Internet Files\Content.Outlook\2CZ91MHC\DSC_7643.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6200" y="3823720"/>
            <a:ext cx="4419600" cy="294783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 descr="image00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72500" y="1746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descr="K:\audit Iala\IMG-20170525-WA0005.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575" y="675480"/>
            <a:ext cx="5294841" cy="3084709"/>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C:\Users\bmahabier\AppData\Local\Microsoft\Windows\Temporary Internet Files\Content.Outlook\2CZ91MHC\DSC_7875.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495374" y="675481"/>
            <a:ext cx="4610526" cy="307518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C:\Users\bmahabier\AppData\Local\Microsoft\Windows\Temporary Internet Files\Content.Outlook\2CZ91MHC\DSC_7635.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495800" y="3760190"/>
            <a:ext cx="4610100" cy="307490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 descr="MAS logo.jpg"/>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3505200" y="17463"/>
            <a:ext cx="2071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84791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244" y="822686"/>
            <a:ext cx="8229600" cy="1143000"/>
          </a:xfrm>
        </p:spPr>
        <p:txBody>
          <a:bodyPr>
            <a:normAutofit fontScale="90000"/>
          </a:bodyPr>
          <a:lstStyle/>
          <a:p>
            <a:r>
              <a:rPr lang="en-US" dirty="0" smtClean="0"/>
              <a:t>Competence of the Aids</a:t>
            </a:r>
            <a:br>
              <a:rPr lang="en-US" dirty="0" smtClean="0"/>
            </a:br>
            <a:r>
              <a:rPr lang="en-US" dirty="0" smtClean="0"/>
              <a:t> to navigation manager</a:t>
            </a:r>
            <a:endParaRPr lang="en-US" dirty="0"/>
          </a:p>
        </p:txBody>
      </p:sp>
      <p:sp>
        <p:nvSpPr>
          <p:cNvPr id="3" name="Content Placeholder 2"/>
          <p:cNvSpPr>
            <a:spLocks noGrp="1"/>
          </p:cNvSpPr>
          <p:nvPr>
            <p:ph idx="1"/>
          </p:nvPr>
        </p:nvSpPr>
        <p:spPr>
          <a:xfrm>
            <a:off x="426244" y="1981200"/>
            <a:ext cx="8229600" cy="4525963"/>
          </a:xfrm>
        </p:spPr>
        <p:txBody>
          <a:bodyPr>
            <a:normAutofit fontScale="70000" lnSpcReduction="20000"/>
          </a:bodyPr>
          <a:lstStyle/>
          <a:p>
            <a:pPr marL="0" indent="0">
              <a:buNone/>
            </a:pPr>
            <a:r>
              <a:rPr lang="en-US" dirty="0"/>
              <a:t>The Level 1 Aids to Navigation Manager Course is </a:t>
            </a:r>
            <a:r>
              <a:rPr lang="en-US" dirty="0" smtClean="0"/>
              <a:t>based on </a:t>
            </a:r>
            <a:r>
              <a:rPr lang="en-US" dirty="0"/>
              <a:t>IALA Recommendation E-141. After having demonstrated the required level of competence by passing all the </a:t>
            </a:r>
            <a:r>
              <a:rPr lang="en-US" b="1" dirty="0"/>
              <a:t>modular examinations </a:t>
            </a:r>
            <a:r>
              <a:rPr lang="en-US" dirty="0"/>
              <a:t>and </a:t>
            </a:r>
            <a:r>
              <a:rPr lang="en-US" b="1" dirty="0"/>
              <a:t>other assessments </a:t>
            </a:r>
            <a:r>
              <a:rPr lang="en-US" dirty="0"/>
              <a:t>required </a:t>
            </a:r>
            <a:r>
              <a:rPr lang="en-US" dirty="0" smtClean="0"/>
              <a:t>, </a:t>
            </a:r>
            <a:r>
              <a:rPr lang="en-US" dirty="0"/>
              <a:t>the participants will be awarded an </a:t>
            </a:r>
            <a:r>
              <a:rPr lang="en-US" b="1" dirty="0"/>
              <a:t>IALA Aids to Navigation Level 1 Certificate. </a:t>
            </a:r>
          </a:p>
          <a:p>
            <a:pPr marL="0" indent="0">
              <a:buNone/>
            </a:pPr>
            <a:r>
              <a:rPr lang="en-US" dirty="0"/>
              <a:t>This will permit successful students to operate as a manager with an Aids to Navigation service provider approved by the Competent Authority within </a:t>
            </a:r>
            <a:r>
              <a:rPr lang="en-US" dirty="0" smtClean="0"/>
              <a:t>their </a:t>
            </a:r>
            <a:r>
              <a:rPr lang="en-US" dirty="0"/>
              <a:t>Country.</a:t>
            </a:r>
          </a:p>
          <a:p>
            <a:pPr marL="0" indent="0">
              <a:buNone/>
            </a:pPr>
            <a:r>
              <a:rPr lang="en-US" dirty="0"/>
              <a:t> </a:t>
            </a:r>
          </a:p>
          <a:p>
            <a:pPr marL="0" indent="0">
              <a:buNone/>
            </a:pPr>
            <a:r>
              <a:rPr lang="en-US" dirty="0"/>
              <a:t>Aids to Navigation managers and engineers are responsible to the Competent Authority for providing an appropriate quantity and quality of Aids to Navigation services which as a minimum meets the obligations set out in the International Convention for the Safety of Life at Sea, Chapter V, Regulation 13 and other mandatory instruments issued by the International Maritime Organization.</a:t>
            </a:r>
          </a:p>
          <a:p>
            <a:endParaRPr lang="en-US" dirty="0"/>
          </a:p>
        </p:txBody>
      </p:sp>
      <p:sp>
        <p:nvSpPr>
          <p:cNvPr id="4" name="Date Placeholder 3"/>
          <p:cNvSpPr>
            <a:spLocks noGrp="1"/>
          </p:cNvSpPr>
          <p:nvPr>
            <p:ph type="dt" sz="half" idx="10"/>
          </p:nvPr>
        </p:nvSpPr>
        <p:spPr/>
        <p:txBody>
          <a:bodyPr/>
          <a:lstStyle/>
          <a:p>
            <a:fld id="{1956B37A-C9DC-4318-8740-0D58895793C4}" type="datetime1">
              <a:rPr lang="en-US" smtClean="0"/>
              <a:t>6/8/2017</a:t>
            </a:fld>
            <a:endParaRPr lang="en-US" dirty="0"/>
          </a:p>
        </p:txBody>
      </p:sp>
      <p:sp>
        <p:nvSpPr>
          <p:cNvPr id="5" name="Slide Number Placeholder 4"/>
          <p:cNvSpPr>
            <a:spLocks noGrp="1"/>
          </p:cNvSpPr>
          <p:nvPr>
            <p:ph type="sldNum" sz="quarter" idx="12"/>
          </p:nvPr>
        </p:nvSpPr>
        <p:spPr/>
        <p:txBody>
          <a:bodyPr/>
          <a:lstStyle/>
          <a:p>
            <a:fld id="{75177DD9-768A-46BD-818D-2ABDC02566D1}" type="slidenum">
              <a:rPr lang="en-US" smtClean="0"/>
              <a:t>11</a:t>
            </a:fld>
            <a:endParaRPr lang="en-US" dirty="0"/>
          </a:p>
        </p:txBody>
      </p:sp>
      <p:pic>
        <p:nvPicPr>
          <p:cNvPr id="6" name="Picture 7" descr="MAS logo.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505200" y="17463"/>
            <a:ext cx="2071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 descr="image00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72500" y="1746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1237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244" y="838200"/>
            <a:ext cx="8229600" cy="1143000"/>
          </a:xfrm>
        </p:spPr>
        <p:txBody>
          <a:bodyPr>
            <a:normAutofit/>
          </a:bodyPr>
          <a:lstStyle/>
          <a:p>
            <a:r>
              <a:rPr lang="en-US" sz="4000" dirty="0" smtClean="0"/>
              <a:t>Conclusion</a:t>
            </a:r>
            <a:endParaRPr lang="en-US" sz="4000" dirty="0"/>
          </a:p>
        </p:txBody>
      </p:sp>
      <p:sp>
        <p:nvSpPr>
          <p:cNvPr id="3" name="Content Placeholder 2"/>
          <p:cNvSpPr>
            <a:spLocks noGrp="1"/>
          </p:cNvSpPr>
          <p:nvPr>
            <p:ph idx="1"/>
          </p:nvPr>
        </p:nvSpPr>
        <p:spPr>
          <a:xfrm>
            <a:off x="426244" y="1981200"/>
            <a:ext cx="8432006" cy="4525963"/>
          </a:xfrm>
        </p:spPr>
        <p:txBody>
          <a:bodyPr/>
          <a:lstStyle/>
          <a:p>
            <a:pPr marL="0" indent="0">
              <a:buNone/>
            </a:pPr>
            <a:r>
              <a:rPr lang="en-US" sz="2500" dirty="0" smtClean="0"/>
              <a:t>The </a:t>
            </a:r>
            <a:r>
              <a:rPr lang="en-US" sz="2500" dirty="0"/>
              <a:t>Suriname </a:t>
            </a:r>
            <a:r>
              <a:rPr lang="en-US" sz="2500" dirty="0" smtClean="0"/>
              <a:t>Aton Academy in cooperation with IALA W.W.A. will be contributing </a:t>
            </a:r>
            <a:r>
              <a:rPr lang="en-US" sz="2500" dirty="0"/>
              <a:t>to an efficient global and regional network of Aids to Navigation services for the safety of navigation, through capacity building and the sharing of expertise.</a:t>
            </a:r>
          </a:p>
          <a:p>
            <a:pPr marL="0" indent="0">
              <a:buNone/>
            </a:pPr>
            <a:endParaRPr lang="en-US" sz="2500" dirty="0" smtClean="0"/>
          </a:p>
          <a:p>
            <a:pPr marL="0" indent="0">
              <a:buNone/>
            </a:pPr>
            <a:r>
              <a:rPr lang="en-US" sz="2500" dirty="0" smtClean="0"/>
              <a:t>Therefore The Level 1 Aids to Navigation Manager course will be delivered in 2018 .</a:t>
            </a:r>
            <a:endParaRPr lang="en-US" sz="2500" dirty="0"/>
          </a:p>
        </p:txBody>
      </p:sp>
      <p:sp>
        <p:nvSpPr>
          <p:cNvPr id="4" name="Date Placeholder 3"/>
          <p:cNvSpPr>
            <a:spLocks noGrp="1"/>
          </p:cNvSpPr>
          <p:nvPr>
            <p:ph type="dt" sz="half" idx="10"/>
          </p:nvPr>
        </p:nvSpPr>
        <p:spPr/>
        <p:txBody>
          <a:bodyPr/>
          <a:lstStyle/>
          <a:p>
            <a:fld id="{1956B37A-C9DC-4318-8740-0D58895793C4}" type="datetime1">
              <a:rPr lang="en-US" smtClean="0"/>
              <a:t>6/8/2017</a:t>
            </a:fld>
            <a:endParaRPr lang="en-US" dirty="0"/>
          </a:p>
        </p:txBody>
      </p:sp>
      <p:sp>
        <p:nvSpPr>
          <p:cNvPr id="5" name="Slide Number Placeholder 4"/>
          <p:cNvSpPr>
            <a:spLocks noGrp="1"/>
          </p:cNvSpPr>
          <p:nvPr>
            <p:ph type="sldNum" sz="quarter" idx="12"/>
          </p:nvPr>
        </p:nvSpPr>
        <p:spPr/>
        <p:txBody>
          <a:bodyPr/>
          <a:lstStyle/>
          <a:p>
            <a:fld id="{75177DD9-768A-46BD-818D-2ABDC02566D1}" type="slidenum">
              <a:rPr lang="en-US" smtClean="0"/>
              <a:t>12</a:t>
            </a:fld>
            <a:endParaRPr lang="en-US" dirty="0"/>
          </a:p>
        </p:txBody>
      </p:sp>
      <p:pic>
        <p:nvPicPr>
          <p:cNvPr id="6" name="Picture 7" descr="MAS logo.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505200" y="17463"/>
            <a:ext cx="2071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 descr="image00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72500" y="1746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0788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fld id="{1956B37A-C9DC-4318-8740-0D58895793C4}" type="datetime1">
              <a:rPr lang="en-US" smtClean="0"/>
              <a:t>6/8/2017</a:t>
            </a:fld>
            <a:endParaRPr lang="en-US" dirty="0"/>
          </a:p>
        </p:txBody>
      </p:sp>
      <p:sp>
        <p:nvSpPr>
          <p:cNvPr id="5" name="Slide Number Placeholder 4"/>
          <p:cNvSpPr>
            <a:spLocks noGrp="1"/>
          </p:cNvSpPr>
          <p:nvPr>
            <p:ph type="sldNum" sz="quarter" idx="12"/>
          </p:nvPr>
        </p:nvSpPr>
        <p:spPr/>
        <p:txBody>
          <a:bodyPr/>
          <a:lstStyle/>
          <a:p>
            <a:fld id="{75177DD9-768A-46BD-818D-2ABDC02566D1}" type="slidenum">
              <a:rPr lang="en-US" smtClean="0"/>
              <a:t>13</a:t>
            </a:fld>
            <a:endParaRPr lang="en-US" dirty="0"/>
          </a:p>
        </p:txBody>
      </p:sp>
      <p:pic>
        <p:nvPicPr>
          <p:cNvPr id="5123" name="Picture 3"/>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1447800" y="152400"/>
            <a:ext cx="5867400" cy="6605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095500" y="2971800"/>
            <a:ext cx="5562600" cy="1323439"/>
          </a:xfrm>
          <a:prstGeom prst="rect">
            <a:avLst/>
          </a:prstGeom>
          <a:noFill/>
        </p:spPr>
        <p:txBody>
          <a:bodyPr wrap="square" rtlCol="0">
            <a:spAutoFit/>
          </a:bodyPr>
          <a:lstStyle/>
          <a:p>
            <a:r>
              <a:rPr lang="en-US" sz="8000" dirty="0" smtClean="0">
                <a:solidFill>
                  <a:schemeClr val="bg1">
                    <a:lumMod val="50000"/>
                  </a:schemeClr>
                </a:solidFill>
              </a:rPr>
              <a:t>Questions?</a:t>
            </a:r>
            <a:endParaRPr lang="en-US" sz="8000" dirty="0">
              <a:solidFill>
                <a:schemeClr val="bg1">
                  <a:lumMod val="50000"/>
                </a:schemeClr>
              </a:solidFill>
            </a:endParaRPr>
          </a:p>
        </p:txBody>
      </p:sp>
      <p:pic>
        <p:nvPicPr>
          <p:cNvPr id="9" name="Picture 7" descr="MAS logo.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505200" y="17463"/>
            <a:ext cx="2071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 descr="image001"/>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572500" y="1746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98179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7632848" cy="756084"/>
          </a:xfrm>
        </p:spPr>
        <p:txBody>
          <a:bodyPr>
            <a:normAutofit fontScale="90000"/>
          </a:bodyPr>
          <a:lstStyle/>
          <a:p>
            <a:pPr algn="ctr"/>
            <a:r>
              <a:rPr lang="en-GB" dirty="0" smtClean="0"/>
              <a:t>IALA Goals </a:t>
            </a:r>
            <a:r>
              <a:rPr lang="en-GB" dirty="0"/>
              <a:t>for 2026</a:t>
            </a:r>
          </a:p>
        </p:txBody>
      </p:sp>
      <p:sp>
        <p:nvSpPr>
          <p:cNvPr id="3" name="Content Placeholder 2"/>
          <p:cNvSpPr>
            <a:spLocks noGrp="1"/>
          </p:cNvSpPr>
          <p:nvPr>
            <p:ph idx="1"/>
          </p:nvPr>
        </p:nvSpPr>
        <p:spPr>
          <a:xfrm>
            <a:off x="457200" y="1772816"/>
            <a:ext cx="8229600" cy="4551784"/>
          </a:xfrm>
        </p:spPr>
        <p:txBody>
          <a:bodyPr>
            <a:noAutofit/>
          </a:bodyPr>
          <a:lstStyle/>
          <a:p>
            <a:pPr marL="0" indent="0">
              <a:buNone/>
            </a:pPr>
            <a:r>
              <a:rPr lang="en-GB" sz="2500" b="1" dirty="0">
                <a:solidFill>
                  <a:schemeClr val="tx1"/>
                </a:solidFill>
              </a:rPr>
              <a:t>Goal 1 </a:t>
            </a:r>
          </a:p>
          <a:p>
            <a:pPr>
              <a:spcAft>
                <a:spcPts val="1800"/>
              </a:spcAft>
            </a:pPr>
            <a:r>
              <a:rPr lang="en-GB" sz="2500" dirty="0">
                <a:solidFill>
                  <a:schemeClr val="tx1"/>
                </a:solidFill>
              </a:rPr>
              <a:t>Ensure that aids to navigation systems and related services, including e-Navigation, Vessel Traffic Services, and emerging technologies, </a:t>
            </a:r>
            <a:r>
              <a:rPr lang="en-GB" sz="2500" b="1" dirty="0">
                <a:solidFill>
                  <a:schemeClr val="tx1"/>
                </a:solidFill>
              </a:rPr>
              <a:t>are harmonised through international cooperation and the provision of standards</a:t>
            </a:r>
            <a:r>
              <a:rPr lang="en-GB" sz="2500" dirty="0">
                <a:solidFill>
                  <a:schemeClr val="tx1"/>
                </a:solidFill>
              </a:rPr>
              <a:t>. </a:t>
            </a:r>
          </a:p>
          <a:p>
            <a:pPr marL="0" indent="0">
              <a:buNone/>
            </a:pPr>
            <a:r>
              <a:rPr lang="en-GB" sz="2500" b="1" dirty="0" smtClean="0">
                <a:solidFill>
                  <a:schemeClr val="tx1"/>
                </a:solidFill>
              </a:rPr>
              <a:t>Goal </a:t>
            </a:r>
            <a:r>
              <a:rPr lang="en-GB" sz="2500" b="1" dirty="0">
                <a:solidFill>
                  <a:schemeClr val="tx1"/>
                </a:solidFill>
              </a:rPr>
              <a:t>2 </a:t>
            </a:r>
          </a:p>
          <a:p>
            <a:r>
              <a:rPr lang="en-GB" sz="2500" dirty="0">
                <a:solidFill>
                  <a:schemeClr val="tx1"/>
                </a:solidFill>
              </a:rPr>
              <a:t> All coastal states have contributed to an </a:t>
            </a:r>
            <a:r>
              <a:rPr lang="en-GB" sz="2500" b="1" dirty="0">
                <a:solidFill>
                  <a:schemeClr val="tx1"/>
                </a:solidFill>
              </a:rPr>
              <a:t>efficient global network </a:t>
            </a:r>
            <a:r>
              <a:rPr lang="en-GB" sz="2500" dirty="0">
                <a:solidFill>
                  <a:schemeClr val="tx1"/>
                </a:solidFill>
              </a:rPr>
              <a:t>of aids to navigation and services for the safety of navigation, </a:t>
            </a:r>
            <a:r>
              <a:rPr lang="en-GB" sz="2500" b="1" dirty="0">
                <a:solidFill>
                  <a:schemeClr val="tx1"/>
                </a:solidFill>
              </a:rPr>
              <a:t>through capacity building and the sharing of expertise</a:t>
            </a:r>
            <a:r>
              <a:rPr lang="en-GB" sz="2500" dirty="0">
                <a:solidFill>
                  <a:schemeClr val="tx1"/>
                </a:solidFill>
              </a:rPr>
              <a:t>.</a:t>
            </a:r>
            <a:br>
              <a:rPr lang="en-GB" sz="2500" dirty="0">
                <a:solidFill>
                  <a:schemeClr val="tx1"/>
                </a:solidFill>
              </a:rPr>
            </a:br>
            <a:r>
              <a:rPr lang="en-GB" sz="2000" dirty="0">
                <a:solidFill>
                  <a:schemeClr val="tx1"/>
                </a:solidFill>
              </a:rPr>
              <a:t>     </a:t>
            </a:r>
            <a:br>
              <a:rPr lang="en-GB" sz="2000" dirty="0">
                <a:solidFill>
                  <a:schemeClr val="tx1"/>
                </a:solidFill>
              </a:rPr>
            </a:br>
            <a:r>
              <a:rPr lang="en-GB" sz="2000" dirty="0">
                <a:solidFill>
                  <a:schemeClr val="tx1"/>
                </a:solidFill>
              </a:rPr>
              <a:t/>
            </a:r>
            <a:br>
              <a:rPr lang="en-GB" sz="2000" dirty="0">
                <a:solidFill>
                  <a:schemeClr val="tx1"/>
                </a:solidFill>
              </a:rPr>
            </a:br>
            <a:r>
              <a:rPr lang="en-GB" sz="2000" dirty="0">
                <a:solidFill>
                  <a:schemeClr val="tx1"/>
                </a:solidFill>
              </a:rPr>
              <a:t/>
            </a:r>
            <a:br>
              <a:rPr lang="en-GB" sz="2000" dirty="0">
                <a:solidFill>
                  <a:schemeClr val="tx1"/>
                </a:solidFill>
              </a:rPr>
            </a:br>
            <a:endParaRPr lang="en-GB" sz="2000" dirty="0">
              <a:solidFill>
                <a:schemeClr val="tx1"/>
              </a:solidFill>
            </a:endParaRPr>
          </a:p>
          <a:p>
            <a:endParaRPr lang="en-GB" sz="2000" dirty="0">
              <a:solidFill>
                <a:schemeClr val="tx1"/>
              </a:solidFill>
            </a:endParaRPr>
          </a:p>
        </p:txBody>
      </p:sp>
      <p:sp>
        <p:nvSpPr>
          <p:cNvPr id="4" name="Date Placeholder 3"/>
          <p:cNvSpPr>
            <a:spLocks noGrp="1"/>
          </p:cNvSpPr>
          <p:nvPr>
            <p:ph type="dt" sz="half" idx="10"/>
          </p:nvPr>
        </p:nvSpPr>
        <p:spPr/>
        <p:txBody>
          <a:bodyPr/>
          <a:lstStyle/>
          <a:p>
            <a:fld id="{80F53241-B24D-4503-91EF-DE6FCCAA3EB5}" type="datetime1">
              <a:rPr lang="en-GB" smtClean="0"/>
              <a:t>08/06/2017</a:t>
            </a:fld>
            <a:endParaRPr lang="en-US" dirty="0"/>
          </a:p>
        </p:txBody>
      </p:sp>
      <p:sp>
        <p:nvSpPr>
          <p:cNvPr id="6" name="Slide Number Placeholder 5"/>
          <p:cNvSpPr>
            <a:spLocks noGrp="1"/>
          </p:cNvSpPr>
          <p:nvPr>
            <p:ph type="sldNum" sz="quarter" idx="12"/>
          </p:nvPr>
        </p:nvSpPr>
        <p:spPr/>
        <p:txBody>
          <a:bodyPr/>
          <a:lstStyle/>
          <a:p>
            <a:fld id="{38A18EDB-7950-48C8-8830-B44F92E019B5}" type="slidenum">
              <a:rPr lang="en-US" smtClean="0"/>
              <a:pPr/>
              <a:t>2</a:t>
            </a:fld>
            <a:endParaRPr lang="en-US" dirty="0"/>
          </a:p>
        </p:txBody>
      </p:sp>
      <p:pic>
        <p:nvPicPr>
          <p:cNvPr id="7" name="Picture 7" descr="MAS logo.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505200" y="17463"/>
            <a:ext cx="2071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 descr="image00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72500" y="1746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0717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1000"/>
                                  </p:stCondLst>
                                  <p:childTnLst>
                                    <p:set>
                                      <p:cBhvr>
                                        <p:cTn id="9" dur="1" fill="hold">
                                          <p:stCondLst>
                                            <p:cond delay="9"/>
                                          </p:stCondLst>
                                        </p:cTn>
                                        <p:tgtEl>
                                          <p:spTgt spid="3">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9"/>
                                          </p:stCondLst>
                                        </p:cTn>
                                        <p:tgtEl>
                                          <p:spTgt spid="3">
                                            <p:txEl>
                                              <p:pRg st="2" end="2"/>
                                            </p:txEl>
                                          </p:spTgt>
                                        </p:tgtEl>
                                        <p:attrNameLst>
                                          <p:attrName>style.visibility</p:attrName>
                                        </p:attrNameLst>
                                      </p:cBhvr>
                                      <p:to>
                                        <p:strVal val="visible"/>
                                      </p:to>
                                    </p:set>
                                  </p:childTnLst>
                                </p:cTn>
                              </p:par>
                            </p:childTnLst>
                          </p:cTn>
                        </p:par>
                        <p:par>
                          <p:cTn id="14" fill="hold">
                            <p:stCondLst>
                              <p:cond delay="10"/>
                            </p:stCondLst>
                            <p:childTnLst>
                              <p:par>
                                <p:cTn id="15" presetID="1" presetClass="entr" presetSubtype="0" fill="hold" grpId="0" nodeType="afterEffect">
                                  <p:stCondLst>
                                    <p:cond delay="1000"/>
                                  </p:stCondLst>
                                  <p:childTnLst>
                                    <p:set>
                                      <p:cBhvr>
                                        <p:cTn id="16" dur="1" fill="hold">
                                          <p:stCondLst>
                                            <p:cond delay="9"/>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4" y="484981"/>
            <a:ext cx="8839200" cy="1143000"/>
          </a:xfrm>
        </p:spPr>
        <p:txBody>
          <a:bodyPr>
            <a:normAutofit fontScale="90000"/>
          </a:bodyPr>
          <a:lstStyle/>
          <a:p>
            <a:r>
              <a:rPr lang="en-US" dirty="0" smtClean="0"/>
              <a:t>Establishment Suriname Aton Academy.</a:t>
            </a:r>
            <a:endParaRPr lang="en-US" dirty="0"/>
          </a:p>
        </p:txBody>
      </p:sp>
      <p:sp>
        <p:nvSpPr>
          <p:cNvPr id="3" name="Content Placeholder 2"/>
          <p:cNvSpPr>
            <a:spLocks noGrp="1"/>
          </p:cNvSpPr>
          <p:nvPr>
            <p:ph idx="1"/>
          </p:nvPr>
        </p:nvSpPr>
        <p:spPr>
          <a:xfrm>
            <a:off x="342900" y="1447800"/>
            <a:ext cx="8229600" cy="5410200"/>
          </a:xfrm>
        </p:spPr>
        <p:txBody>
          <a:bodyPr>
            <a:normAutofit fontScale="70000" lnSpcReduction="20000"/>
          </a:bodyPr>
          <a:lstStyle/>
          <a:p>
            <a:pPr marL="0" indent="0">
              <a:buNone/>
            </a:pPr>
            <a:r>
              <a:rPr lang="en-US" sz="3600" dirty="0"/>
              <a:t>The Maritime Authority Suriname is the national authority that is legally responsible for the provision, maintenance and operation of marine Aids to Navigation in Suriname. </a:t>
            </a:r>
            <a:endParaRPr lang="en-US" sz="3600" dirty="0" smtClean="0"/>
          </a:p>
          <a:p>
            <a:pPr marL="0" indent="0">
              <a:buNone/>
            </a:pPr>
            <a:endParaRPr lang="en-US" sz="3600" dirty="0"/>
          </a:p>
          <a:p>
            <a:pPr marL="0" indent="0">
              <a:buNone/>
            </a:pPr>
            <a:r>
              <a:rPr lang="en-US" sz="3600" dirty="0"/>
              <a:t>As National member of the International Association of Marine Aids to Navigation and Lighthouse Authorities (IALA), the Maritime Authority Suriname established the </a:t>
            </a:r>
            <a:r>
              <a:rPr lang="en-US" sz="3600" b="1" dirty="0"/>
              <a:t>Suriname </a:t>
            </a:r>
            <a:r>
              <a:rPr lang="en-US" sz="3600" b="1" dirty="0" smtClean="0"/>
              <a:t>Aton Academy ( S.A.A.) </a:t>
            </a:r>
          </a:p>
          <a:p>
            <a:pPr marL="0" indent="0">
              <a:buNone/>
            </a:pPr>
            <a:endParaRPr lang="en-US" sz="3600" dirty="0" smtClean="0"/>
          </a:p>
          <a:p>
            <a:pPr marL="0" indent="0">
              <a:buNone/>
            </a:pPr>
            <a:r>
              <a:rPr lang="en-US" sz="3600" dirty="0" smtClean="0"/>
              <a:t>A Memorandum </a:t>
            </a:r>
            <a:r>
              <a:rPr lang="en-US" sz="3600" dirty="0"/>
              <a:t>of Understanding was signed between </a:t>
            </a:r>
            <a:r>
              <a:rPr lang="en-US" sz="3600" b="1" dirty="0"/>
              <a:t>the Maritime Authority Suriname and the IALA World Wide Academy</a:t>
            </a:r>
            <a:r>
              <a:rPr lang="en-US" sz="3600" dirty="0"/>
              <a:t> to provide the Suriname </a:t>
            </a:r>
            <a:r>
              <a:rPr lang="en-US" sz="3600" dirty="0" smtClean="0"/>
              <a:t>Aton Academy </a:t>
            </a:r>
            <a:r>
              <a:rPr lang="en-US" sz="3600" dirty="0"/>
              <a:t>with the necessary technical assistance for delivering </a:t>
            </a:r>
            <a:r>
              <a:rPr lang="en-US" sz="3600" dirty="0" smtClean="0"/>
              <a:t>the Level 1 Aids to Navigation Manager Cour</a:t>
            </a:r>
            <a:r>
              <a:rPr lang="en-US" dirty="0" smtClean="0"/>
              <a:t>se.</a:t>
            </a:r>
            <a:endParaRPr lang="en-US" dirty="0"/>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fld id="{1956B37A-C9DC-4318-8740-0D58895793C4}" type="datetime1">
              <a:rPr lang="en-US" smtClean="0"/>
              <a:t>6/8/2017</a:t>
            </a:fld>
            <a:endParaRPr lang="en-US" dirty="0"/>
          </a:p>
        </p:txBody>
      </p:sp>
      <p:sp>
        <p:nvSpPr>
          <p:cNvPr id="5" name="Slide Number Placeholder 4"/>
          <p:cNvSpPr>
            <a:spLocks noGrp="1"/>
          </p:cNvSpPr>
          <p:nvPr>
            <p:ph type="sldNum" sz="quarter" idx="12"/>
          </p:nvPr>
        </p:nvSpPr>
        <p:spPr/>
        <p:txBody>
          <a:bodyPr/>
          <a:lstStyle/>
          <a:p>
            <a:fld id="{75177DD9-768A-46BD-818D-2ABDC02566D1}" type="slidenum">
              <a:rPr lang="en-US" smtClean="0"/>
              <a:t>3</a:t>
            </a:fld>
            <a:endParaRPr lang="en-US" dirty="0"/>
          </a:p>
        </p:txBody>
      </p:sp>
      <p:pic>
        <p:nvPicPr>
          <p:cNvPr id="6" name="Picture 7" descr="MAS logo.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505200" y="17463"/>
            <a:ext cx="2071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 descr="image00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72500" y="1746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0939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244" y="504031"/>
            <a:ext cx="8229600" cy="1143000"/>
          </a:xfrm>
        </p:spPr>
        <p:txBody>
          <a:bodyPr/>
          <a:lstStyle/>
          <a:p>
            <a:r>
              <a:rPr lang="en-US" dirty="0" smtClean="0"/>
              <a:t>Accreditation</a:t>
            </a:r>
            <a:endParaRPr lang="en-US" dirty="0"/>
          </a:p>
        </p:txBody>
      </p:sp>
      <p:sp>
        <p:nvSpPr>
          <p:cNvPr id="3" name="Content Placeholder 2"/>
          <p:cNvSpPr>
            <a:spLocks noGrp="1"/>
          </p:cNvSpPr>
          <p:nvPr>
            <p:ph idx="1"/>
          </p:nvPr>
        </p:nvSpPr>
        <p:spPr>
          <a:xfrm>
            <a:off x="457200" y="1600201"/>
            <a:ext cx="8229600" cy="1371599"/>
          </a:xfrm>
        </p:spPr>
        <p:txBody>
          <a:bodyPr>
            <a:normAutofit fontScale="77500" lnSpcReduction="20000"/>
          </a:bodyPr>
          <a:lstStyle/>
          <a:p>
            <a:pPr marL="0" indent="0">
              <a:buNone/>
            </a:pPr>
            <a:r>
              <a:rPr lang="en-US" dirty="0" smtClean="0"/>
              <a:t>The Suriname Aton Academy is very unique because it is the only Training Organization for North and South America accredited to deliver Aids to Navigation training based on the IALA Recommendation E-141. </a:t>
            </a:r>
          </a:p>
          <a:p>
            <a:pPr marL="0" indent="0">
              <a:buNone/>
            </a:pP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fld id="{1956B37A-C9DC-4318-8740-0D58895793C4}" type="datetime1">
              <a:rPr lang="en-US" smtClean="0"/>
              <a:t>6/8/2017</a:t>
            </a:fld>
            <a:endParaRPr lang="en-US" dirty="0"/>
          </a:p>
        </p:txBody>
      </p:sp>
      <p:sp>
        <p:nvSpPr>
          <p:cNvPr id="5" name="Slide Number Placeholder 4"/>
          <p:cNvSpPr>
            <a:spLocks noGrp="1"/>
          </p:cNvSpPr>
          <p:nvPr>
            <p:ph type="sldNum" sz="quarter" idx="12"/>
          </p:nvPr>
        </p:nvSpPr>
        <p:spPr/>
        <p:txBody>
          <a:bodyPr/>
          <a:lstStyle/>
          <a:p>
            <a:fld id="{75177DD9-768A-46BD-818D-2ABDC02566D1}" type="slidenum">
              <a:rPr lang="en-US" smtClean="0"/>
              <a:t>4</a:t>
            </a:fld>
            <a:endParaRPr lang="en-US" dirty="0"/>
          </a:p>
        </p:txBody>
      </p:sp>
      <p:pic>
        <p:nvPicPr>
          <p:cNvPr id="3074" name="Picture 2" descr="\\mas.local\share\MAS Fotos\MAS foto's 2017\Audit IALA center\DSC_7076.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932624" y="3505200"/>
            <a:ext cx="4190594" cy="2796214"/>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mas.local\share\MAS Fotos\MAS foto's 2017\Audit IALA center\DSC_7073.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52400" y="3327106"/>
            <a:ext cx="4724400" cy="315240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MAS logo.jp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505200" y="17463"/>
            <a:ext cx="2071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 descr="image001"/>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8572500" y="1746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868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lstStyle/>
          <a:p>
            <a:r>
              <a:rPr lang="en-US" dirty="0" smtClean="0"/>
              <a:t>Primary goals of S.A.A.</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The Primary goals of the Suriname </a:t>
            </a:r>
            <a:r>
              <a:rPr lang="en-US" dirty="0" smtClean="0"/>
              <a:t>Aton Academy </a:t>
            </a:r>
            <a:r>
              <a:rPr lang="en-US" dirty="0"/>
              <a:t>are:</a:t>
            </a:r>
          </a:p>
          <a:p>
            <a:r>
              <a:rPr lang="en-US" dirty="0" smtClean="0"/>
              <a:t>facilitate </a:t>
            </a:r>
            <a:r>
              <a:rPr lang="en-US" b="1" dirty="0"/>
              <a:t>education and training </a:t>
            </a:r>
            <a:r>
              <a:rPr lang="en-US" dirty="0"/>
              <a:t>for personnel with </a:t>
            </a:r>
            <a:r>
              <a:rPr lang="en-US" dirty="0" smtClean="0"/>
              <a:t>responsibility </a:t>
            </a:r>
            <a:r>
              <a:rPr lang="en-US" dirty="0"/>
              <a:t>for </a:t>
            </a:r>
            <a:r>
              <a:rPr lang="en-US" dirty="0" smtClean="0"/>
              <a:t>Aids </a:t>
            </a:r>
            <a:r>
              <a:rPr lang="en-US" dirty="0"/>
              <a:t>to Navigation particularly in key target regions; </a:t>
            </a:r>
          </a:p>
          <a:p>
            <a:r>
              <a:rPr lang="en-US" dirty="0" smtClean="0"/>
              <a:t>deliver </a:t>
            </a:r>
            <a:r>
              <a:rPr lang="en-US" b="1" dirty="0"/>
              <a:t>Level 1 Aids to Navigation Manager Courses </a:t>
            </a:r>
            <a:r>
              <a:rPr lang="en-US" dirty="0"/>
              <a:t>when </a:t>
            </a:r>
            <a:r>
              <a:rPr lang="en-US" dirty="0" smtClean="0"/>
              <a:t>appropriate</a:t>
            </a:r>
            <a:r>
              <a:rPr lang="en-US" dirty="0"/>
              <a:t>; </a:t>
            </a:r>
          </a:p>
          <a:p>
            <a:r>
              <a:rPr lang="en-US" dirty="0" smtClean="0"/>
              <a:t>develop </a:t>
            </a:r>
            <a:r>
              <a:rPr lang="en-US" dirty="0"/>
              <a:t>and maintain an </a:t>
            </a:r>
            <a:r>
              <a:rPr lang="en-US" b="1" dirty="0"/>
              <a:t>Academy alumni association </a:t>
            </a:r>
            <a:r>
              <a:rPr lang="en-US" dirty="0"/>
              <a:t>and promote 	IALA activities through that alumni association;</a:t>
            </a:r>
          </a:p>
          <a:p>
            <a:r>
              <a:rPr lang="en-US" dirty="0" smtClean="0"/>
              <a:t>provide </a:t>
            </a:r>
            <a:r>
              <a:rPr lang="en-US" dirty="0"/>
              <a:t>assistance to </a:t>
            </a:r>
            <a:r>
              <a:rPr lang="en-US" b="1" dirty="0"/>
              <a:t>enhance the knowledge and expertise</a:t>
            </a:r>
            <a:r>
              <a:rPr lang="en-US" dirty="0"/>
              <a:t> of personnel with responsibility for Aids to Navigation, at both the managerial and technician levels, so as to achieve a resilient competence in a defined target region.</a:t>
            </a:r>
          </a:p>
          <a:p>
            <a:pPr marL="0" indent="0">
              <a:buNone/>
            </a:pPr>
            <a:endParaRPr lang="en-US" dirty="0"/>
          </a:p>
        </p:txBody>
      </p:sp>
      <p:sp>
        <p:nvSpPr>
          <p:cNvPr id="4" name="Date Placeholder 3"/>
          <p:cNvSpPr>
            <a:spLocks noGrp="1"/>
          </p:cNvSpPr>
          <p:nvPr>
            <p:ph type="dt" sz="half" idx="10"/>
          </p:nvPr>
        </p:nvSpPr>
        <p:spPr/>
        <p:txBody>
          <a:bodyPr/>
          <a:lstStyle/>
          <a:p>
            <a:fld id="{1956B37A-C9DC-4318-8740-0D58895793C4}" type="datetime1">
              <a:rPr lang="en-US" smtClean="0"/>
              <a:t>6/8/2017</a:t>
            </a:fld>
            <a:endParaRPr lang="en-US" dirty="0"/>
          </a:p>
        </p:txBody>
      </p:sp>
      <p:sp>
        <p:nvSpPr>
          <p:cNvPr id="5" name="Slide Number Placeholder 4"/>
          <p:cNvSpPr>
            <a:spLocks noGrp="1"/>
          </p:cNvSpPr>
          <p:nvPr>
            <p:ph type="sldNum" sz="quarter" idx="12"/>
          </p:nvPr>
        </p:nvSpPr>
        <p:spPr/>
        <p:txBody>
          <a:bodyPr/>
          <a:lstStyle/>
          <a:p>
            <a:fld id="{75177DD9-768A-46BD-818D-2ABDC02566D1}" type="slidenum">
              <a:rPr lang="en-US" smtClean="0"/>
              <a:t>5</a:t>
            </a:fld>
            <a:endParaRPr lang="en-US" dirty="0"/>
          </a:p>
        </p:txBody>
      </p:sp>
      <p:pic>
        <p:nvPicPr>
          <p:cNvPr id="6" name="Picture 7" descr="MAS logo.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505200" y="17463"/>
            <a:ext cx="2071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 descr="image00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72500" y="1746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131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244" y="762000"/>
            <a:ext cx="8229600" cy="1143000"/>
          </a:xfrm>
        </p:spPr>
        <p:txBody>
          <a:bodyPr>
            <a:normAutofit fontScale="90000"/>
          </a:bodyPr>
          <a:lstStyle/>
          <a:p>
            <a:r>
              <a:rPr lang="en-US" dirty="0" smtClean="0"/>
              <a:t>Level 1 Aids to Navigation Manager Course objectives</a:t>
            </a:r>
            <a:endParaRPr lang="en-US" dirty="0"/>
          </a:p>
        </p:txBody>
      </p:sp>
      <p:sp>
        <p:nvSpPr>
          <p:cNvPr id="4" name="Date Placeholder 3"/>
          <p:cNvSpPr>
            <a:spLocks noGrp="1"/>
          </p:cNvSpPr>
          <p:nvPr>
            <p:ph type="dt" sz="half" idx="10"/>
          </p:nvPr>
        </p:nvSpPr>
        <p:spPr/>
        <p:txBody>
          <a:bodyPr/>
          <a:lstStyle/>
          <a:p>
            <a:fld id="{1956B37A-C9DC-4318-8740-0D58895793C4}" type="datetime1">
              <a:rPr lang="en-US" smtClean="0"/>
              <a:t>6/8/2017</a:t>
            </a:fld>
            <a:endParaRPr lang="en-US" dirty="0"/>
          </a:p>
        </p:txBody>
      </p:sp>
      <p:sp>
        <p:nvSpPr>
          <p:cNvPr id="5" name="Slide Number Placeholder 4"/>
          <p:cNvSpPr>
            <a:spLocks noGrp="1"/>
          </p:cNvSpPr>
          <p:nvPr>
            <p:ph type="sldNum" sz="quarter" idx="12"/>
          </p:nvPr>
        </p:nvSpPr>
        <p:spPr/>
        <p:txBody>
          <a:bodyPr/>
          <a:lstStyle/>
          <a:p>
            <a:fld id="{75177DD9-768A-46BD-818D-2ABDC02566D1}" type="slidenum">
              <a:rPr lang="en-US" smtClean="0"/>
              <a:t>6</a:t>
            </a:fld>
            <a:endParaRPr lang="en-US" dirty="0"/>
          </a:p>
        </p:txBody>
      </p:sp>
      <p:pic>
        <p:nvPicPr>
          <p:cNvPr id="6" name="Picture 7" descr="MAS logo.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505200" y="17463"/>
            <a:ext cx="2071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 descr="image00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72500" y="1746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4419600" y="2895600"/>
            <a:ext cx="4572000" cy="3477875"/>
          </a:xfrm>
          <a:prstGeom prst="rect">
            <a:avLst/>
          </a:prstGeom>
        </p:spPr>
        <p:txBody>
          <a:bodyPr>
            <a:spAutoFit/>
          </a:bodyPr>
          <a:lstStyle/>
          <a:p>
            <a:r>
              <a:rPr lang="en-US" sz="2200" dirty="0" smtClean="0"/>
              <a:t>Module </a:t>
            </a:r>
            <a:r>
              <a:rPr lang="en-US" sz="2200" dirty="0"/>
              <a:t>3B: </a:t>
            </a:r>
            <a:r>
              <a:rPr lang="en-US" sz="2200" dirty="0" smtClean="0"/>
              <a:t>maintenance </a:t>
            </a:r>
            <a:r>
              <a:rPr lang="en-US" sz="2200" dirty="0"/>
              <a:t>contracts, the marine environment, historic lighthouses and human resource issues; </a:t>
            </a:r>
          </a:p>
          <a:p>
            <a:r>
              <a:rPr lang="en-US" sz="2200" dirty="0"/>
              <a:t>Module 4: </a:t>
            </a:r>
            <a:r>
              <a:rPr lang="en-US" sz="2200" dirty="0" smtClean="0"/>
              <a:t>the </a:t>
            </a:r>
            <a:r>
              <a:rPr lang="en-US" sz="2200" dirty="0"/>
              <a:t>technical functions related to both visual and radio Aids to Navigation including e-navigation and Vessel Traffic Services; </a:t>
            </a:r>
          </a:p>
          <a:p>
            <a:r>
              <a:rPr lang="en-US" sz="2200" dirty="0"/>
              <a:t>Module 5: </a:t>
            </a:r>
            <a:r>
              <a:rPr lang="en-US" sz="2200" dirty="0" smtClean="0"/>
              <a:t>power </a:t>
            </a:r>
            <a:r>
              <a:rPr lang="en-US" sz="2200" dirty="0"/>
              <a:t>supplies used for Aids to Navigation. </a:t>
            </a:r>
          </a:p>
        </p:txBody>
      </p:sp>
      <p:sp>
        <p:nvSpPr>
          <p:cNvPr id="10" name="Content Placeholder 9"/>
          <p:cNvSpPr>
            <a:spLocks noGrp="1"/>
          </p:cNvSpPr>
          <p:nvPr>
            <p:ph idx="1"/>
          </p:nvPr>
        </p:nvSpPr>
        <p:spPr>
          <a:xfrm>
            <a:off x="457200" y="2895600"/>
            <a:ext cx="3962400" cy="3459163"/>
          </a:xfrm>
        </p:spPr>
        <p:txBody>
          <a:bodyPr>
            <a:normAutofit fontScale="70000" lnSpcReduction="20000"/>
          </a:bodyPr>
          <a:lstStyle/>
          <a:p>
            <a:pPr marL="0" indent="0">
              <a:buNone/>
            </a:pPr>
            <a:r>
              <a:rPr lang="en-US" dirty="0" smtClean="0"/>
              <a:t>The competencies to be gained include: </a:t>
            </a:r>
          </a:p>
          <a:p>
            <a:pPr marL="0" indent="0">
              <a:buNone/>
            </a:pPr>
            <a:r>
              <a:rPr lang="en-US" dirty="0" smtClean="0"/>
              <a:t>Module 1:  International Organizations and Law of the Sea; </a:t>
            </a:r>
          </a:p>
          <a:p>
            <a:pPr marL="0" indent="0">
              <a:buNone/>
            </a:pPr>
            <a:r>
              <a:rPr lang="en-US" dirty="0" smtClean="0"/>
              <a:t>Module 2A: nautical knowledge; </a:t>
            </a:r>
          </a:p>
          <a:p>
            <a:pPr marL="0" indent="0">
              <a:buNone/>
            </a:pPr>
            <a:r>
              <a:rPr lang="en-US" dirty="0" smtClean="0"/>
              <a:t>Module 2B: position; navigation; timing and meteorology; </a:t>
            </a:r>
          </a:p>
          <a:p>
            <a:pPr marL="0" indent="0">
              <a:buNone/>
            </a:pPr>
            <a:r>
              <a:rPr lang="en-US" dirty="0" smtClean="0"/>
              <a:t>Module 3A: provision, design and management of Aids to Navigation; </a:t>
            </a:r>
          </a:p>
          <a:p>
            <a:pPr marL="0" indent="0">
              <a:buNone/>
            </a:pPr>
            <a:endParaRPr lang="en-US" dirty="0"/>
          </a:p>
        </p:txBody>
      </p:sp>
      <p:sp>
        <p:nvSpPr>
          <p:cNvPr id="11" name="Rectangle 10"/>
          <p:cNvSpPr/>
          <p:nvPr/>
        </p:nvSpPr>
        <p:spPr>
          <a:xfrm>
            <a:off x="847725" y="2033826"/>
            <a:ext cx="7543800" cy="861774"/>
          </a:xfrm>
          <a:prstGeom prst="rect">
            <a:avLst/>
          </a:prstGeom>
        </p:spPr>
        <p:txBody>
          <a:bodyPr wrap="square">
            <a:spAutoFit/>
          </a:bodyPr>
          <a:lstStyle/>
          <a:p>
            <a:r>
              <a:rPr lang="en-US" sz="2500" dirty="0" smtClean="0"/>
              <a:t>The course aims to enable participants to gain an international recognized Aid to Navigation Certificate. </a:t>
            </a:r>
          </a:p>
        </p:txBody>
      </p:sp>
    </p:spTree>
    <p:extLst>
      <p:ext uri="{BB962C8B-B14F-4D97-AF65-F5344CB8AC3E}">
        <p14:creationId xmlns:p14="http://schemas.microsoft.com/office/powerpoint/2010/main" val="840684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244" y="817418"/>
            <a:ext cx="8229600" cy="1143000"/>
          </a:xfrm>
        </p:spPr>
        <p:txBody>
          <a:bodyPr>
            <a:normAutofit fontScale="90000"/>
          </a:bodyPr>
          <a:lstStyle/>
          <a:p>
            <a:r>
              <a:rPr lang="en-US" dirty="0" smtClean="0"/>
              <a:t>Level 1 Aids to Navigation Manager Course objectives</a:t>
            </a:r>
            <a:endParaRPr lang="en-US" dirty="0"/>
          </a:p>
        </p:txBody>
      </p:sp>
      <p:sp>
        <p:nvSpPr>
          <p:cNvPr id="3" name="Content Placeholder 2"/>
          <p:cNvSpPr>
            <a:spLocks noGrp="1"/>
          </p:cNvSpPr>
          <p:nvPr>
            <p:ph idx="1"/>
          </p:nvPr>
        </p:nvSpPr>
        <p:spPr>
          <a:xfrm>
            <a:off x="685800" y="2133600"/>
            <a:ext cx="6324600" cy="3581400"/>
          </a:xfrm>
        </p:spPr>
        <p:txBody>
          <a:bodyPr>
            <a:normAutofit fontScale="25000" lnSpcReduction="20000"/>
          </a:bodyPr>
          <a:lstStyle/>
          <a:p>
            <a:pPr marL="0" indent="0">
              <a:spcAft>
                <a:spcPts val="1200"/>
              </a:spcAft>
              <a:buNone/>
              <a:defRPr/>
            </a:pPr>
            <a:r>
              <a:rPr lang="en-GB" sz="10000" dirty="0"/>
              <a:t>Includes </a:t>
            </a:r>
            <a:r>
              <a:rPr lang="en-GB" sz="10000" dirty="0" smtClean="0"/>
              <a:t>elements of the  SOLAS </a:t>
            </a:r>
            <a:r>
              <a:rPr lang="en-GB" sz="10000" dirty="0"/>
              <a:t>V Regulations</a:t>
            </a:r>
            <a:endParaRPr lang="en-US" sz="10000" dirty="0"/>
          </a:p>
          <a:p>
            <a:pPr marL="0" indent="0">
              <a:spcAft>
                <a:spcPts val="1200"/>
              </a:spcAft>
              <a:buFont typeface="Symbol" pitchFamily="18" charset="2"/>
              <a:buNone/>
              <a:defRPr/>
            </a:pPr>
            <a:r>
              <a:rPr lang="en-GB" sz="10000" dirty="0" smtClean="0"/>
              <a:t>4 </a:t>
            </a:r>
            <a:r>
              <a:rPr lang="en-GB" sz="10000" dirty="0"/>
              <a:t>-Navigational Warnings: WWNWS</a:t>
            </a:r>
          </a:p>
          <a:p>
            <a:pPr marL="0" indent="0">
              <a:spcAft>
                <a:spcPts val="1200"/>
              </a:spcAft>
              <a:buFont typeface="Symbol" pitchFamily="18" charset="2"/>
              <a:buNone/>
              <a:defRPr/>
            </a:pPr>
            <a:r>
              <a:rPr lang="en-GB" sz="10000" dirty="0"/>
              <a:t>9 – </a:t>
            </a:r>
            <a:r>
              <a:rPr lang="en-GB" sz="10000" dirty="0" err="1"/>
              <a:t>Hydrographic</a:t>
            </a:r>
            <a:r>
              <a:rPr lang="en-GB" sz="10000" dirty="0"/>
              <a:t> Services</a:t>
            </a:r>
          </a:p>
          <a:p>
            <a:pPr marL="0" indent="0">
              <a:spcAft>
                <a:spcPts val="1200"/>
              </a:spcAft>
              <a:buFont typeface="Symbol" pitchFamily="18" charset="2"/>
              <a:buNone/>
              <a:defRPr/>
            </a:pPr>
            <a:r>
              <a:rPr lang="en-GB" sz="10000" dirty="0"/>
              <a:t>10 – Ships Routeing</a:t>
            </a:r>
          </a:p>
          <a:p>
            <a:pPr marL="0" indent="0">
              <a:spcAft>
                <a:spcPts val="1200"/>
              </a:spcAft>
              <a:buFont typeface="Symbol" pitchFamily="18" charset="2"/>
              <a:buNone/>
              <a:defRPr/>
            </a:pPr>
            <a:r>
              <a:rPr lang="en-GB" sz="10000" dirty="0"/>
              <a:t>11 – Ships Reporting Systems</a:t>
            </a:r>
          </a:p>
          <a:p>
            <a:pPr marL="0" indent="0">
              <a:spcAft>
                <a:spcPts val="1200"/>
              </a:spcAft>
              <a:buFont typeface="Symbol" pitchFamily="18" charset="2"/>
              <a:buNone/>
              <a:defRPr/>
            </a:pPr>
            <a:r>
              <a:rPr lang="en-GB" sz="10000" dirty="0"/>
              <a:t>12 – Vessel Traffic Services</a:t>
            </a:r>
          </a:p>
          <a:p>
            <a:pPr marL="0" indent="0">
              <a:spcAft>
                <a:spcPts val="1200"/>
              </a:spcAft>
              <a:buFont typeface="Symbol" pitchFamily="18" charset="2"/>
              <a:buNone/>
              <a:defRPr/>
            </a:pPr>
            <a:r>
              <a:rPr lang="en-GB" sz="10000" dirty="0"/>
              <a:t>13 – Aids to Navigation Services</a:t>
            </a:r>
          </a:p>
          <a:p>
            <a:pPr marL="0" indent="0">
              <a:spcAft>
                <a:spcPts val="1200"/>
              </a:spcAft>
              <a:buFont typeface="Symbol" pitchFamily="18" charset="2"/>
              <a:buNone/>
              <a:defRPr/>
            </a:pPr>
            <a:r>
              <a:rPr lang="en-GB" sz="10000" dirty="0"/>
              <a:t>19-2.4 – AIS </a:t>
            </a:r>
          </a:p>
          <a:p>
            <a:pPr marL="0" indent="0">
              <a:buNone/>
            </a:pPr>
            <a:endParaRPr lang="en-US" dirty="0"/>
          </a:p>
        </p:txBody>
      </p:sp>
      <p:sp>
        <p:nvSpPr>
          <p:cNvPr id="4" name="Date Placeholder 3"/>
          <p:cNvSpPr>
            <a:spLocks noGrp="1"/>
          </p:cNvSpPr>
          <p:nvPr>
            <p:ph type="dt" sz="half" idx="10"/>
          </p:nvPr>
        </p:nvSpPr>
        <p:spPr/>
        <p:txBody>
          <a:bodyPr/>
          <a:lstStyle/>
          <a:p>
            <a:fld id="{1956B37A-C9DC-4318-8740-0D58895793C4}" type="datetime1">
              <a:rPr lang="en-US" smtClean="0"/>
              <a:t>6/8/2017</a:t>
            </a:fld>
            <a:endParaRPr lang="en-US" dirty="0"/>
          </a:p>
        </p:txBody>
      </p:sp>
      <p:sp>
        <p:nvSpPr>
          <p:cNvPr id="5" name="Slide Number Placeholder 4"/>
          <p:cNvSpPr>
            <a:spLocks noGrp="1"/>
          </p:cNvSpPr>
          <p:nvPr>
            <p:ph type="sldNum" sz="quarter" idx="12"/>
          </p:nvPr>
        </p:nvSpPr>
        <p:spPr/>
        <p:txBody>
          <a:bodyPr/>
          <a:lstStyle/>
          <a:p>
            <a:fld id="{75177DD9-768A-46BD-818D-2ABDC02566D1}" type="slidenum">
              <a:rPr lang="en-US" smtClean="0"/>
              <a:t>7</a:t>
            </a:fld>
            <a:endParaRPr lang="en-US" dirty="0"/>
          </a:p>
        </p:txBody>
      </p:sp>
      <p:pic>
        <p:nvPicPr>
          <p:cNvPr id="6" name="Picture 7" descr="MAS logo.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505200" y="17463"/>
            <a:ext cx="2071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 descr="image00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72500" y="1746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6727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244" y="852055"/>
            <a:ext cx="8229600" cy="1143000"/>
          </a:xfrm>
        </p:spPr>
        <p:txBody>
          <a:bodyPr>
            <a:normAutofit/>
          </a:bodyPr>
          <a:lstStyle/>
          <a:p>
            <a:r>
              <a:rPr lang="en-US" sz="4000" dirty="0" smtClean="0"/>
              <a:t>Participants</a:t>
            </a:r>
            <a:endParaRPr lang="en-US" sz="4000" dirty="0"/>
          </a:p>
        </p:txBody>
      </p:sp>
      <p:sp>
        <p:nvSpPr>
          <p:cNvPr id="3" name="Content Placeholder 2"/>
          <p:cNvSpPr>
            <a:spLocks noGrp="1"/>
          </p:cNvSpPr>
          <p:nvPr>
            <p:ph idx="1"/>
          </p:nvPr>
        </p:nvSpPr>
        <p:spPr>
          <a:xfrm>
            <a:off x="457200" y="1752600"/>
            <a:ext cx="8401050" cy="4525963"/>
          </a:xfrm>
        </p:spPr>
        <p:txBody>
          <a:bodyPr>
            <a:normAutofit/>
          </a:bodyPr>
          <a:lstStyle/>
          <a:p>
            <a:pPr marL="0" indent="0">
              <a:buNone/>
            </a:pPr>
            <a:r>
              <a:rPr lang="en-US" sz="2500" dirty="0" smtClean="0"/>
              <a:t>Countries that expressed interest :</a:t>
            </a:r>
          </a:p>
          <a:p>
            <a:pPr marL="0" indent="0">
              <a:buNone/>
            </a:pPr>
            <a:r>
              <a:rPr lang="en-US" sz="2500" dirty="0" smtClean="0"/>
              <a:t>Mexico, Columbia, </a:t>
            </a:r>
            <a:r>
              <a:rPr lang="en-US" sz="2500" u="sng" dirty="0" smtClean="0"/>
              <a:t>Belize</a:t>
            </a:r>
            <a:r>
              <a:rPr lang="en-US" sz="2500" dirty="0" smtClean="0"/>
              <a:t> ,</a:t>
            </a:r>
            <a:r>
              <a:rPr lang="en-US" sz="2500" u="sng" dirty="0" smtClean="0"/>
              <a:t>Argentina</a:t>
            </a:r>
            <a:r>
              <a:rPr lang="en-US" sz="2500" dirty="0" smtClean="0"/>
              <a:t> ,</a:t>
            </a:r>
            <a:r>
              <a:rPr lang="en-US" sz="2500" u="sng" dirty="0" smtClean="0"/>
              <a:t>Guatemala</a:t>
            </a:r>
            <a:r>
              <a:rPr lang="en-US" sz="2500" dirty="0" smtClean="0"/>
              <a:t>, </a:t>
            </a:r>
            <a:r>
              <a:rPr lang="en-US" sz="2500" u="sng" dirty="0" smtClean="0"/>
              <a:t>Guyana</a:t>
            </a:r>
            <a:r>
              <a:rPr lang="en-US" sz="2500" dirty="0" smtClean="0"/>
              <a:t>, Trinidad&amp; Tobago, </a:t>
            </a:r>
            <a:r>
              <a:rPr lang="en-US" sz="2500" u="sng" dirty="0" smtClean="0"/>
              <a:t>St. Kitts &amp; Nevis</a:t>
            </a:r>
            <a:r>
              <a:rPr lang="en-US" sz="2500" dirty="0" smtClean="0"/>
              <a:t>, Venezuela, </a:t>
            </a:r>
            <a:r>
              <a:rPr lang="en-US" sz="2500" u="sng" dirty="0" smtClean="0"/>
              <a:t>Barbados </a:t>
            </a:r>
            <a:r>
              <a:rPr lang="en-US" sz="2500" dirty="0" smtClean="0"/>
              <a:t>and </a:t>
            </a:r>
            <a:r>
              <a:rPr lang="en-US" sz="2500" u="sng" dirty="0" smtClean="0"/>
              <a:t>Suriname</a:t>
            </a:r>
            <a:r>
              <a:rPr lang="en-US" sz="2500" dirty="0" smtClean="0"/>
              <a:t>.</a:t>
            </a:r>
          </a:p>
          <a:p>
            <a:pPr marL="0" indent="0">
              <a:buNone/>
            </a:pPr>
            <a:endParaRPr lang="en-US" sz="2500" dirty="0" smtClean="0"/>
          </a:p>
          <a:p>
            <a:pPr marL="0" indent="0">
              <a:buNone/>
            </a:pPr>
            <a:r>
              <a:rPr lang="en-US" sz="2500" dirty="0" smtClean="0"/>
              <a:t>Difficulties encountered: </a:t>
            </a:r>
          </a:p>
          <a:p>
            <a:pPr marL="0" indent="0">
              <a:buNone/>
            </a:pPr>
            <a:r>
              <a:rPr lang="en-US" sz="2500" dirty="0" smtClean="0"/>
              <a:t>Availability of resources and language barrier</a:t>
            </a:r>
          </a:p>
          <a:p>
            <a:pPr marL="0" indent="0">
              <a:buNone/>
            </a:pPr>
            <a:endParaRPr lang="en-US" sz="2500" dirty="0" smtClean="0"/>
          </a:p>
          <a:p>
            <a:pPr marL="0" indent="0">
              <a:buNone/>
            </a:pPr>
            <a:r>
              <a:rPr lang="en-US" sz="2500" dirty="0" smtClean="0"/>
              <a:t>Participants for the manager </a:t>
            </a:r>
            <a:r>
              <a:rPr lang="en-US" sz="2500" dirty="0" err="1" smtClean="0"/>
              <a:t>couse</a:t>
            </a:r>
            <a:r>
              <a:rPr lang="en-US" sz="2500" dirty="0" smtClean="0"/>
              <a:t>: 7 </a:t>
            </a:r>
          </a:p>
          <a:p>
            <a:pPr marL="0" indent="0">
              <a:buNone/>
            </a:pPr>
            <a:endParaRPr lang="en-US" dirty="0" smtClean="0"/>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fld id="{1956B37A-C9DC-4318-8740-0D58895793C4}" type="datetime1">
              <a:rPr lang="en-US" smtClean="0"/>
              <a:t>6/8/2017</a:t>
            </a:fld>
            <a:endParaRPr lang="en-US" dirty="0"/>
          </a:p>
        </p:txBody>
      </p:sp>
      <p:sp>
        <p:nvSpPr>
          <p:cNvPr id="5" name="Slide Number Placeholder 4"/>
          <p:cNvSpPr>
            <a:spLocks noGrp="1"/>
          </p:cNvSpPr>
          <p:nvPr>
            <p:ph type="sldNum" sz="quarter" idx="12"/>
          </p:nvPr>
        </p:nvSpPr>
        <p:spPr/>
        <p:txBody>
          <a:bodyPr/>
          <a:lstStyle/>
          <a:p>
            <a:fld id="{75177DD9-768A-46BD-818D-2ABDC02566D1}" type="slidenum">
              <a:rPr lang="en-US" smtClean="0"/>
              <a:t>8</a:t>
            </a:fld>
            <a:endParaRPr lang="en-US" dirty="0"/>
          </a:p>
        </p:txBody>
      </p:sp>
      <p:pic>
        <p:nvPicPr>
          <p:cNvPr id="6" name="Picture 7" descr="MAS logo.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505200" y="17463"/>
            <a:ext cx="2071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 descr="image00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72500" y="1746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24602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Date Placeholder 3"/>
          <p:cNvSpPr>
            <a:spLocks noGrp="1"/>
          </p:cNvSpPr>
          <p:nvPr>
            <p:ph type="dt" sz="half" idx="10"/>
          </p:nvPr>
        </p:nvSpPr>
        <p:spPr/>
        <p:txBody>
          <a:bodyPr/>
          <a:lstStyle/>
          <a:p>
            <a:fld id="{4395C287-D1A5-47C9-B551-4FA3FE4ED169}" type="datetime1">
              <a:rPr lang="en-US" smtClean="0"/>
              <a:t>6/8/2017</a:t>
            </a:fld>
            <a:endParaRPr lang="en-US" dirty="0"/>
          </a:p>
        </p:txBody>
      </p:sp>
      <p:sp>
        <p:nvSpPr>
          <p:cNvPr id="6" name="Slide Number Placeholder 5"/>
          <p:cNvSpPr>
            <a:spLocks noGrp="1"/>
          </p:cNvSpPr>
          <p:nvPr>
            <p:ph type="sldNum" sz="quarter" idx="12"/>
          </p:nvPr>
        </p:nvSpPr>
        <p:spPr/>
        <p:txBody>
          <a:bodyPr/>
          <a:lstStyle/>
          <a:p>
            <a:fld id="{75177DD9-768A-46BD-818D-2ABDC02566D1}" type="slidenum">
              <a:rPr lang="en-US" smtClean="0"/>
              <a:t>9</a:t>
            </a:fld>
            <a:endParaRPr lang="en-US" dirty="0"/>
          </a:p>
        </p:txBody>
      </p:sp>
      <p:pic>
        <p:nvPicPr>
          <p:cNvPr id="7" name="Picture 7" descr="MAS logo.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505200" y="17463"/>
            <a:ext cx="207168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 descr="image00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72500" y="1746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mas.local\share\profiles\bmahabier\My Documents\DSC_7585.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47700" y="990600"/>
            <a:ext cx="7924800" cy="5285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77926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551</TotalTime>
  <Words>618</Words>
  <Application>Microsoft Office PowerPoint</Application>
  <PresentationFormat>On-screen Show (4:3)</PresentationFormat>
  <Paragraphs>87</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vt:lpstr>
      <vt:lpstr>IALA Goals for 2026</vt:lpstr>
      <vt:lpstr>Establishment Suriname Aton Academy.</vt:lpstr>
      <vt:lpstr>Accreditation</vt:lpstr>
      <vt:lpstr>Primary goals of S.A.A.</vt:lpstr>
      <vt:lpstr>Level 1 Aids to Navigation Manager Course objectives</vt:lpstr>
      <vt:lpstr>Level 1 Aids to Navigation Manager Course objectives</vt:lpstr>
      <vt:lpstr>Participants</vt:lpstr>
      <vt:lpstr>PowerPoint Presentation</vt:lpstr>
      <vt:lpstr>PowerPoint Presentation</vt:lpstr>
      <vt:lpstr>Competence of the Aids  to navigation manager</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Bernice Mahabier</dc:creator>
  <cp:lastModifiedBy>User</cp:lastModifiedBy>
  <cp:revision>30</cp:revision>
  <cp:lastPrinted>2017-06-07T12:52:30Z</cp:lastPrinted>
  <dcterms:created xsi:type="dcterms:W3CDTF">2017-06-07T09:01:45Z</dcterms:created>
  <dcterms:modified xsi:type="dcterms:W3CDTF">2017-06-08T14:24:19Z</dcterms:modified>
</cp:coreProperties>
</file>