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3" r:id="rId3"/>
    <p:sldId id="302" r:id="rId4"/>
    <p:sldId id="319" r:id="rId5"/>
    <p:sldId id="313" r:id="rId6"/>
    <p:sldId id="318" r:id="rId7"/>
    <p:sldId id="312" r:id="rId8"/>
    <p:sldId id="314" r:id="rId9"/>
    <p:sldId id="320" r:id="rId10"/>
    <p:sldId id="321" r:id="rId11"/>
    <p:sldId id="263" r:id="rId12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0066"/>
    <a:srgbClr val="FF3399"/>
    <a:srgbClr val="FF9900"/>
    <a:srgbClr val="37FB74"/>
    <a:srgbClr val="FFCC00"/>
    <a:srgbClr val="FF33CC"/>
    <a:srgbClr val="D60093"/>
    <a:srgbClr val="0066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CF7E4D6-0C61-4932-A7B7-F47F08640A5F}" type="datetimeFigureOut">
              <a:rPr lang="fr-FR" smtClean="0"/>
              <a:t>08/06/2017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43F8E7D-0106-427D-807D-65DB94ECEC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08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084B1-C8F0-4D21-B315-F9DBA711EEEF}" type="datetimeFigureOut">
              <a:rPr lang="fr-FR"/>
              <a:pPr>
                <a:defRPr/>
              </a:pPr>
              <a:t>08/06/2017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DEFF2-791D-467A-875A-A735A9B3661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63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9C17F-FED1-459D-BDDF-A8E75C2F070E}" type="datetimeFigureOut">
              <a:rPr lang="fr-FR"/>
              <a:pPr>
                <a:defRPr/>
              </a:pPr>
              <a:t>08/06/2017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A326F-2B3A-497D-BFEF-A2060AE898E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77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E0EEE-3586-4EB7-8A95-78E4C3886628}" type="datetimeFigureOut">
              <a:rPr lang="fr-FR"/>
              <a:pPr>
                <a:defRPr/>
              </a:pPr>
              <a:t>08/06/2017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4C9B4-4D0C-4FC3-9AA6-30BE16E1467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30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17BA4-10A0-47BC-AEC3-25E0DF40194B}" type="datetimeFigureOut">
              <a:rPr lang="fr-FR"/>
              <a:pPr>
                <a:defRPr/>
              </a:pPr>
              <a:t>08/06/2017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3F2D7-37EE-4477-A10A-AAB2FA0EAE1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93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F0DDE-A618-4BB6-BCAB-3F11632E877A}" type="datetimeFigureOut">
              <a:rPr lang="fr-FR"/>
              <a:pPr>
                <a:defRPr/>
              </a:pPr>
              <a:t>08/06/2017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70E54-42C3-45E7-8153-4D5BE62B032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81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4D95B-59FD-459E-BC9C-B2E4A204CEFE}" type="datetimeFigureOut">
              <a:rPr lang="fr-FR"/>
              <a:pPr>
                <a:defRPr/>
              </a:pPr>
              <a:t>08/06/2017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BBC1B-8036-4CE2-A85D-1DCA578AB4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45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6103F-448C-4594-8E92-13A76AAD3241}" type="datetimeFigureOut">
              <a:rPr lang="fr-FR"/>
              <a:pPr>
                <a:defRPr/>
              </a:pPr>
              <a:t>08/06/2017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8EAE9-5B7C-4607-949E-E9BC5EA1FF4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32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CEBC8-55A8-4DE8-88E3-0EF205E52CF5}" type="datetimeFigureOut">
              <a:rPr lang="fr-FR"/>
              <a:pPr>
                <a:defRPr/>
              </a:pPr>
              <a:t>08/06/2017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0E9CF-23B8-4896-9570-607E95CC198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75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953FA-BE94-4725-82DD-A2587084D610}" type="datetimeFigureOut">
              <a:rPr lang="fr-FR"/>
              <a:pPr>
                <a:defRPr/>
              </a:pPr>
              <a:t>08/06/2017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E18A-1D9F-432D-947B-FACFCE831E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39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4E78F-5B5C-45D7-91AE-A66904BAB01B}" type="datetimeFigureOut">
              <a:rPr lang="fr-FR"/>
              <a:pPr>
                <a:defRPr/>
              </a:pPr>
              <a:t>08/06/2017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B7536-AF53-4954-8F16-4F21D6BD009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3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59D56-96D4-4EB8-8B06-B80A3ED0EC13}" type="datetimeFigureOut">
              <a:rPr lang="fr-FR"/>
              <a:pPr>
                <a:defRPr/>
              </a:pPr>
              <a:t>08/06/2017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1045A-3752-4410-9045-6437D8F0964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56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6732240" y="5698663"/>
            <a:ext cx="2016224" cy="830997"/>
          </a:xfrm>
          <a:prstGeom prst="rect">
            <a:avLst/>
          </a:prstGeom>
          <a:solidFill>
            <a:srgbClr val="0066CC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600" b="0" dirty="0" smtClean="0">
                <a:solidFill>
                  <a:srgbClr val="FFC000"/>
                </a:solidFill>
              </a:rPr>
              <a:t>CBSC15</a:t>
            </a:r>
          </a:p>
          <a:p>
            <a:pPr algn="r"/>
            <a:r>
              <a:rPr lang="fr-FR" sz="1600" b="0" dirty="0" err="1" smtClean="0">
                <a:solidFill>
                  <a:srgbClr val="FFC000"/>
                </a:solidFill>
              </a:rPr>
              <a:t>HydroMAOC</a:t>
            </a:r>
            <a:r>
              <a:rPr lang="fr-FR" sz="1600" b="0" dirty="0" smtClean="0">
                <a:solidFill>
                  <a:srgbClr val="FFC000"/>
                </a:solidFill>
              </a:rPr>
              <a:t> </a:t>
            </a:r>
            <a:r>
              <a:rPr lang="fr-FR" sz="1600" b="0" dirty="0" err="1" smtClean="0">
                <a:solidFill>
                  <a:srgbClr val="FFC000"/>
                </a:solidFill>
              </a:rPr>
              <a:t>Study</a:t>
            </a:r>
            <a:endParaRPr lang="fr-FR" sz="1600" b="0" dirty="0" smtClean="0">
              <a:solidFill>
                <a:srgbClr val="FFC000"/>
              </a:solidFill>
            </a:endParaRPr>
          </a:p>
          <a:p>
            <a:pPr algn="r"/>
            <a:r>
              <a:rPr lang="fr-FR" sz="1600" b="0" baseline="0" dirty="0" smtClean="0">
                <a:solidFill>
                  <a:srgbClr val="FFC000"/>
                </a:solidFill>
              </a:rPr>
              <a:t>Surinam – </a:t>
            </a:r>
            <a:r>
              <a:rPr lang="fr-FR" sz="1600" b="0" baseline="0" dirty="0" err="1" smtClean="0">
                <a:solidFill>
                  <a:srgbClr val="FFC000"/>
                </a:solidFill>
              </a:rPr>
              <a:t>June</a:t>
            </a:r>
            <a:r>
              <a:rPr lang="fr-FR" sz="1600" b="0" baseline="0" dirty="0" smtClean="0">
                <a:solidFill>
                  <a:srgbClr val="FFC000"/>
                </a:solidFill>
              </a:rPr>
              <a:t> 2017</a:t>
            </a:r>
            <a:endParaRPr lang="fr-FR" sz="1600" b="0" dirty="0" smtClean="0">
              <a:solidFill>
                <a:srgbClr val="FFC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Q:\communication\lecornu\evenements\IRCC-CBSC-2014\V2\fond_ecran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87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rgbClr val="00B0F0">
                <a:alpha val="43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93231" y="2780928"/>
            <a:ext cx="8208911" cy="2492990"/>
          </a:xfrm>
          <a:prstGeom prst="rect">
            <a:avLst/>
          </a:prstGeom>
          <a:solidFill>
            <a:srgbClr val="0070C0"/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err="1" smtClean="0">
                <a:solidFill>
                  <a:srgbClr val="FFFF00"/>
                </a:solidFill>
              </a:rPr>
              <a:t>HydroMAOC</a:t>
            </a:r>
            <a:r>
              <a:rPr lang="fr-FR" sz="4800" b="1" dirty="0" smtClean="0">
                <a:solidFill>
                  <a:srgbClr val="FFFF00"/>
                </a:solidFill>
              </a:rPr>
              <a:t> </a:t>
            </a:r>
            <a:r>
              <a:rPr lang="fr-FR" sz="4800" b="1" dirty="0" err="1" smtClean="0">
                <a:solidFill>
                  <a:srgbClr val="FFFF00"/>
                </a:solidFill>
              </a:rPr>
              <a:t>study</a:t>
            </a:r>
            <a:r>
              <a:rPr lang="fr-FR" sz="4800" b="1" dirty="0" smtClean="0">
                <a:solidFill>
                  <a:srgbClr val="FFFF00"/>
                </a:solidFill>
              </a:rPr>
              <a:t> </a:t>
            </a:r>
            <a:r>
              <a:rPr lang="fr-FR" sz="4800" b="1" dirty="0" err="1" smtClean="0">
                <a:solidFill>
                  <a:srgbClr val="FFFF00"/>
                </a:solidFill>
              </a:rPr>
              <a:t>follow</a:t>
            </a:r>
            <a:r>
              <a:rPr lang="fr-FR" sz="4800" b="1" dirty="0" smtClean="0">
                <a:solidFill>
                  <a:srgbClr val="FFFF00"/>
                </a:solidFill>
              </a:rPr>
              <a:t>-up</a:t>
            </a:r>
          </a:p>
          <a:p>
            <a:pPr algn="ctr">
              <a:lnSpc>
                <a:spcPct val="150000"/>
              </a:lnSpc>
            </a:pPr>
            <a:r>
              <a:rPr lang="fr-FR" sz="3200" b="1" dirty="0" smtClean="0">
                <a:solidFill>
                  <a:srgbClr val="FFFF00"/>
                </a:solidFill>
              </a:rPr>
              <a:t>06E - </a:t>
            </a:r>
            <a:r>
              <a:rPr lang="fr-FR" sz="3200" b="1" dirty="0" err="1" smtClean="0">
                <a:solidFill>
                  <a:srgbClr val="FFFF00"/>
                </a:solidFill>
              </a:rPr>
              <a:t>Definition</a:t>
            </a:r>
            <a:r>
              <a:rPr lang="fr-FR" sz="3200" b="1" dirty="0" smtClean="0">
                <a:solidFill>
                  <a:srgbClr val="FFFF00"/>
                </a:solidFill>
              </a:rPr>
              <a:t> </a:t>
            </a:r>
            <a:r>
              <a:rPr lang="fr-FR" sz="3200" b="1" dirty="0" err="1" smtClean="0">
                <a:solidFill>
                  <a:srgbClr val="FFFF00"/>
                </a:solidFill>
              </a:rPr>
              <a:t>study</a:t>
            </a:r>
            <a:r>
              <a:rPr lang="fr-FR" sz="3200" b="1" dirty="0" smtClean="0">
                <a:solidFill>
                  <a:srgbClr val="FFFF00"/>
                </a:solidFill>
              </a:rPr>
              <a:t> for a long </a:t>
            </a:r>
            <a:r>
              <a:rPr lang="fr-FR" sz="3200" b="1" dirty="0" err="1" smtClean="0">
                <a:solidFill>
                  <a:srgbClr val="FFFF00"/>
                </a:solidFill>
              </a:rPr>
              <a:t>term</a:t>
            </a:r>
            <a:r>
              <a:rPr lang="fr-FR" sz="3200" b="1" dirty="0" smtClean="0">
                <a:solidFill>
                  <a:srgbClr val="FFFF00"/>
                </a:solidFill>
              </a:rPr>
              <a:t> </a:t>
            </a:r>
            <a:r>
              <a:rPr lang="fr-FR" sz="3200" b="1" dirty="0" err="1" smtClean="0">
                <a:solidFill>
                  <a:srgbClr val="FFFF00"/>
                </a:solidFill>
              </a:rPr>
              <a:t>project</a:t>
            </a:r>
            <a:endParaRPr lang="fr-FR" sz="3200" b="1" dirty="0" smtClean="0">
              <a:solidFill>
                <a:srgbClr val="FFFF00"/>
              </a:solidFill>
            </a:endParaRPr>
          </a:p>
          <a:p>
            <a:pPr algn="ctr"/>
            <a:endParaRPr lang="fr-FR" sz="3200" b="1" dirty="0">
              <a:solidFill>
                <a:srgbClr val="FFFF00"/>
              </a:solidFill>
            </a:endParaRPr>
          </a:p>
          <a:p>
            <a:pPr algn="ctr"/>
            <a:r>
              <a:rPr lang="fr-FR" sz="2800" i="1" dirty="0" smtClean="0">
                <a:solidFill>
                  <a:srgbClr val="FFFF00"/>
                </a:solidFill>
              </a:rPr>
              <a:t>CBSC15 </a:t>
            </a:r>
            <a:r>
              <a:rPr lang="mr-IN" sz="2800" i="1" dirty="0" smtClean="0">
                <a:solidFill>
                  <a:srgbClr val="FFFF00"/>
                </a:solidFill>
              </a:rPr>
              <a:t>–</a:t>
            </a:r>
            <a:r>
              <a:rPr lang="fr-FR" sz="2800" i="1" dirty="0" smtClean="0">
                <a:solidFill>
                  <a:srgbClr val="FFFF00"/>
                </a:solidFill>
              </a:rPr>
              <a:t> Paramaribo (Surinam) – </a:t>
            </a:r>
            <a:r>
              <a:rPr lang="fr-FR" sz="2800" i="1" dirty="0" err="1" smtClean="0">
                <a:solidFill>
                  <a:srgbClr val="FFFF00"/>
                </a:solidFill>
              </a:rPr>
              <a:t>June</a:t>
            </a:r>
            <a:r>
              <a:rPr lang="fr-FR" sz="2800" i="1" dirty="0" smtClean="0">
                <a:solidFill>
                  <a:srgbClr val="FFFF00"/>
                </a:solidFill>
              </a:rPr>
              <a:t> 2017</a:t>
            </a:r>
            <a:endParaRPr lang="fr-FR" sz="28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69168" y="188640"/>
            <a:ext cx="8229600" cy="646331"/>
          </a:xfr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600" b="1" u="sng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The CBSC in </a:t>
            </a:r>
            <a:r>
              <a:rPr lang="fr-FR" sz="3600" b="1" u="sng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invited</a:t>
            </a:r>
            <a:r>
              <a:rPr lang="fr-FR" sz="3600" b="1" u="sng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 to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229600" cy="2062103"/>
          </a:xfr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fr-FR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Take</a:t>
            </a:r>
            <a:r>
              <a:rPr lang="fr-FR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 note of </a:t>
            </a:r>
            <a:r>
              <a:rPr lang="fr-FR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that</a:t>
            </a:r>
            <a:r>
              <a:rPr lang="fr-FR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 report</a:t>
            </a:r>
          </a:p>
          <a:p>
            <a:pPr algn="just">
              <a:spcBef>
                <a:spcPct val="0"/>
              </a:spcBef>
            </a:pPr>
            <a:r>
              <a:rPr lang="fr-FR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Identify</a:t>
            </a:r>
            <a:r>
              <a:rPr lang="fr-FR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ways</a:t>
            </a:r>
            <a:r>
              <a:rPr lang="fr-FR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 to engage </a:t>
            </a:r>
            <a:r>
              <a:rPr lang="fr-FR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with</a:t>
            </a:r>
            <a:r>
              <a:rPr lang="fr-FR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funding</a:t>
            </a:r>
            <a:r>
              <a:rPr lang="fr-FR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organizations</a:t>
            </a:r>
            <a:r>
              <a:rPr lang="fr-FR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under</a:t>
            </a:r>
            <a:r>
              <a:rPr lang="fr-FR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 the IHO flag</a:t>
            </a:r>
          </a:p>
          <a:p>
            <a:pPr algn="just">
              <a:spcBef>
                <a:spcPct val="0"/>
              </a:spcBef>
            </a:pPr>
            <a:endParaRPr lang="fr-FR" b="1" dirty="0" smtClean="0">
              <a:solidFill>
                <a:srgbClr val="FFFF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96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Q:\communication\lecornu\evenements\IRCC-CBSC-2014\V2\fond_ecran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87" y="647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" name="ZoneTexte 1"/>
          <p:cNvSpPr txBox="1"/>
          <p:nvPr/>
        </p:nvSpPr>
        <p:spPr>
          <a:xfrm>
            <a:off x="1249315" y="2852936"/>
            <a:ext cx="6696744" cy="2369880"/>
          </a:xfrm>
          <a:prstGeom prst="rect">
            <a:avLst/>
          </a:prstGeom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endParaRPr lang="fr-FR" sz="1400" b="1" dirty="0" smtClean="0">
              <a:solidFill>
                <a:srgbClr val="FFCC00"/>
              </a:solidFill>
            </a:endParaRPr>
          </a:p>
          <a:p>
            <a:pPr algn="ctr"/>
            <a:r>
              <a:rPr lang="fr-FR" sz="4800" b="1" dirty="0" smtClean="0">
                <a:solidFill>
                  <a:srgbClr val="FFFF00"/>
                </a:solidFill>
              </a:rPr>
              <a:t>Questions?</a:t>
            </a:r>
          </a:p>
          <a:p>
            <a:pPr algn="ctr"/>
            <a:r>
              <a:rPr lang="fr-FR" sz="3600" b="1" dirty="0">
                <a:solidFill>
                  <a:srgbClr val="FFFF00"/>
                </a:solidFill>
              </a:rPr>
              <a:t>Merci pour votre attention</a:t>
            </a:r>
          </a:p>
          <a:p>
            <a:pPr algn="ctr"/>
            <a:r>
              <a:rPr lang="fr-FR" sz="3600" b="1" i="1" dirty="0" err="1" smtClean="0">
                <a:solidFill>
                  <a:srgbClr val="FFFF00"/>
                </a:solidFill>
              </a:rPr>
              <a:t>Thank</a:t>
            </a:r>
            <a:r>
              <a:rPr lang="fr-FR" sz="3600" b="1" i="1" dirty="0" smtClean="0">
                <a:solidFill>
                  <a:srgbClr val="FFFF00"/>
                </a:solidFill>
              </a:rPr>
              <a:t> </a:t>
            </a:r>
            <a:r>
              <a:rPr lang="fr-FR" sz="3600" b="1" i="1" dirty="0" err="1" smtClean="0">
                <a:solidFill>
                  <a:srgbClr val="FFFF00"/>
                </a:solidFill>
              </a:rPr>
              <a:t>you</a:t>
            </a:r>
            <a:r>
              <a:rPr lang="fr-FR" sz="3600" b="1" i="1" dirty="0" smtClean="0">
                <a:solidFill>
                  <a:srgbClr val="FFFF00"/>
                </a:solidFill>
              </a:rPr>
              <a:t> for </a:t>
            </a:r>
            <a:r>
              <a:rPr lang="fr-FR" sz="3600" b="1" i="1" dirty="0" err="1" smtClean="0">
                <a:solidFill>
                  <a:srgbClr val="FFFF00"/>
                </a:solidFill>
              </a:rPr>
              <a:t>your</a:t>
            </a:r>
            <a:r>
              <a:rPr lang="fr-FR" sz="3600" b="1" i="1" dirty="0" smtClean="0">
                <a:solidFill>
                  <a:srgbClr val="FFFF00"/>
                </a:solidFill>
              </a:rPr>
              <a:t> attention</a:t>
            </a:r>
            <a:endParaRPr lang="fr-FR" sz="1600" b="1" i="1" dirty="0" smtClean="0">
              <a:solidFill>
                <a:srgbClr val="FFFF00"/>
              </a:solidFill>
            </a:endParaRPr>
          </a:p>
          <a:p>
            <a:pPr algn="ctr"/>
            <a:endParaRPr lang="fr-FR" sz="1400" b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3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262389"/>
            <a:ext cx="8229600" cy="646331"/>
          </a:xfr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HydroMAOC</a:t>
            </a:r>
            <a:r>
              <a:rPr lang="fr-FR" sz="3600" b="1" u="sng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 General </a:t>
            </a:r>
            <a:r>
              <a:rPr lang="fr-FR" sz="3600" b="1" u="sng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approach</a:t>
            </a:r>
            <a:endParaRPr lang="fr-FR" sz="3600" b="1" u="sng" dirty="0" smtClean="0">
              <a:solidFill>
                <a:srgbClr val="FFFF0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107504" y="1451099"/>
            <a:ext cx="8784976" cy="3447678"/>
            <a:chOff x="107504" y="1466595"/>
            <a:chExt cx="8784976" cy="3447678"/>
          </a:xfrm>
        </p:grpSpPr>
        <p:sp>
          <p:nvSpPr>
            <p:cNvPr id="13" name="ZoneTexte 12"/>
            <p:cNvSpPr txBox="1"/>
            <p:nvPr/>
          </p:nvSpPr>
          <p:spPr>
            <a:xfrm>
              <a:off x="107504" y="1588456"/>
              <a:ext cx="1728192" cy="2031325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u="sng" cap="small" dirty="0" smtClean="0">
                  <a:solidFill>
                    <a:srgbClr val="FFFF00"/>
                  </a:solidFill>
                </a:rPr>
                <a:t>ANALYSIS</a:t>
              </a:r>
            </a:p>
            <a:p>
              <a:pPr algn="ctr"/>
              <a:endParaRPr lang="fr-FR" b="1" u="sng" cap="small" dirty="0" smtClean="0">
                <a:solidFill>
                  <a:srgbClr val="FFFF00"/>
                </a:solidFill>
              </a:endParaRPr>
            </a:p>
            <a:p>
              <a:pPr marL="285750" indent="-285750">
                <a:buFont typeface="Wingdings"/>
                <a:buChar char="è"/>
              </a:pPr>
              <a:r>
                <a:rPr lang="fr-FR" b="1" dirty="0" smtClean="0">
                  <a:solidFill>
                    <a:srgbClr val="FFFF00"/>
                  </a:solidFill>
                </a:rPr>
                <a:t>Archives</a:t>
              </a:r>
            </a:p>
            <a:p>
              <a:pPr marL="285750" indent="-285750">
                <a:buFont typeface="Wingdings"/>
                <a:buChar char="è"/>
              </a:pPr>
              <a:endParaRPr lang="fr-FR" b="1" dirty="0" smtClean="0">
                <a:solidFill>
                  <a:srgbClr val="FFFF00"/>
                </a:solidFill>
              </a:endParaRPr>
            </a:p>
            <a:p>
              <a:pPr marL="285750" indent="-285750">
                <a:buFont typeface="Wingdings"/>
                <a:buChar char="è"/>
              </a:pPr>
              <a:r>
                <a:rPr lang="fr-FR" b="1" dirty="0" smtClean="0">
                  <a:solidFill>
                    <a:srgbClr val="FFFF00"/>
                  </a:solidFill>
                </a:rPr>
                <a:t>SWOT</a:t>
              </a:r>
            </a:p>
            <a:p>
              <a:endParaRPr lang="fr-FR" b="1" dirty="0" smtClean="0">
                <a:solidFill>
                  <a:srgbClr val="FFFF00"/>
                </a:solidFill>
              </a:endParaRPr>
            </a:p>
            <a:p>
              <a:pPr marL="285750" indent="-285750">
                <a:buFont typeface="Wingdings"/>
                <a:buChar char="è"/>
              </a:pPr>
              <a:r>
                <a:rPr lang="fr-FR" b="1" dirty="0" err="1" smtClean="0">
                  <a:solidFill>
                    <a:srgbClr val="FFFF00"/>
                  </a:solidFill>
                </a:rPr>
                <a:t>Visits</a:t>
              </a:r>
              <a:r>
                <a:rPr lang="fr-FR" b="1" dirty="0" smtClean="0">
                  <a:solidFill>
                    <a:srgbClr val="FFFF00"/>
                  </a:solidFill>
                </a:rPr>
                <a:t>/</a:t>
              </a:r>
              <a:r>
                <a:rPr lang="fr-FR" b="1" i="1" dirty="0" smtClean="0">
                  <a:solidFill>
                    <a:srgbClr val="FFFF00"/>
                  </a:solidFill>
                </a:rPr>
                <a:t>Visites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187346" y="1599578"/>
              <a:ext cx="3342621" cy="2031325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u="sng" cap="small" dirty="0" smtClean="0">
                  <a:solidFill>
                    <a:srgbClr val="FFFF00"/>
                  </a:solidFill>
                </a:rPr>
                <a:t>HYDRO CAPABILITY DEFINITION</a:t>
              </a:r>
            </a:p>
            <a:p>
              <a:pPr algn="ctr"/>
              <a:endParaRPr lang="fr-FR" b="1" u="sng" cap="small" dirty="0" smtClean="0">
                <a:solidFill>
                  <a:srgbClr val="FFFF00"/>
                </a:solidFill>
              </a:endParaRPr>
            </a:p>
            <a:p>
              <a:pPr marL="285750" indent="-285750">
                <a:buFont typeface="Wingdings"/>
                <a:buChar char="è"/>
              </a:pPr>
              <a:r>
                <a:rPr lang="fr-FR" b="1" dirty="0" smtClean="0">
                  <a:solidFill>
                    <a:srgbClr val="FFFF00"/>
                  </a:solidFill>
                  <a:sym typeface="Wingdings" pitchFamily="2" charset="2"/>
                </a:rPr>
                <a:t>Education/</a:t>
              </a:r>
              <a:r>
                <a:rPr lang="fr-FR" b="1" i="1" dirty="0" smtClean="0">
                  <a:solidFill>
                    <a:srgbClr val="FFFF00"/>
                  </a:solidFill>
                  <a:sym typeface="Wingdings" pitchFamily="2" charset="2"/>
                </a:rPr>
                <a:t>Éducation</a:t>
              </a:r>
              <a:endParaRPr lang="fr-FR" b="1" dirty="0" smtClean="0">
                <a:solidFill>
                  <a:srgbClr val="FFFF00"/>
                </a:solidFill>
                <a:sym typeface="Wingdings" pitchFamily="2" charset="2"/>
              </a:endParaRPr>
            </a:p>
            <a:p>
              <a:endParaRPr lang="fr-FR" b="1" dirty="0">
                <a:solidFill>
                  <a:srgbClr val="FFFF00"/>
                </a:solidFill>
                <a:sym typeface="Wingdings" pitchFamily="2" charset="2"/>
              </a:endParaRPr>
            </a:p>
            <a:p>
              <a:pPr marL="285750" indent="-285750">
                <a:buFont typeface="Wingdings"/>
                <a:buChar char="è"/>
              </a:pPr>
              <a:r>
                <a:rPr lang="fr-FR" b="1" dirty="0" smtClean="0">
                  <a:solidFill>
                    <a:srgbClr val="FFFF00"/>
                  </a:solidFill>
                  <a:sym typeface="Wingdings" pitchFamily="2" charset="2"/>
                </a:rPr>
                <a:t>Equipment/</a:t>
              </a:r>
              <a:r>
                <a:rPr lang="fr-FR" b="1" i="1" dirty="0" smtClean="0">
                  <a:solidFill>
                    <a:srgbClr val="FFFF00"/>
                  </a:solidFill>
                  <a:sym typeface="Wingdings" pitchFamily="2" charset="2"/>
                </a:rPr>
                <a:t>Équipement</a:t>
              </a:r>
            </a:p>
            <a:p>
              <a:pPr marL="285750" indent="-285750">
                <a:buFont typeface="Wingdings"/>
                <a:buChar char="è"/>
              </a:pPr>
              <a:endParaRPr lang="fr-FR" b="1" dirty="0" smtClean="0">
                <a:solidFill>
                  <a:srgbClr val="FFFF00"/>
                </a:solidFill>
                <a:sym typeface="Wingdings" pitchFamily="2" charset="2"/>
              </a:endParaRPr>
            </a:p>
            <a:p>
              <a:pPr marL="285750" indent="-285750">
                <a:buFont typeface="Wingdings"/>
                <a:buChar char="è"/>
              </a:pPr>
              <a:r>
                <a:rPr lang="fr-FR" b="1" dirty="0" err="1" smtClean="0">
                  <a:solidFill>
                    <a:srgbClr val="FFFF00"/>
                  </a:solidFill>
                  <a:sym typeface="Wingdings" pitchFamily="2" charset="2"/>
                </a:rPr>
                <a:t>Empowerment</a:t>
              </a:r>
              <a:r>
                <a:rPr lang="fr-FR" b="1" dirty="0" smtClean="0">
                  <a:solidFill>
                    <a:srgbClr val="FFFF00"/>
                  </a:solidFill>
                  <a:sym typeface="Wingdings" pitchFamily="2" charset="2"/>
                </a:rPr>
                <a:t>/</a:t>
              </a:r>
              <a:r>
                <a:rPr lang="fr-FR" b="1" i="1" dirty="0" smtClean="0">
                  <a:solidFill>
                    <a:srgbClr val="FFFF00"/>
                  </a:solidFill>
                  <a:sym typeface="Wingdings" pitchFamily="2" charset="2"/>
                </a:rPr>
                <a:t>Émancipation</a:t>
              </a:r>
              <a:endParaRPr lang="fr-FR" b="1" dirty="0">
                <a:solidFill>
                  <a:srgbClr val="FFFF00"/>
                </a:solidFill>
                <a:sym typeface="Wingdings" pitchFamily="2" charset="2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5868144" y="1466595"/>
              <a:ext cx="3024336" cy="2308324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u="sng" cap="small" dirty="0" smtClean="0">
                  <a:solidFill>
                    <a:srgbClr val="FFFF00"/>
                  </a:solidFill>
                </a:rPr>
                <a:t>IMPLEMENTATION PROCESS</a:t>
              </a:r>
            </a:p>
            <a:p>
              <a:pPr algn="ctr"/>
              <a:endParaRPr lang="fr-FR" b="1" u="sng" cap="small" dirty="0" smtClean="0">
                <a:solidFill>
                  <a:srgbClr val="FFFF00"/>
                </a:solidFill>
              </a:endParaRPr>
            </a:p>
            <a:p>
              <a:pPr marL="285750" indent="-285750">
                <a:buFont typeface="Wingdings"/>
                <a:buChar char="è"/>
              </a:pPr>
              <a:r>
                <a:rPr lang="fr-FR" b="1" dirty="0" err="1" smtClean="0">
                  <a:solidFill>
                    <a:srgbClr val="FFFF00"/>
                  </a:solidFill>
                  <a:sym typeface="Wingdings" pitchFamily="2" charset="2"/>
                </a:rPr>
                <a:t>Roadmap</a:t>
              </a:r>
              <a:r>
                <a:rPr lang="fr-FR" b="1" dirty="0" smtClean="0">
                  <a:solidFill>
                    <a:srgbClr val="FFFF00"/>
                  </a:solidFill>
                  <a:sym typeface="Wingdings" pitchFamily="2" charset="2"/>
                </a:rPr>
                <a:t>/</a:t>
              </a:r>
              <a:r>
                <a:rPr lang="fr-FR" b="1" i="1" dirty="0" smtClean="0">
                  <a:solidFill>
                    <a:srgbClr val="FFFF00"/>
                  </a:solidFill>
                  <a:sym typeface="Wingdings" pitchFamily="2" charset="2"/>
                </a:rPr>
                <a:t>Feuille de route</a:t>
              </a:r>
            </a:p>
            <a:p>
              <a:endParaRPr lang="fr-FR" b="1" dirty="0">
                <a:solidFill>
                  <a:srgbClr val="FFFF00"/>
                </a:solidFill>
                <a:sym typeface="Wingdings" pitchFamily="2" charset="2"/>
              </a:endParaRPr>
            </a:p>
            <a:p>
              <a:pPr marL="285750" indent="-285750">
                <a:buFont typeface="Wingdings"/>
                <a:buChar char="è"/>
              </a:pPr>
              <a:r>
                <a:rPr lang="fr-FR" b="1" dirty="0" err="1" smtClean="0">
                  <a:solidFill>
                    <a:srgbClr val="FFFF00"/>
                  </a:solidFill>
                  <a:sym typeface="Wingdings" pitchFamily="2" charset="2"/>
                </a:rPr>
                <a:t>Fundraising</a:t>
              </a:r>
              <a:r>
                <a:rPr lang="fr-FR" b="1" dirty="0" smtClean="0">
                  <a:solidFill>
                    <a:srgbClr val="FFFF00"/>
                  </a:solidFill>
                  <a:sym typeface="Wingdings" pitchFamily="2" charset="2"/>
                </a:rPr>
                <a:t>/</a:t>
              </a:r>
              <a:r>
                <a:rPr lang="fr-FR" b="1" i="1" dirty="0" smtClean="0">
                  <a:solidFill>
                    <a:srgbClr val="FFFF00"/>
                  </a:solidFill>
                  <a:sym typeface="Wingdings" pitchFamily="2" charset="2"/>
                </a:rPr>
                <a:t>Financement</a:t>
              </a:r>
            </a:p>
            <a:p>
              <a:pPr marL="285750" indent="-285750">
                <a:buFont typeface="Wingdings"/>
                <a:buChar char="è"/>
              </a:pPr>
              <a:endParaRPr lang="fr-FR" b="1" dirty="0">
                <a:solidFill>
                  <a:srgbClr val="FFFF00"/>
                </a:solidFill>
                <a:sym typeface="Wingdings" pitchFamily="2" charset="2"/>
              </a:endParaRPr>
            </a:p>
            <a:p>
              <a:pPr marL="285750" indent="-285750">
                <a:buFont typeface="Wingdings"/>
                <a:buChar char="è"/>
              </a:pPr>
              <a:r>
                <a:rPr lang="fr-FR" b="1" dirty="0" err="1">
                  <a:solidFill>
                    <a:srgbClr val="FFFF00"/>
                  </a:solidFill>
                  <a:sym typeface="Wingdings" pitchFamily="2" charset="2"/>
                </a:rPr>
                <a:t>Recommendations</a:t>
              </a:r>
              <a:endParaRPr lang="fr-FR" b="1" dirty="0">
                <a:solidFill>
                  <a:srgbClr val="FFFF00"/>
                </a:solidFill>
                <a:sym typeface="Wingdings" pitchFamily="2" charset="2"/>
              </a:endParaRPr>
            </a:p>
            <a:p>
              <a:endParaRPr lang="fr-FR" b="1" dirty="0">
                <a:solidFill>
                  <a:srgbClr val="FFFF00"/>
                </a:solidFill>
              </a:endParaRPr>
            </a:p>
          </p:txBody>
        </p:sp>
        <p:cxnSp>
          <p:nvCxnSpPr>
            <p:cNvPr id="25" name="Connecteur droit avec flèche 24"/>
            <p:cNvCxnSpPr>
              <a:stCxn id="13" idx="3"/>
              <a:endCxn id="23" idx="1"/>
            </p:cNvCxnSpPr>
            <p:nvPr/>
          </p:nvCxnSpPr>
          <p:spPr>
            <a:xfrm>
              <a:off x="1835696" y="2604119"/>
              <a:ext cx="351650" cy="11122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>
              <a:stCxn id="23" idx="3"/>
              <a:endCxn id="24" idx="1"/>
            </p:cNvCxnSpPr>
            <p:nvPr/>
          </p:nvCxnSpPr>
          <p:spPr>
            <a:xfrm>
              <a:off x="5529967" y="2615241"/>
              <a:ext cx="338177" cy="5516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2627784" y="4452608"/>
              <a:ext cx="3744416" cy="461665"/>
            </a:xfrm>
            <a:prstGeom prst="rect">
              <a:avLst/>
            </a:prstGeom>
            <a:noFill/>
            <a:ln w="38100">
              <a:solidFill>
                <a:srgbClr val="FF33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>
                  <a:solidFill>
                    <a:srgbClr val="FF33CC"/>
                  </a:solidFill>
                </a:rPr>
                <a:t>REGIONAL CB PROGRAMME</a:t>
              </a:r>
              <a:endParaRPr lang="fr-FR" sz="2400" b="1" dirty="0">
                <a:solidFill>
                  <a:srgbClr val="FF33CC"/>
                </a:solidFill>
              </a:endParaRPr>
            </a:p>
          </p:txBody>
        </p:sp>
        <p:cxnSp>
          <p:nvCxnSpPr>
            <p:cNvPr id="28" name="Connecteur droit avec flèche 27"/>
            <p:cNvCxnSpPr>
              <a:stCxn id="23" idx="2"/>
              <a:endCxn id="27" idx="0"/>
            </p:cNvCxnSpPr>
            <p:nvPr/>
          </p:nvCxnSpPr>
          <p:spPr>
            <a:xfrm>
              <a:off x="3858657" y="3630903"/>
              <a:ext cx="641335" cy="821705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>
              <a:stCxn id="24" idx="2"/>
              <a:endCxn id="27" idx="0"/>
            </p:cNvCxnSpPr>
            <p:nvPr/>
          </p:nvCxnSpPr>
          <p:spPr>
            <a:xfrm flipH="1">
              <a:off x="4499992" y="3774919"/>
              <a:ext cx="2880320" cy="677689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62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6331"/>
          </a:xfr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 err="1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Promoting</a:t>
            </a:r>
            <a:r>
              <a:rPr lang="fr-FR" sz="3600" b="1" u="sng" dirty="0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fr-FR" sz="3600" b="1" u="sng" dirty="0" err="1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HydroMAOC’s</a:t>
            </a:r>
            <a:r>
              <a:rPr lang="fr-FR" sz="3600" b="1" u="sng" dirty="0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fr-FR" sz="3600" b="1" u="sng" dirty="0" err="1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ways</a:t>
            </a:r>
            <a:r>
              <a:rPr lang="fr-FR" sz="3600" b="1" u="sng" dirty="0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fr-FR" sz="3600" b="1" u="sng" dirty="0" err="1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forward</a:t>
            </a:r>
            <a:r>
              <a:rPr lang="fr-FR" sz="3600" b="1" u="sng" dirty="0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… </a:t>
            </a:r>
            <a:endParaRPr lang="fr-FR" sz="2800" b="1" u="sng" dirty="0" smtClean="0">
              <a:solidFill>
                <a:srgbClr val="FFFF00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730" y="3284985"/>
            <a:ext cx="5187734" cy="31886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000479"/>
            <a:ext cx="5424150" cy="5473165"/>
          </a:xfrm>
          <a:prstGeom prst="rect">
            <a:avLst/>
          </a:prstGeom>
        </p:spPr>
      </p:pic>
      <p:pic>
        <p:nvPicPr>
          <p:cNvPr id="9" name="Image 8" descr="C:\Users\GILLES\Documents\NEM_Togo\Sommet-Lomé-2016\Photos\sommet-lome-piraterieimg_0553_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3893" y="1000479"/>
            <a:ext cx="3528432" cy="2736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66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0"/>
            <a:ext cx="7920880" cy="689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6331"/>
          </a:xfr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 err="1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Coastal</a:t>
            </a:r>
            <a:r>
              <a:rPr lang="fr-FR" sz="3600" b="1" u="sng" dirty="0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fr-FR" sz="3600" b="1" u="sng" dirty="0" err="1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hazards</a:t>
            </a:r>
            <a:r>
              <a:rPr lang="fr-FR" sz="3600" b="1" u="sng" dirty="0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: Erosion</a:t>
            </a:r>
            <a:endParaRPr lang="fr-FR" sz="2800" b="1" u="sng" dirty="0" smtClean="0">
              <a:solidFill>
                <a:srgbClr val="FFFF00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807461"/>
            <a:ext cx="8280920" cy="582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7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076056" cy="146052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79705"/>
            <a:ext cx="9144000" cy="297829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3429" y="529046"/>
            <a:ext cx="2699274" cy="29259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04" y="1628800"/>
            <a:ext cx="51845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b="1" u="sng" dirty="0" smtClean="0">
                <a:solidFill>
                  <a:srgbClr val="FFFF00"/>
                </a:solidFill>
              </a:rPr>
              <a:t>04/2016</a:t>
            </a:r>
            <a:r>
              <a:rPr lang="en-US" b="1" dirty="0">
                <a:solidFill>
                  <a:srgbClr val="FFFF00"/>
                </a:solidFill>
              </a:rPr>
              <a:t>: </a:t>
            </a:r>
            <a:r>
              <a:rPr lang="en-US" b="1" dirty="0" err="1">
                <a:solidFill>
                  <a:srgbClr val="FFFF00"/>
                </a:solidFill>
              </a:rPr>
              <a:t>MoU</a:t>
            </a:r>
            <a:r>
              <a:rPr lang="en-US" b="1" dirty="0">
                <a:solidFill>
                  <a:srgbClr val="FFFF00"/>
                </a:solidFill>
              </a:rPr>
              <a:t> between France and the World </a:t>
            </a:r>
            <a:r>
              <a:rPr lang="en-US" b="1" dirty="0" smtClean="0">
                <a:solidFill>
                  <a:srgbClr val="FFFF00"/>
                </a:solidFill>
              </a:rPr>
              <a:t>Bank on ocean &amp; Blue economy</a:t>
            </a:r>
          </a:p>
          <a:p>
            <a:pPr algn="just">
              <a:spcAft>
                <a:spcPts val="1200"/>
              </a:spcAft>
            </a:pPr>
            <a:r>
              <a:rPr lang="en-US" b="1" u="sng" dirty="0" smtClean="0">
                <a:solidFill>
                  <a:srgbClr val="FFFF00"/>
                </a:solidFill>
              </a:rPr>
              <a:t>02/2017:</a:t>
            </a:r>
            <a:r>
              <a:rPr lang="en-US" b="1" dirty="0" smtClean="0">
                <a:solidFill>
                  <a:srgbClr val="FFFF00"/>
                </a:solidFill>
              </a:rPr>
              <a:t> Convention </a:t>
            </a:r>
            <a:r>
              <a:rPr lang="en-US" b="1" dirty="0">
                <a:solidFill>
                  <a:srgbClr val="FFFF00"/>
                </a:solidFill>
              </a:rPr>
              <a:t>between </a:t>
            </a:r>
            <a:r>
              <a:rPr lang="en-US" b="1" dirty="0" smtClean="0">
                <a:solidFill>
                  <a:srgbClr val="FFFF00"/>
                </a:solidFill>
              </a:rPr>
              <a:t>MEEM and </a:t>
            </a:r>
            <a:r>
              <a:rPr lang="en-US" b="1" dirty="0" err="1" smtClean="0">
                <a:solidFill>
                  <a:srgbClr val="FFFF00"/>
                </a:solidFill>
              </a:rPr>
              <a:t>Shom</a:t>
            </a:r>
            <a:r>
              <a:rPr lang="en-US" b="1" dirty="0">
                <a:solidFill>
                  <a:srgbClr val="FFFF00"/>
                </a:solidFill>
              </a:rPr>
              <a:t>, IGN, </a:t>
            </a:r>
            <a:r>
              <a:rPr lang="en-US" b="1" dirty="0" err="1">
                <a:solidFill>
                  <a:srgbClr val="FFFF00"/>
                </a:solidFill>
              </a:rPr>
              <a:t>Cerema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smtClean="0">
                <a:solidFill>
                  <a:srgbClr val="FFFF00"/>
                </a:solidFill>
              </a:rPr>
              <a:t>BRGM on cartography archives digitalization and skill transfer (800k€)</a:t>
            </a:r>
          </a:p>
          <a:p>
            <a:pPr algn="just">
              <a:spcAft>
                <a:spcPts val="1200"/>
              </a:spcAft>
            </a:pPr>
            <a:r>
              <a:rPr lang="en-US" b="1" u="sng" dirty="0" smtClean="0">
                <a:solidFill>
                  <a:srgbClr val="FFFF00"/>
                </a:solidFill>
              </a:rPr>
              <a:t>04/2017:</a:t>
            </a:r>
            <a:r>
              <a:rPr lang="en-US" b="1" dirty="0" smtClean="0">
                <a:solidFill>
                  <a:srgbClr val="FFFF00"/>
                </a:solidFill>
              </a:rPr>
              <a:t> FFEM project on coastal hazards (5M€)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507288" cy="646331"/>
          </a:xfr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Project: </a:t>
            </a:r>
            <a:r>
              <a:rPr lang="fr-FR" sz="3600" b="1" u="sng" dirty="0" err="1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Cartographic</a:t>
            </a:r>
            <a:r>
              <a:rPr lang="fr-FR" sz="3600" b="1" u="sng" dirty="0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 Archives</a:t>
            </a:r>
            <a:endParaRPr lang="fr-FR" sz="2800" b="1" u="sng" dirty="0" smtClean="0">
              <a:solidFill>
                <a:srgbClr val="FFFF00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28379" y="2258347"/>
            <a:ext cx="5082269" cy="3535143"/>
          </a:xfrm>
          <a:prstGeom prst="rect">
            <a:avLst/>
          </a:prstGeom>
        </p:spPr>
      </p:pic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67544" y="1510578"/>
            <a:ext cx="4392488" cy="3662541"/>
          </a:xfr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buFont typeface="Wingdings"/>
              <a:buChar char="è"/>
            </a:pPr>
            <a:r>
              <a:rPr lang="fr-FR" sz="2400" b="1" u="sng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Funds</a:t>
            </a:r>
            <a:r>
              <a:rPr lang="fr-FR" sz="2400" b="1" u="sng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: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800k€ (200k€)</a:t>
            </a:r>
          </a:p>
          <a:p>
            <a:pPr algn="just">
              <a:spcBef>
                <a:spcPct val="0"/>
              </a:spcBef>
              <a:buFont typeface="Wingdings"/>
              <a:buChar char="è"/>
            </a:pPr>
            <a:endParaRPr lang="fr-FR" sz="2400" b="1" dirty="0">
              <a:solidFill>
                <a:srgbClr val="FFFF00"/>
              </a:solidFill>
              <a:latin typeface="Calibri" pitchFamily="34" charset="0"/>
              <a:cs typeface="Arial" charset="0"/>
              <a:sym typeface="Wingdings" pitchFamily="2" charset="2"/>
            </a:endParaRPr>
          </a:p>
          <a:p>
            <a:pPr algn="just">
              <a:spcBef>
                <a:spcPct val="0"/>
              </a:spcBef>
              <a:buFont typeface="Wingdings"/>
              <a:buChar char="è"/>
            </a:pPr>
            <a:r>
              <a:rPr lang="fr-FR" sz="2400" b="1" u="sng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Duration: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4 </a:t>
            </a: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years</a:t>
            </a:r>
            <a:endParaRPr lang="fr-FR" sz="2400" b="1" dirty="0" smtClean="0">
              <a:solidFill>
                <a:srgbClr val="FFFF00"/>
              </a:solidFill>
              <a:latin typeface="Calibri" pitchFamily="34" charset="0"/>
              <a:cs typeface="Arial" charset="0"/>
              <a:sym typeface="Wingdings" pitchFamily="2" charset="2"/>
            </a:endParaRPr>
          </a:p>
          <a:p>
            <a:pPr algn="just">
              <a:spcBef>
                <a:spcPct val="0"/>
              </a:spcBef>
              <a:buFont typeface="Wingdings"/>
              <a:buChar char="è"/>
            </a:pPr>
            <a:endParaRPr lang="fr-FR" sz="2400" b="1" dirty="0">
              <a:solidFill>
                <a:srgbClr val="FFFF00"/>
              </a:solidFill>
              <a:latin typeface="Calibri" pitchFamily="34" charset="0"/>
              <a:cs typeface="Arial" charset="0"/>
              <a:sym typeface="Wingdings" pitchFamily="2" charset="2"/>
            </a:endParaRPr>
          </a:p>
          <a:p>
            <a:pPr algn="just">
              <a:spcBef>
                <a:spcPct val="0"/>
              </a:spcBef>
              <a:buFont typeface="Wingdings"/>
              <a:buChar char="è"/>
            </a:pPr>
            <a:r>
              <a:rPr lang="fr-FR" sz="2400" b="1" u="sng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Targeted</a:t>
            </a:r>
            <a:r>
              <a:rPr lang="fr-FR" sz="2400" b="1" u="sng" dirty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</a:t>
            </a:r>
            <a:r>
              <a:rPr lang="fr-FR" sz="2400" b="1" u="sng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States: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</a:t>
            </a:r>
          </a:p>
          <a:p>
            <a:pPr lvl="1" algn="just">
              <a:spcBef>
                <a:spcPct val="0"/>
              </a:spcBef>
              <a:buFont typeface="Wingdings"/>
              <a:buChar char="è"/>
            </a:pPr>
            <a:r>
              <a:rPr lang="fr-FR" sz="2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Phase 1 = BJ, SG, TG (250 docs)</a:t>
            </a:r>
          </a:p>
          <a:p>
            <a:pPr lvl="1" algn="just">
              <a:spcBef>
                <a:spcPct val="0"/>
              </a:spcBef>
              <a:buFont typeface="Wingdings"/>
              <a:buChar char="è"/>
            </a:pPr>
            <a:r>
              <a:rPr lang="fr-FR" sz="2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Phase 2 = MR, CI, GU (</a:t>
            </a:r>
            <a:r>
              <a:rPr lang="fr-FR" sz="20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tbd</a:t>
            </a:r>
            <a:r>
              <a:rPr lang="fr-FR" sz="2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)</a:t>
            </a:r>
          </a:p>
          <a:p>
            <a:pPr algn="just">
              <a:spcBef>
                <a:spcPct val="0"/>
              </a:spcBef>
              <a:buFont typeface="Wingdings"/>
              <a:buChar char="è"/>
            </a:pPr>
            <a:endParaRPr lang="fr-FR" sz="2400" b="1" dirty="0">
              <a:solidFill>
                <a:srgbClr val="FFFF00"/>
              </a:solidFill>
              <a:latin typeface="Calibri" pitchFamily="34" charset="0"/>
              <a:cs typeface="Arial" charset="0"/>
              <a:sym typeface="Wingdings" pitchFamily="2" charset="2"/>
            </a:endParaRPr>
          </a:p>
          <a:p>
            <a:pPr algn="just">
              <a:spcBef>
                <a:spcPct val="0"/>
              </a:spcBef>
              <a:buFont typeface="Wingdings"/>
              <a:buChar char="è"/>
            </a:pPr>
            <a:r>
              <a:rPr lang="fr-FR" sz="2400" b="1" u="sng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Partners</a:t>
            </a:r>
            <a:r>
              <a:rPr lang="fr-FR" sz="2400" b="1" u="sng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:</a:t>
            </a:r>
            <a:r>
              <a:rPr lang="fr-FR" sz="2400" b="1" dirty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Shom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, IGN, </a:t>
            </a: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Cerema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, BRGM </a:t>
            </a: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piloted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by MTES.</a:t>
            </a:r>
          </a:p>
        </p:txBody>
      </p:sp>
    </p:spTree>
    <p:extLst>
      <p:ext uri="{BB962C8B-B14F-4D97-AF65-F5344CB8AC3E}">
        <p14:creationId xmlns:p14="http://schemas.microsoft.com/office/powerpoint/2010/main" val="413161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6331"/>
          </a:xfr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Project: </a:t>
            </a:r>
            <a:r>
              <a:rPr lang="fr-FR" sz="3600" b="1" u="sng" dirty="0" err="1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Coastal</a:t>
            </a:r>
            <a:r>
              <a:rPr lang="fr-FR" sz="3600" b="1" u="sng" dirty="0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fr-FR" sz="3600" b="1" u="sng" dirty="0" err="1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hazards</a:t>
            </a:r>
            <a:r>
              <a:rPr lang="fr-FR" sz="3600" b="1" u="sng" dirty="0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 and adaptation </a:t>
            </a:r>
            <a:endParaRPr lang="fr-FR" sz="2800" b="1" u="sng" dirty="0" smtClean="0">
              <a:solidFill>
                <a:srgbClr val="FFFF00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937635"/>
            <a:ext cx="3384376" cy="5672475"/>
          </a:xfrm>
          <a:prstGeom prst="rect">
            <a:avLst/>
          </a:prstGeom>
        </p:spPr>
      </p:pic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4392488" cy="4770537"/>
          </a:xfr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buFont typeface="Wingdings"/>
              <a:buChar char="è"/>
            </a:pPr>
            <a:r>
              <a:rPr lang="fr-FR" sz="2400" b="1" u="sng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Funds</a:t>
            </a:r>
            <a:r>
              <a:rPr lang="fr-FR" sz="2400" b="1" u="sng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: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5M€ (1.5M€)</a:t>
            </a:r>
          </a:p>
          <a:p>
            <a:pPr algn="just">
              <a:spcBef>
                <a:spcPct val="0"/>
              </a:spcBef>
              <a:buFont typeface="Wingdings"/>
              <a:buChar char="è"/>
            </a:pPr>
            <a:endParaRPr lang="fr-FR" sz="2400" b="1" dirty="0">
              <a:solidFill>
                <a:srgbClr val="FFFF00"/>
              </a:solidFill>
              <a:latin typeface="Calibri" pitchFamily="34" charset="0"/>
              <a:cs typeface="Arial" charset="0"/>
              <a:sym typeface="Wingdings" pitchFamily="2" charset="2"/>
            </a:endParaRPr>
          </a:p>
          <a:p>
            <a:pPr algn="just">
              <a:spcBef>
                <a:spcPct val="0"/>
              </a:spcBef>
              <a:buFont typeface="Wingdings"/>
              <a:buChar char="è"/>
            </a:pPr>
            <a:r>
              <a:rPr lang="fr-FR" sz="2400" b="1" u="sng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Duration: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4 </a:t>
            </a: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years</a:t>
            </a:r>
            <a:endParaRPr lang="fr-FR" sz="2400" b="1" dirty="0" smtClean="0">
              <a:solidFill>
                <a:srgbClr val="FFFF00"/>
              </a:solidFill>
              <a:latin typeface="Calibri" pitchFamily="34" charset="0"/>
              <a:cs typeface="Arial" charset="0"/>
              <a:sym typeface="Wingdings" pitchFamily="2" charset="2"/>
            </a:endParaRPr>
          </a:p>
          <a:p>
            <a:pPr algn="just">
              <a:spcBef>
                <a:spcPct val="0"/>
              </a:spcBef>
              <a:buFont typeface="Wingdings"/>
              <a:buChar char="è"/>
            </a:pPr>
            <a:endParaRPr lang="fr-FR" sz="2400" b="1" dirty="0">
              <a:solidFill>
                <a:srgbClr val="FFFF00"/>
              </a:solidFill>
              <a:latin typeface="Calibri" pitchFamily="34" charset="0"/>
              <a:cs typeface="Arial" charset="0"/>
              <a:sym typeface="Wingdings" pitchFamily="2" charset="2"/>
            </a:endParaRPr>
          </a:p>
          <a:p>
            <a:pPr algn="just">
              <a:spcBef>
                <a:spcPct val="0"/>
              </a:spcBef>
              <a:buFont typeface="Wingdings"/>
              <a:buChar char="è"/>
            </a:pPr>
            <a:r>
              <a:rPr lang="fr-FR" sz="2400" b="1" u="sng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Targeted</a:t>
            </a:r>
            <a:r>
              <a:rPr lang="fr-FR" sz="2400" b="1" u="sng" dirty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</a:t>
            </a:r>
            <a:r>
              <a:rPr lang="fr-FR" sz="2400" b="1" u="sng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States: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</a:t>
            </a:r>
          </a:p>
          <a:p>
            <a:pPr lvl="1" algn="just">
              <a:spcBef>
                <a:spcPct val="0"/>
              </a:spcBef>
              <a:buFont typeface="Wingdings"/>
              <a:buChar char="è"/>
            </a:pPr>
            <a:r>
              <a:rPr lang="fr-FR" sz="2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Phase 1 = BJ, SG, TG</a:t>
            </a:r>
          </a:p>
          <a:p>
            <a:pPr lvl="1" algn="just">
              <a:spcBef>
                <a:spcPct val="0"/>
              </a:spcBef>
              <a:buFont typeface="Wingdings"/>
              <a:buChar char="è"/>
            </a:pPr>
            <a:r>
              <a:rPr lang="fr-FR" sz="2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Phase 2 = WCA States (</a:t>
            </a:r>
            <a:r>
              <a:rPr lang="fr-FR" sz="20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tbd</a:t>
            </a:r>
            <a:r>
              <a:rPr lang="fr-FR" sz="2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)</a:t>
            </a:r>
          </a:p>
          <a:p>
            <a:pPr algn="just">
              <a:spcBef>
                <a:spcPct val="0"/>
              </a:spcBef>
              <a:buFont typeface="Wingdings"/>
              <a:buChar char="è"/>
            </a:pPr>
            <a:endParaRPr lang="fr-FR" sz="2400" b="1" dirty="0">
              <a:solidFill>
                <a:srgbClr val="FFFF00"/>
              </a:solidFill>
              <a:latin typeface="Calibri" pitchFamily="34" charset="0"/>
              <a:cs typeface="Arial" charset="0"/>
              <a:sym typeface="Wingdings" pitchFamily="2" charset="2"/>
            </a:endParaRPr>
          </a:p>
          <a:p>
            <a:pPr algn="just">
              <a:spcBef>
                <a:spcPct val="0"/>
              </a:spcBef>
              <a:buFont typeface="Wingdings"/>
              <a:buChar char="è"/>
            </a:pPr>
            <a:r>
              <a:rPr lang="fr-FR" sz="2400" b="1" u="sng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Partners</a:t>
            </a:r>
            <a:r>
              <a:rPr lang="fr-FR" sz="2400" b="1" u="sng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:</a:t>
            </a:r>
            <a:r>
              <a:rPr lang="fr-FR" sz="2400" b="1" dirty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Shom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, </a:t>
            </a: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Cerema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,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piloted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by CSE/MOLOA</a:t>
            </a:r>
          </a:p>
          <a:p>
            <a:pPr marL="0" indent="0" algn="just">
              <a:spcBef>
                <a:spcPct val="0"/>
              </a:spcBef>
              <a:buNone/>
            </a:pPr>
            <a:endParaRPr lang="fr-FR" sz="2400" b="1" dirty="0">
              <a:solidFill>
                <a:srgbClr val="FFFF00"/>
              </a:solidFill>
              <a:latin typeface="Calibri" pitchFamily="34" charset="0"/>
              <a:cs typeface="Arial" charset="0"/>
              <a:sym typeface="Wingdings" pitchFamily="2" charset="2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 </a:t>
            </a: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Sea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level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observation, </a:t>
            </a: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shallow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water </a:t>
            </a: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bathymetry</a:t>
            </a:r>
            <a:endParaRPr lang="fr-FR" sz="2400" b="1" dirty="0" smtClean="0">
              <a:solidFill>
                <a:srgbClr val="FFFF00"/>
              </a:solidFill>
              <a:latin typeface="Calibri" pitchFamily="34" charset="0"/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5360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6331"/>
          </a:xfr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 err="1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What’s</a:t>
            </a:r>
            <a:r>
              <a:rPr lang="fr-FR" sz="3600" b="1" u="sng" dirty="0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fr-FR" sz="3600" b="1" u="sng" dirty="0" err="1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next</a:t>
            </a:r>
            <a:r>
              <a:rPr lang="fr-FR" sz="3600" b="1" u="sng" dirty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?</a:t>
            </a:r>
            <a:r>
              <a:rPr lang="fr-FR" sz="3600" b="1" u="sng" dirty="0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 </a:t>
            </a:r>
            <a:endParaRPr lang="fr-FR" sz="2800" b="1" u="sng" dirty="0" smtClean="0">
              <a:solidFill>
                <a:srgbClr val="FFFF00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201424"/>
          </a:xfr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buFont typeface="Wingdings"/>
              <a:buChar char="è"/>
            </a:pP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Liaise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with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more </a:t>
            </a: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funding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agencies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through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targeted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visits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:</a:t>
            </a:r>
          </a:p>
          <a:p>
            <a:pPr lvl="1" algn="just">
              <a:spcBef>
                <a:spcPct val="0"/>
              </a:spcBef>
              <a:buFont typeface="Wingdings"/>
              <a:buChar char="è"/>
            </a:pPr>
            <a:r>
              <a:rPr lang="fr-FR" sz="20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African</a:t>
            </a:r>
            <a:r>
              <a:rPr lang="fr-FR" sz="2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D</a:t>
            </a:r>
            <a:r>
              <a:rPr lang="fr-FR" sz="20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evelopment</a:t>
            </a:r>
            <a:r>
              <a:rPr lang="fr-FR" sz="2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Bank, West </a:t>
            </a:r>
            <a:r>
              <a:rPr lang="fr-FR" sz="20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African</a:t>
            </a:r>
            <a:r>
              <a:rPr lang="fr-FR" sz="2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D</a:t>
            </a:r>
            <a:r>
              <a:rPr lang="fr-FR" sz="20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evelopment</a:t>
            </a:r>
            <a:r>
              <a:rPr lang="fr-FR" sz="2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Bank</a:t>
            </a:r>
          </a:p>
          <a:p>
            <a:pPr lvl="1" algn="just">
              <a:spcBef>
                <a:spcPct val="0"/>
              </a:spcBef>
              <a:buFont typeface="Wingdings"/>
              <a:buChar char="è"/>
            </a:pPr>
            <a:r>
              <a:rPr lang="fr-FR" sz="2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KOICA and JICA</a:t>
            </a:r>
          </a:p>
          <a:p>
            <a:pPr lvl="1" algn="just">
              <a:spcBef>
                <a:spcPct val="0"/>
              </a:spcBef>
              <a:buFont typeface="Wingdings"/>
              <a:buChar char="è"/>
            </a:pPr>
            <a:r>
              <a:rPr lang="fr-FR" sz="2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EU (DEVCO)</a:t>
            </a:r>
          </a:p>
          <a:p>
            <a:pPr algn="just">
              <a:spcBef>
                <a:spcPct val="0"/>
              </a:spcBef>
              <a:buFont typeface="Wingdings"/>
              <a:buChar char="è"/>
            </a:pP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Maintain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dialogue </a:t>
            </a: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with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the World Bank:</a:t>
            </a:r>
          </a:p>
          <a:p>
            <a:pPr lvl="1" algn="just">
              <a:spcBef>
                <a:spcPct val="0"/>
              </a:spcBef>
              <a:buFont typeface="Wingdings"/>
              <a:buChar char="è"/>
            </a:pPr>
            <a:r>
              <a:rPr lang="fr-FR" sz="20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Within</a:t>
            </a:r>
            <a:r>
              <a:rPr lang="fr-FR" sz="2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FR contribution to WACA programme</a:t>
            </a:r>
          </a:p>
          <a:p>
            <a:pPr lvl="1" algn="just">
              <a:spcBef>
                <a:spcPct val="0"/>
              </a:spcBef>
              <a:buFont typeface="Wingdings"/>
              <a:buChar char="è"/>
            </a:pPr>
            <a:r>
              <a:rPr lang="fr-FR" sz="20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Within</a:t>
            </a:r>
            <a:r>
              <a:rPr lang="fr-FR" sz="2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IHO initiatives (</a:t>
            </a:r>
            <a:r>
              <a:rPr lang="fr-FR" sz="20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visit</a:t>
            </a:r>
            <a:r>
              <a:rPr lang="fr-FR" sz="2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, WB </a:t>
            </a:r>
            <a:r>
              <a:rPr lang="fr-FR" sz="20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event</a:t>
            </a:r>
            <a:r>
              <a:rPr lang="fr-FR" sz="2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, …)</a:t>
            </a:r>
          </a:p>
          <a:p>
            <a:pPr algn="just">
              <a:spcBef>
                <a:spcPct val="0"/>
              </a:spcBef>
              <a:buFont typeface="Wingdings"/>
              <a:buChar char="è"/>
            </a:pPr>
            <a:r>
              <a:rPr lang="fr-FR" sz="2400" b="1" dirty="0" err="1">
                <a:solidFill>
                  <a:srgbClr val="FF99CC"/>
                </a:solidFill>
                <a:latin typeface="Calibri" pitchFamily="34" charset="0"/>
                <a:cs typeface="Arial" charset="0"/>
                <a:sym typeface="Wingdings" pitchFamily="2" charset="2"/>
              </a:rPr>
              <a:t>HydroMAOC</a:t>
            </a:r>
            <a:r>
              <a:rPr lang="fr-FR" sz="2400" b="1" dirty="0">
                <a:solidFill>
                  <a:srgbClr val="FF99CC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</a:t>
            </a:r>
            <a:r>
              <a:rPr lang="fr-FR" sz="2400" b="1" dirty="0" err="1">
                <a:solidFill>
                  <a:srgbClr val="FF99CC"/>
                </a:solidFill>
                <a:latin typeface="Calibri" pitchFamily="34" charset="0"/>
                <a:cs typeface="Arial" charset="0"/>
                <a:sym typeface="Wingdings" pitchFamily="2" charset="2"/>
              </a:rPr>
              <a:t>follow</a:t>
            </a:r>
            <a:r>
              <a:rPr lang="fr-FR" sz="2400" b="1" dirty="0">
                <a:solidFill>
                  <a:srgbClr val="FF99CC"/>
                </a:solidFill>
                <a:latin typeface="Calibri" pitchFamily="34" charset="0"/>
                <a:cs typeface="Arial" charset="0"/>
                <a:sym typeface="Wingdings" pitchFamily="2" charset="2"/>
              </a:rPr>
              <a:t>-up </a:t>
            </a:r>
            <a:r>
              <a:rPr lang="fr-FR" sz="2400" b="1" dirty="0" err="1">
                <a:solidFill>
                  <a:srgbClr val="FF99CC"/>
                </a:solidFill>
                <a:latin typeface="Calibri" pitchFamily="34" charset="0"/>
                <a:cs typeface="Arial" charset="0"/>
                <a:sym typeface="Wingdings" pitchFamily="2" charset="2"/>
              </a:rPr>
              <a:t>submission</a:t>
            </a:r>
            <a:r>
              <a:rPr lang="fr-FR" sz="2400" b="1" dirty="0">
                <a:solidFill>
                  <a:srgbClr val="FF99CC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to 2018 </a:t>
            </a:r>
            <a:r>
              <a:rPr lang="fr-FR" sz="2400" b="1" dirty="0" smtClean="0">
                <a:solidFill>
                  <a:srgbClr val="FF99CC"/>
                </a:solidFill>
                <a:latin typeface="Calibri" pitchFamily="34" charset="0"/>
                <a:cs typeface="Arial" charset="0"/>
                <a:sym typeface="Wingdings" pitchFamily="2" charset="2"/>
              </a:rPr>
              <a:t>CBWP</a:t>
            </a:r>
            <a:endParaRPr lang="fr-FR" sz="2400" b="1" dirty="0">
              <a:solidFill>
                <a:srgbClr val="FF99CC"/>
              </a:solidFill>
              <a:latin typeface="Calibri" pitchFamily="34" charset="0"/>
              <a:cs typeface="Arial" charset="0"/>
              <a:sym typeface="Wingdings" pitchFamily="2" charset="2"/>
            </a:endParaRPr>
          </a:p>
          <a:p>
            <a:pPr algn="just">
              <a:spcBef>
                <a:spcPct val="0"/>
              </a:spcBef>
              <a:buFont typeface="Wingdings"/>
              <a:buChar char="è"/>
            </a:pP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Practice </a:t>
            </a: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other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ways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of </a:t>
            </a: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adressing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the </a:t>
            </a: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need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to </a:t>
            </a: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develop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hydrographic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capabilities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in the </a:t>
            </a: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region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:</a:t>
            </a:r>
          </a:p>
          <a:p>
            <a:pPr lvl="1" algn="just">
              <a:spcBef>
                <a:spcPct val="0"/>
              </a:spcBef>
              <a:buFont typeface="Wingdings"/>
              <a:buChar char="è"/>
            </a:pPr>
            <a:r>
              <a:rPr lang="fr-FR" sz="2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Use of business plan </a:t>
            </a:r>
            <a:r>
              <a:rPr lang="fr-FR" sz="20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methodologies</a:t>
            </a:r>
            <a:r>
              <a:rPr lang="fr-FR" sz="2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with</a:t>
            </a:r>
            <a:r>
              <a:rPr lang="fr-FR" sz="2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targeted</a:t>
            </a:r>
            <a:r>
              <a:rPr lang="fr-FR" sz="2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coastal</a:t>
            </a:r>
            <a:r>
              <a:rPr lang="fr-FR" sz="2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States</a:t>
            </a:r>
          </a:p>
          <a:p>
            <a:pPr lvl="1" algn="just">
              <a:spcBef>
                <a:spcPct val="0"/>
              </a:spcBef>
              <a:buFont typeface="Wingdings"/>
              <a:buChar char="è"/>
            </a:pPr>
            <a:r>
              <a:rPr lang="fr-FR" sz="2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Use of </a:t>
            </a:r>
            <a:r>
              <a:rPr lang="en-US" sz="2000" b="1" dirty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Morphological 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analysis to build up scenarios</a:t>
            </a:r>
          </a:p>
          <a:p>
            <a:pPr algn="just">
              <a:spcBef>
                <a:spcPct val="0"/>
              </a:spcBef>
              <a:buFont typeface="Wingdings"/>
              <a:buChar char="è"/>
            </a:pP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Explore </a:t>
            </a: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ways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 to </a:t>
            </a: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develop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mentoring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 and </a:t>
            </a:r>
            <a:r>
              <a:rPr lang="fr-FR" sz="2400" b="1" dirty="0" err="1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tutoring</a:t>
            </a:r>
            <a:r>
              <a:rPr lang="fr-FR" sz="24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 in WCA</a:t>
            </a:r>
          </a:p>
          <a:p>
            <a:pPr algn="just">
              <a:spcBef>
                <a:spcPct val="0"/>
              </a:spcBef>
              <a:buFont typeface="Wingdings"/>
              <a:buChar char="è"/>
            </a:pPr>
            <a:r>
              <a:rPr lang="fr-FR" sz="2400" b="1" dirty="0" err="1" smtClean="0">
                <a:solidFill>
                  <a:srgbClr val="FF99CC"/>
                </a:solidFill>
                <a:latin typeface="Calibri" pitchFamily="34" charset="0"/>
                <a:cs typeface="Arial" charset="0"/>
                <a:sym typeface="Wingdings" pitchFamily="2" charset="2"/>
              </a:rPr>
              <a:t>Regional</a:t>
            </a:r>
            <a:r>
              <a:rPr lang="fr-FR" sz="2400" b="1" dirty="0" smtClean="0">
                <a:solidFill>
                  <a:srgbClr val="FF99CC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training center </a:t>
            </a:r>
            <a:r>
              <a:rPr lang="fr-FR" sz="2400" b="1" dirty="0" err="1" smtClean="0">
                <a:solidFill>
                  <a:srgbClr val="FF99CC"/>
                </a:solidFill>
                <a:latin typeface="Calibri" pitchFamily="34" charset="0"/>
                <a:cs typeface="Arial" charset="0"/>
                <a:sym typeface="Wingdings" pitchFamily="2" charset="2"/>
              </a:rPr>
              <a:t>study</a:t>
            </a:r>
            <a:r>
              <a:rPr lang="fr-FR" sz="2400" b="1" dirty="0" smtClean="0">
                <a:solidFill>
                  <a:srgbClr val="FF99CC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</a:t>
            </a:r>
            <a:r>
              <a:rPr lang="fr-FR" sz="2400" b="1" dirty="0" err="1">
                <a:solidFill>
                  <a:srgbClr val="FF99CC"/>
                </a:solidFill>
                <a:latin typeface="Calibri" pitchFamily="34" charset="0"/>
                <a:cs typeface="Arial" charset="0"/>
                <a:sym typeface="Wingdings" pitchFamily="2" charset="2"/>
              </a:rPr>
              <a:t>submission</a:t>
            </a:r>
            <a:r>
              <a:rPr lang="fr-FR" sz="2400" b="1" dirty="0">
                <a:solidFill>
                  <a:srgbClr val="FF99CC"/>
                </a:solidFill>
                <a:latin typeface="Calibri" pitchFamily="34" charset="0"/>
                <a:cs typeface="Arial" charset="0"/>
                <a:sym typeface="Wingdings" pitchFamily="2" charset="2"/>
              </a:rPr>
              <a:t> to 2018 CBWP</a:t>
            </a:r>
          </a:p>
          <a:p>
            <a:pPr algn="just">
              <a:spcBef>
                <a:spcPct val="0"/>
              </a:spcBef>
              <a:buFont typeface="Wingdings"/>
              <a:buChar char="è"/>
            </a:pPr>
            <a:endParaRPr lang="fr-FR" sz="2400" b="1" dirty="0" smtClean="0">
              <a:solidFill>
                <a:srgbClr val="FFFF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0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2504</TotalTime>
  <Words>348</Words>
  <Application>Microsoft Office PowerPoint</Application>
  <PresentationFormat>On-screen Show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Thème Office</vt:lpstr>
      <vt:lpstr>PowerPoint Presentation</vt:lpstr>
      <vt:lpstr>HydroMAOC General approach</vt:lpstr>
      <vt:lpstr>Promoting HydroMAOC’s ways forward… </vt:lpstr>
      <vt:lpstr>PowerPoint Presentation</vt:lpstr>
      <vt:lpstr>Coastal hazards: Erosion</vt:lpstr>
      <vt:lpstr>PowerPoint Presentation</vt:lpstr>
      <vt:lpstr>Project: Cartographic Archives</vt:lpstr>
      <vt:lpstr>Project: Coastal hazards and adaptation </vt:lpstr>
      <vt:lpstr>What’s next? </vt:lpstr>
      <vt:lpstr>The CBSC in invited to</vt:lpstr>
      <vt:lpstr>PowerPoint Presentation</vt:lpstr>
    </vt:vector>
  </TitlesOfParts>
  <Company>SHOM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Helene Lecornu, DMI/COMM</dc:creator>
  <cp:lastModifiedBy>User</cp:lastModifiedBy>
  <cp:revision>358</cp:revision>
  <cp:lastPrinted>2016-05-24T12:33:37Z</cp:lastPrinted>
  <dcterms:created xsi:type="dcterms:W3CDTF">2014-03-12T15:58:56Z</dcterms:created>
  <dcterms:modified xsi:type="dcterms:W3CDTF">2017-06-08T14:38:20Z</dcterms:modified>
</cp:coreProperties>
</file>