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70" r:id="rId3"/>
    <p:sldId id="271" r:id="rId4"/>
    <p:sldId id="257" r:id="rId5"/>
    <p:sldId id="269" r:id="rId6"/>
    <p:sldId id="272" r:id="rId7"/>
    <p:sldId id="275" r:id="rId8"/>
    <p:sldId id="276" r:id="rId9"/>
    <p:sldId id="277" r:id="rId10"/>
    <p:sldId id="27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E8EFF8"/>
    <a:srgbClr val="DED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-4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9B22A-55EC-4A68-A1AE-1A1AE03C8C30}" type="datetimeFigureOut">
              <a:rPr lang="en-US" smtClean="0"/>
              <a:t>5/29/2018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14B252-8EFF-4387-B930-F07556521AE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04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76122"/>
            <a:ext cx="4114800" cy="365125"/>
          </a:xfrm>
        </p:spPr>
        <p:txBody>
          <a:bodyPr/>
          <a:lstStyle/>
          <a:p>
            <a:r>
              <a:rPr lang="en-US" smtClean="0"/>
              <a:t>CBSC16   May / June 2018</a:t>
            </a:r>
            <a:endParaRPr lang="en-US" dirty="0"/>
          </a:p>
        </p:txBody>
      </p:sp>
      <p:sp>
        <p:nvSpPr>
          <p:cNvPr id="9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International Hydrographic Organization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i="1" dirty="0" smtClean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49" y="6049723"/>
            <a:ext cx="676525" cy="81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382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CBSC16   May / June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41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CBSC16   May / June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2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75000">
              <a:schemeClr val="accent2">
                <a:lumMod val="5000"/>
                <a:lumOff val="9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9414"/>
            <a:ext cx="10515600" cy="540511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7724182" cy="21587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811992" y="893798"/>
            <a:ext cx="10568015" cy="5285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040079"/>
            <a:ext cx="12192000" cy="83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276122"/>
            <a:ext cx="4114800" cy="365125"/>
          </a:xfrm>
        </p:spPr>
        <p:txBody>
          <a:bodyPr/>
          <a:lstStyle/>
          <a:p>
            <a:r>
              <a:rPr lang="en-US" smtClean="0"/>
              <a:t>CBSC16   May / June 2018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86777" y="6276121"/>
            <a:ext cx="2743200" cy="365125"/>
          </a:xfrm>
        </p:spPr>
        <p:txBody>
          <a:bodyPr/>
          <a:lstStyle/>
          <a:p>
            <a:fld id="{EC878826-814C-4FD2-96B3-D147818A5C89}" type="slidenum">
              <a:rPr lang="en-US" smtClean="0"/>
              <a:t>‹Nr.›</a:t>
            </a:fld>
            <a:endParaRPr lang="en-US" dirty="0"/>
          </a:p>
        </p:txBody>
      </p:sp>
      <p:sp>
        <p:nvSpPr>
          <p:cNvPr id="13" name="Footer Placeholder 8"/>
          <p:cNvSpPr txBox="1">
            <a:spLocks/>
          </p:cNvSpPr>
          <p:nvPr userDrawn="1"/>
        </p:nvSpPr>
        <p:spPr>
          <a:xfrm>
            <a:off x="250262" y="62803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>
                <a:solidFill>
                  <a:schemeClr val="tx1"/>
                </a:solidFill>
              </a:rPr>
              <a:t>International Hydrographic Organization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i="1" dirty="0" smtClean="0">
                <a:solidFill>
                  <a:schemeClr val="tx1"/>
                </a:solidFill>
              </a:rPr>
              <a:t>Organisation Hydrographique Internationale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7" y="6040079"/>
            <a:ext cx="676525" cy="81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4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CBSC16   May / June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24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CBSC16   May / June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0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CBSC16   May / June 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4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CBSC16   May / June 2018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29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CBSC16   May / June 2018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CBSC16   May / June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3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CBSC16   May / June 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CBSC16   May / June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78826-814C-4FD2-96B3-D147818A5C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5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60203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CBSC 16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Chairman Report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Goa, India, 29 May – 1 June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CBSC16   May / June 2018</a:t>
            </a: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6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CBSC Chairman Report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n-US" dirty="0"/>
              <a:t>3.	Conclusions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CB is operative and developing with room for further improvement.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4.	Recommendations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Let us strive to take CB to next level.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5.	Action Required of CBSC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/>
              <a:t>The CBSC is invited to note the report.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CBSC16   May / June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3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CB Strategy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4351338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revised Capacity Building Strategy still proves to be very efficient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implementation of the regulations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is very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helpful in the progress of our CB work.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CBSC16   May / June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0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Council 1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CB played an important role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Council 1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October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our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 is being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appreciated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seen as one of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strategic endeavors of the IHO.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C-1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endorsed the proposal for increasing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CB support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the IHO Secretariat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Secretary-General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decided that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Sandrine Brunel is working as a full time Capacity Building Assistant from 1 January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2018 (Decision of SG)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Sandrine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 been supporting the IHO CB execution as a part time Assistant and she has already been very helpful in the last five month in her new dedicated role.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Sandrine to the CBSC on a full time basis! I would like to thank the Secretary General and the whole Secretariat for the flexibility in finding an interim solution so quickly.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CBSC16   May / June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0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CB Funds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Capacity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Buildung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Hydrography is an issue for almost all countries. The CB fund becomes important especially for the countries that can not do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CD without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support.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direct funds have been growing but are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less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than needed. To deal with that deficit we have to stick strictly to our strategy and regulations.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submissions will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on a waiting list comparable to this year until further funds are available. In addition we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consider the following years as well when deciding on the allocation of the funds.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2019 we will probably have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roughly 800.000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€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this stage including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contributions from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NF and ROK.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CBSC16   May / June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20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Taking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IHO CB to the next level?!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We can strive to increase the CB funds and there are some positive perspectives in that regard. </a:t>
            </a:r>
            <a:endParaRPr lang="en-US" dirty="0" smtClean="0"/>
          </a:p>
          <a:p>
            <a:pPr lvl="0"/>
            <a:r>
              <a:rPr lang="en-US" dirty="0" smtClean="0"/>
              <a:t>But </a:t>
            </a:r>
            <a:r>
              <a:rPr lang="en-US" dirty="0"/>
              <a:t>in order to attract donor organizations we will have to jump on comprehensive projects or at least have decent project ideas. </a:t>
            </a:r>
            <a:endParaRPr lang="en-US" dirty="0" smtClean="0"/>
          </a:p>
          <a:p>
            <a:pPr lvl="0"/>
            <a:r>
              <a:rPr lang="en-US" dirty="0" smtClean="0"/>
              <a:t>Regional </a:t>
            </a:r>
            <a:r>
              <a:rPr lang="en-US" dirty="0"/>
              <a:t>or national donors could be addressed by member </a:t>
            </a:r>
            <a:r>
              <a:rPr lang="en-US" dirty="0" smtClean="0"/>
              <a:t>states</a:t>
            </a:r>
          </a:p>
          <a:p>
            <a:pPr lvl="0"/>
            <a:r>
              <a:rPr lang="en-US" dirty="0" smtClean="0"/>
              <a:t>and </a:t>
            </a:r>
            <a:r>
              <a:rPr lang="en-US" dirty="0"/>
              <a:t>coordinated or jointly executed by the IHO CB. </a:t>
            </a:r>
            <a:endParaRPr lang="en-US" dirty="0" smtClean="0"/>
          </a:p>
          <a:p>
            <a:pPr lvl="0"/>
            <a:r>
              <a:rPr lang="en-US" dirty="0" smtClean="0"/>
              <a:t>Another </a:t>
            </a:r>
            <a:r>
              <a:rPr lang="en-US" dirty="0"/>
              <a:t>issue will be the second stakeholder seminar that is planned to be held in 2019.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CBSC16   May / June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2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CB Management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4351338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In 2017 the execution of the CB WP went </a:t>
            </a:r>
            <a:r>
              <a:rPr lang="en-US" dirty="0" smtClean="0"/>
              <a:t>rather smoothly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good preparation done by almost all of the CB coordinators and the RHCs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correct and mostly timely provision of the documents and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good support from the IHO Secretariat.</a:t>
            </a:r>
          </a:p>
          <a:p>
            <a:pPr lvl="0"/>
            <a:r>
              <a:rPr lang="en-US" dirty="0"/>
              <a:t>The CB Coordinators play an extraordinary important role in the success of CB efforts in the IHO </a:t>
            </a:r>
            <a:r>
              <a:rPr lang="en-US" dirty="0" smtClean="0"/>
              <a:t>– don´t change this </a:t>
            </a:r>
            <a:r>
              <a:rPr lang="en-US" dirty="0"/>
              <a:t>position too </a:t>
            </a:r>
            <a:r>
              <a:rPr lang="en-US" dirty="0" smtClean="0"/>
              <a:t>often.</a:t>
            </a:r>
            <a:endParaRPr lang="en-US" dirty="0"/>
          </a:p>
          <a:p>
            <a:pPr lvl="0"/>
            <a:r>
              <a:rPr lang="en-US" dirty="0"/>
              <a:t>The CB Management tools is making very good progress due to the generous and efficient support from the Republic of Korea.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CBSC16   May / June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5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Contribution from ROK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NF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CB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The extraordinary generous ongoing contribution from Japan and ROK have been one major factor in the success of CB. I am very confident to sustain the fruitful cooperation with both countries.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CBSC16   May / June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88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Joint CB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4351338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en-US" dirty="0"/>
              <a:t>The annual joint CB meeting of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IHO</a:t>
            </a:r>
            <a:r>
              <a:rPr lang="en-US" dirty="0"/>
              <a:t>, IMO, IOC, WMO, IALA, FIG and IAEA </a:t>
            </a:r>
            <a:r>
              <a:rPr lang="en-US" dirty="0" smtClean="0"/>
              <a:t>and </a:t>
            </a:r>
            <a:r>
              <a:rPr lang="en-US" b="1" dirty="0" smtClean="0"/>
              <a:t>IMPA</a:t>
            </a:r>
          </a:p>
          <a:p>
            <a:pPr marL="0" lvl="0" indent="0">
              <a:buNone/>
            </a:pPr>
            <a:r>
              <a:rPr lang="en-US" dirty="0" smtClean="0"/>
              <a:t>took </a:t>
            </a:r>
            <a:r>
              <a:rPr lang="en-US" dirty="0"/>
              <a:t>place at the IALA headquarters in St. </a:t>
            </a:r>
            <a:r>
              <a:rPr lang="en-US" dirty="0" err="1"/>
              <a:t>Germain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Laye</a:t>
            </a:r>
            <a:r>
              <a:rPr lang="en-US" dirty="0"/>
              <a:t> in November 2017.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The </a:t>
            </a:r>
            <a:r>
              <a:rPr lang="en-US" dirty="0"/>
              <a:t>International Maritime Pilot Association (IMPA) </a:t>
            </a:r>
            <a:r>
              <a:rPr lang="en-US" dirty="0" smtClean="0"/>
              <a:t>participated for </a:t>
            </a:r>
            <a:r>
              <a:rPr lang="en-US" dirty="0"/>
              <a:t>the first time. This will strengthen the cooperation. </a:t>
            </a: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A </a:t>
            </a:r>
            <a:r>
              <a:rPr lang="en-US" dirty="0"/>
              <a:t>success of comprehensive projects is still pending and will depend </a:t>
            </a:r>
            <a:r>
              <a:rPr lang="en-US" dirty="0" smtClean="0"/>
              <a:t>on </a:t>
            </a:r>
            <a:r>
              <a:rPr lang="en-US" dirty="0"/>
              <a:t>a good cooperation between the organizations, </a:t>
            </a:r>
            <a:r>
              <a:rPr lang="en-US" dirty="0" smtClean="0"/>
              <a:t>i.e. </a:t>
            </a:r>
            <a:r>
              <a:rPr lang="en-US" dirty="0"/>
              <a:t>the contribution from IMO. </a:t>
            </a:r>
          </a:p>
          <a:p>
            <a:pPr marL="0" lvl="0" indent="0">
              <a:buNone/>
            </a:pPr>
            <a:r>
              <a:rPr lang="en-US" dirty="0"/>
              <a:t>The next joint CB meeting is planned to be held at the IMPA headquarters in </a:t>
            </a:r>
            <a:r>
              <a:rPr lang="en-US" dirty="0" smtClean="0"/>
              <a:t>London this November.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CBSC16   May / June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Open Issues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6025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I have to mention the technical visits. Still not all reports of these visits are timely and adequate. We also have to finalize the draft procedure 9 on TVs.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CBSC16   May / June 2018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78826-814C-4FD2-96B3-D147818A5C8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97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HO presentations template" id="{02FEB0FD-5DB0-4DCA-8FD3-AD77DA5C0D37}" vid="{4295DFCE-4179-4A75-B3EC-50B8EFC8F0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IHO_Presentations_template-Blank</Template>
  <TotalTime>0</TotalTime>
  <Words>712</Words>
  <Application>Microsoft Office PowerPoint</Application>
  <PresentationFormat>Benutzerdefiniert</PresentationFormat>
  <Paragraphs>74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Office Theme</vt:lpstr>
      <vt:lpstr>CBSC 16  Chairman Report </vt:lpstr>
      <vt:lpstr>CB Strategy</vt:lpstr>
      <vt:lpstr>Council 1</vt:lpstr>
      <vt:lpstr>CB Funds</vt:lpstr>
      <vt:lpstr>Taking IHO CB to the next level?!</vt:lpstr>
      <vt:lpstr>CB Management</vt:lpstr>
      <vt:lpstr>Contribution from ROK and NF to CB</vt:lpstr>
      <vt:lpstr>Joint CB</vt:lpstr>
      <vt:lpstr>Open Issues</vt:lpstr>
      <vt:lpstr>CBSC Chairman Report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Wyatt</dc:creator>
  <cp:lastModifiedBy>Thomas Dehling</cp:lastModifiedBy>
  <cp:revision>25</cp:revision>
  <dcterms:created xsi:type="dcterms:W3CDTF">2018-03-14T09:31:16Z</dcterms:created>
  <dcterms:modified xsi:type="dcterms:W3CDTF">2018-05-29T11:24:38Z</dcterms:modified>
</cp:coreProperties>
</file>