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3"/>
  </p:notesMasterIdLst>
  <p:sldIdLst>
    <p:sldId id="275" r:id="rId3"/>
    <p:sldId id="276" r:id="rId4"/>
    <p:sldId id="280" r:id="rId5"/>
    <p:sldId id="279" r:id="rId6"/>
    <p:sldId id="281" r:id="rId7"/>
    <p:sldId id="285" r:id="rId8"/>
    <p:sldId id="282" r:id="rId9"/>
    <p:sldId id="278" r:id="rId10"/>
    <p:sldId id="283" r:id="rId11"/>
    <p:sldId id="286" r:id="rId1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GB"/>
              <a:t>HSSC-10, Rostock-Warnemünde, Germany, 14 -17 May 2018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3641" y="6417186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r>
              <a:rPr lang="en-US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HSSC-10, Rostock-Warnemünde, Germany, 14 -17 May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HSSC-10, Rostock-Warnemünde, Germany, 14 -17 May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HSSC-10, Rostock-Warnemünde, Germany, 14 -17 May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C58D5-EA04-4729-9664-BE35F4736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0991C-BD3B-4EE6-AB73-55D31E463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4C14D-1A43-47A7-94BB-E74624D0A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986E1-C214-48A2-B46A-C468ADF3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5A5CD-5205-4EEF-AFA8-000A59D6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94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5E6E-D4AE-45E5-BC8E-942A096E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32385-1CC9-4623-ACD1-474946A81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CC75F-62FB-4D15-AFF7-12746240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D021F-6442-4108-A3B6-0227F2C1B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E24FC-A3B3-4B63-B35B-006B0C7F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658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D2F3F-B670-4B89-9058-6D7EF55E7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8E6A5-6C38-44B4-B2D7-C5DFC0783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59636-C0ED-4E0C-9C9A-F3FFF6F88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1A665-783C-4549-A723-CD20474E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1BFC2-883A-4F85-A113-2D70851C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21353-6167-44A6-BEDA-31C3AB8E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07CB6-7363-4BC8-A2D7-F3A9895F9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3029F-D39D-4E23-9E03-1A70612DF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41F11-17E7-44F5-8F11-A9A37217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B6FE2-5366-4D78-9622-FDD1E7A38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2125D-B3C9-45B9-A56D-F483C6EE8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6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69436-03F0-45FB-9629-BCA40B2E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A0A92-F8DF-4259-B670-D5C3DD744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E5DDC-F4D6-43BA-89A1-7BABF6E3A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70846-BCFA-40CA-A4B8-F853BE115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8B71DD-E08A-490C-9C88-6A8211CC9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1A34C-8739-47A6-8E8C-F85A20F3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8537A5-B458-4C3E-A175-9A446447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A7BD5-C343-4FCD-8BDA-CF7BEBCC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66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D9A05-9B1E-4E55-BD0C-136B4BBD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9CB01-DC48-4B20-83FA-B0B70D61F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CB54E-9428-46D4-9075-B5F091C2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F8EAE-0310-4920-AFCD-A196E66EB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42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6DDB1-5938-4167-99E4-E362D752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90DD0-1578-4892-B7C0-C5CF83D4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8C030-DE94-4048-AD80-46F8D2503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1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696579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r>
              <a:rPr lang="en-US" dirty="0"/>
              <a:t> / 10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BF68C-F384-49E2-92E5-88EF26B3E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679F3-FA7C-48E2-8840-A94254681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91D114-CD58-4822-B34D-2DAA5F72E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28E09-8504-4CF3-912C-548402AA5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FDCE9-CF99-4855-AE3C-0908AF79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B633B-0FE6-4A1C-BC27-66E41597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11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33AA5-44A3-4165-98BB-715F87102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BE9577-F1B5-47C9-AC09-7FAACFF0C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9D14C-A3CF-46AE-90E4-E9FD54B26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88EBA-E206-4CC5-A1D0-8A56FAB2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78FBB-C633-416D-8D24-73F1F5CC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F03AA-F50C-440A-9C41-B6BE9ACD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67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308A5-3CF3-4CD3-9657-0F4C250F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CE6E8-EC6A-4577-9C9C-DC484BE53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2ABB4-54E9-473B-BAD0-F11B29245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9569-6243-4A27-A4CE-D863336C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0E2D5-BA04-4A17-9439-5D6A5205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09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A0C2DE-0AB1-41A0-8F2A-BB941B7B2C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A2A9A-8F34-4A08-8E02-6E47D6BE4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E5421-E9A2-44ED-91A0-B445B9DC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01879-1E16-4915-AA3D-DF19F18A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0B1D0-365F-4AED-B1D6-BCCD5441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7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75869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3641" y="6417186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r>
              <a:rPr lang="en-US" dirty="0"/>
              <a:t> / 10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02662" y="64171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94720" y="6417186"/>
            <a:ext cx="4114800" cy="365125"/>
          </a:xfrm>
        </p:spPr>
        <p:txBody>
          <a:bodyPr/>
          <a:lstStyle/>
          <a:p>
            <a:r>
              <a:rPr lang="de-DE" dirty="0"/>
              <a:t>HSSC-10, Rostock-Warnemünde, Germany, 14 -17 May 2018</a:t>
            </a:r>
          </a:p>
        </p:txBody>
      </p:sp>
    </p:spTree>
    <p:extLst>
      <p:ext uri="{BB962C8B-B14F-4D97-AF65-F5344CB8AC3E}">
        <p14:creationId xmlns:p14="http://schemas.microsoft.com/office/powerpoint/2010/main" val="689483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HSSC-10, Rostock-Warnemünde, Germany, 14 -17 May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r>
              <a:rPr lang="en-US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HSSC-10, Rostock-Warnemünde, Germany, 14 -17 May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HSSC-10, Rostock-Warnemünde, Germany, 14 -17 May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HSSC-10, Rostock-Warnemünde, Germany, 14 -17 May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HSSC-10, Rostock-Warnemünde, Germany, 14 -17 May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HSSC-10, Rostock-Warnemünde, Germany, 14 -17 May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HSSC-10, Rostock-Warnemünde, Germany, 14 -17 May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r>
              <a:rPr lang="en-US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8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E88CB3-2442-4016-A113-B52709689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E6D8D-8A24-4784-84E3-8C773B2D0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A78CF-89EC-41D6-A577-85A392568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7CAEA-B048-4C42-BC27-706922AF0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HSSC-10, Rostock-Warnemünde, Germany, 14 -17 May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0EDA7-937C-47D1-9011-A99C42791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7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/>
              <a:t>Hydrographic Services and Standards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HSSC-10, Rostock-Warnemünde, Germany, 14 -17 May 2018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sz="3600" b="1" dirty="0">
                <a:solidFill>
                  <a:srgbClr val="000099"/>
                </a:solidFill>
              </a:rPr>
              <a:t>Report of the Hydrographic Dictionary Working Group</a:t>
            </a:r>
            <a:br>
              <a:rPr lang="en-AU" sz="3600" b="1" dirty="0">
                <a:solidFill>
                  <a:srgbClr val="000099"/>
                </a:solidFill>
              </a:rPr>
            </a:br>
            <a:r>
              <a:rPr lang="en-AU" sz="3600" b="1" dirty="0">
                <a:solidFill>
                  <a:srgbClr val="000099"/>
                </a:solidFill>
              </a:rPr>
              <a:t> </a:t>
            </a:r>
          </a:p>
          <a:p>
            <a:pPr>
              <a:defRPr/>
            </a:pPr>
            <a:r>
              <a:rPr lang="fr-FR" sz="3600" b="1" dirty="0">
                <a:solidFill>
                  <a:srgbClr val="000099"/>
                </a:solidFill>
              </a:rPr>
              <a:t>####</a:t>
            </a:r>
            <a:br>
              <a:rPr lang="fr-FR" sz="3600" b="1" dirty="0">
                <a:solidFill>
                  <a:srgbClr val="000099"/>
                </a:solidFill>
              </a:rPr>
            </a:br>
            <a:br>
              <a:rPr lang="fr-FR" sz="3600" b="1" dirty="0">
                <a:solidFill>
                  <a:srgbClr val="000099"/>
                </a:solidFill>
              </a:rPr>
            </a:br>
            <a:r>
              <a:rPr lang="en-GB" sz="3600" b="1" dirty="0">
                <a:solidFill>
                  <a:srgbClr val="000099"/>
                </a:solidFill>
              </a:rPr>
              <a:t>Report - HD Structure - Outreach</a:t>
            </a:r>
            <a:endParaRPr lang="en-AU" sz="3600" b="1" dirty="0">
              <a:solidFill>
                <a:srgbClr val="0000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</a:t>
            </a:fld>
            <a:r>
              <a:rPr lang="en-US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/>
              <a:t>Hydrographic Services and Standards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r>
              <a:rPr lang="en-US" dirty="0"/>
              <a:t> / 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B95AB331-8538-4E3E-8F56-01E207787363}"/>
              </a:ext>
            </a:extLst>
          </p:cNvPr>
          <p:cNvSpPr txBox="1">
            <a:spLocks/>
          </p:cNvSpPr>
          <p:nvPr/>
        </p:nvSpPr>
        <p:spPr>
          <a:xfrm>
            <a:off x="2895600" y="4836987"/>
            <a:ext cx="6400800" cy="1077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76"/>
              </a:buClr>
              <a:buFont typeface="Wingdings" pitchFamily="2" charset="2"/>
              <a:buNone/>
              <a:defRPr/>
            </a:pPr>
            <a:r>
              <a:rPr lang="en-GB" sz="4400" b="1" dirty="0">
                <a:solidFill>
                  <a:srgbClr val="FF0000"/>
                </a:solidFill>
                <a:latin typeface="Garamond" panose="02020404030301010803" pitchFamily="18" charset="0"/>
              </a:rPr>
              <a:t>Any questions?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D39BBCF-F976-4F86-852D-93EA92B549E8}"/>
              </a:ext>
            </a:extLst>
          </p:cNvPr>
          <p:cNvSpPr txBox="1">
            <a:spLocks/>
          </p:cNvSpPr>
          <p:nvPr/>
        </p:nvSpPr>
        <p:spPr>
          <a:xfrm>
            <a:off x="1524000" y="1431134"/>
            <a:ext cx="9144000" cy="29990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AU" sz="3600" b="1" dirty="0">
                <a:solidFill>
                  <a:srgbClr val="000099"/>
                </a:solidFill>
              </a:rPr>
              <a:t>Report of the Hydrographic Dictionary Working Group</a:t>
            </a:r>
            <a:br>
              <a:rPr lang="en-AU" sz="3600" b="1" dirty="0">
                <a:solidFill>
                  <a:srgbClr val="000099"/>
                </a:solidFill>
              </a:rPr>
            </a:br>
            <a:r>
              <a:rPr lang="en-AU" sz="3600" b="1" dirty="0">
                <a:solidFill>
                  <a:srgbClr val="000099"/>
                </a:solidFill>
              </a:rPr>
              <a:t> </a:t>
            </a:r>
          </a:p>
          <a:p>
            <a:pPr>
              <a:defRPr/>
            </a:pPr>
            <a:r>
              <a:rPr lang="fr-FR" sz="3600" b="1" dirty="0">
                <a:solidFill>
                  <a:srgbClr val="000099"/>
                </a:solidFill>
              </a:rPr>
              <a:t>####</a:t>
            </a:r>
            <a:br>
              <a:rPr lang="fr-FR" sz="3600" b="1" dirty="0">
                <a:solidFill>
                  <a:srgbClr val="000099"/>
                </a:solidFill>
              </a:rPr>
            </a:br>
            <a:br>
              <a:rPr lang="fr-FR" sz="3600" b="1" dirty="0">
                <a:solidFill>
                  <a:srgbClr val="000099"/>
                </a:solidFill>
              </a:rPr>
            </a:br>
            <a:r>
              <a:rPr lang="en-GB" sz="3600" b="1" dirty="0">
                <a:solidFill>
                  <a:srgbClr val="000099"/>
                </a:solidFill>
              </a:rPr>
              <a:t>Report - HD Structure - Outreach</a:t>
            </a:r>
            <a:endParaRPr lang="en-AU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65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b="1" dirty="0">
                <a:solidFill>
                  <a:srgbClr val="000099"/>
                </a:solidFill>
                <a:latin typeface="+mn-lt"/>
              </a:rPr>
              <a:t>Report (Principal activities and achievements)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de-DE" dirty="0"/>
              <a:t>HSSC-10, Rostock-Warnemünde, Germany, 14 -17 May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9760" y="1341438"/>
            <a:ext cx="10641013" cy="433983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2"/>
                </a:solidFill>
              </a:rPr>
              <a:t>HSSC9/39 HSSC approved the amendments to the HDWG TORs as proposed by the HDWG: </a:t>
            </a:r>
            <a:r>
              <a:rPr lang="en-US" sz="4000" b="1" dirty="0">
                <a:solidFill>
                  <a:srgbClr val="FF0000"/>
                </a:solidFill>
              </a:rPr>
              <a:t>Unique IHO Reference</a:t>
            </a:r>
          </a:p>
          <a:p>
            <a:pPr algn="just"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2"/>
                </a:solidFill>
              </a:rPr>
              <a:t>IHO Sec. to upload the new HDWG TORs accordingly - completed </a:t>
            </a:r>
            <a:endParaRPr lang="en-US" sz="3200" b="1" dirty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en-US" sz="3200" dirty="0">
                <a:solidFill>
                  <a:schemeClr val="tx2"/>
                </a:solidFill>
              </a:rPr>
              <a:t>IHO Sec. to invite IHO Member States to appoint new active members to the HDWG – on going positive replies from Canada, Italy and Oman; China and Russian Federation still to be confirmed. </a:t>
            </a:r>
            <a:endParaRPr lang="en-GB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r>
              <a:rPr lang="en-US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840"/>
            <a:ext cx="10515600" cy="54051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b="1" dirty="0">
                <a:solidFill>
                  <a:srgbClr val="000099"/>
                </a:solidFill>
                <a:latin typeface="+mn-lt"/>
              </a:rPr>
              <a:t>Outreach 1/4	Reminder: The HD structure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GB"/>
              <a:t>HSSC-10, Rostock-Warnemünde, Germany, 14 -17 May 2018</a:t>
            </a:r>
            <a:endParaRPr lang="de-DE" dirty="0"/>
          </a:p>
        </p:txBody>
      </p:sp>
      <p:sp>
        <p:nvSpPr>
          <p:cNvPr id="7" name="CuadroTexto 2"/>
          <p:cNvSpPr txBox="1"/>
          <p:nvPr/>
        </p:nvSpPr>
        <p:spPr>
          <a:xfrm>
            <a:off x="197222" y="2216239"/>
            <a:ext cx="4389768" cy="24006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en-GB" sz="2800" b="1" dirty="0">
                <a:solidFill>
                  <a:schemeClr val="tx2"/>
                </a:solidFill>
                <a:cs typeface="Arial" pitchFamily="34" charset="0"/>
              </a:rPr>
              <a:t>Four Categories of Terms: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ð"/>
              <a:defRPr/>
            </a:pPr>
            <a:r>
              <a:rPr lang="en-GB" sz="2800" dirty="0">
                <a:solidFill>
                  <a:schemeClr val="tx2"/>
                </a:solidFill>
                <a:cs typeface="Arial" pitchFamily="34" charset="0"/>
              </a:rPr>
              <a:t> IHO specific,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ð"/>
              <a:defRPr/>
            </a:pPr>
            <a:r>
              <a:rPr lang="en-GB" sz="2800" dirty="0">
                <a:solidFill>
                  <a:schemeClr val="tx2"/>
                </a:solidFill>
                <a:cs typeface="Arial" pitchFamily="34" charset="0"/>
              </a:rPr>
              <a:t> Borrowed, 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ð"/>
              <a:defRPr/>
            </a:pPr>
            <a:r>
              <a:rPr lang="en-GB" sz="2800" dirty="0">
                <a:solidFill>
                  <a:schemeClr val="tx2"/>
                </a:solidFill>
                <a:cs typeface="Arial" pitchFamily="34" charset="0"/>
              </a:rPr>
              <a:t> Historical,</a:t>
            </a:r>
          </a:p>
          <a:p>
            <a:pPr marL="342900" indent="-342900">
              <a:buFont typeface="Wingdings" panose="05000000000000000000" pitchFamily="2" charset="2"/>
              <a:buChar char="ð"/>
              <a:defRPr/>
            </a:pPr>
            <a:r>
              <a:rPr lang="en-GB" sz="2800" dirty="0">
                <a:solidFill>
                  <a:schemeClr val="tx2"/>
                </a:solidFill>
                <a:cs typeface="Arial" pitchFamily="34" charset="0"/>
              </a:rPr>
              <a:t> Irrelevant.	</a:t>
            </a:r>
            <a:endParaRPr lang="es-AR" sz="2800" dirty="0">
              <a:solidFill>
                <a:schemeClr val="tx2"/>
              </a:solidFill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802" y="885184"/>
            <a:ext cx="8094460" cy="5972816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r>
              <a:rPr lang="en-US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116497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59" y="259414"/>
            <a:ext cx="11528612" cy="54051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b="1" dirty="0">
                <a:solidFill>
                  <a:srgbClr val="000099"/>
                </a:solidFill>
                <a:latin typeface="+mn-lt"/>
              </a:rPr>
              <a:t>Outreach  2/4  : Producing an HD </a:t>
            </a:r>
            <a:r>
              <a:rPr lang="en-GB" b="1" dirty="0">
                <a:solidFill>
                  <a:srgbClr val="000099"/>
                </a:solidFill>
                <a:latin typeface="+mn-lt"/>
              </a:rPr>
              <a:t>in several languages</a:t>
            </a:r>
            <a:endParaRPr lang="en-A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GB"/>
              <a:t>HSSC-10, Rostock-Warnemünde, Germany, 14 -17 May 2018</a:t>
            </a:r>
            <a:endParaRPr lang="de-D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86510"/>
              </p:ext>
            </p:extLst>
          </p:nvPr>
        </p:nvGraphicFramePr>
        <p:xfrm>
          <a:off x="982885" y="1240905"/>
          <a:ext cx="10291482" cy="31699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24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7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FF00"/>
                          </a:solidFill>
                        </a:rPr>
                        <a:t>Language 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FF00"/>
                          </a:solidFill>
                        </a:rPr>
                        <a:t>Speakers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FF00"/>
                          </a:solidFill>
                        </a:rPr>
                        <a:t>HDWG</a:t>
                      </a:r>
                      <a:r>
                        <a:rPr lang="en-GB" sz="2000" baseline="0" dirty="0">
                          <a:solidFill>
                            <a:srgbClr val="FFFF00"/>
                          </a:solidFill>
                        </a:rPr>
                        <a:t>  Representative</a:t>
                      </a:r>
                      <a:endParaRPr lang="en-GB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1.39 </a:t>
                      </a:r>
                      <a:r>
                        <a:rPr lang="en-GB" sz="2000" dirty="0" err="1"/>
                        <a:t>bn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Canada</a:t>
                      </a:r>
                      <a:r>
                        <a:rPr lang="en-GB" sz="2000" dirty="0"/>
                        <a:t>  (bilingual expertise)  – Italy (EU languages)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2000" dirty="0"/>
                        <a:t>Chinese </a:t>
                      </a:r>
                      <a:r>
                        <a:rPr lang="ja-JP" altLang="en-US" sz="2000" b="1" dirty="0"/>
                        <a:t>中文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1.16 </a:t>
                      </a:r>
                      <a:r>
                        <a:rPr lang="en-GB" sz="2000" dirty="0" err="1"/>
                        <a:t>bn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China</a:t>
                      </a:r>
                      <a:r>
                        <a:rPr lang="en-GB" sz="2000" dirty="0"/>
                        <a:t> (and</a:t>
                      </a:r>
                      <a:r>
                        <a:rPr lang="en-GB" sz="2000" baseline="0" dirty="0"/>
                        <a:t> characters-based languages)  TBC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661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Argentina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Arabian </a:t>
                      </a:r>
                      <a:r>
                        <a:rPr lang="ar-AE" sz="2000" b="1" dirty="0"/>
                        <a:t>العربية</a:t>
                      </a:r>
                      <a:endParaRPr lang="ar-AE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442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Oman</a:t>
                      </a:r>
                      <a:r>
                        <a:rPr lang="en-GB" sz="2000" dirty="0"/>
                        <a:t> (and Arabian based languages)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Russian </a:t>
                      </a:r>
                      <a:r>
                        <a:rPr lang="az-Cyrl-AZ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ру́сский язы́к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267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Russia</a:t>
                      </a:r>
                      <a:r>
                        <a:rPr lang="en-GB" sz="2000" dirty="0"/>
                        <a:t> (and Slavonic-based languages)  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229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Canada</a:t>
                      </a:r>
                      <a:r>
                        <a:rPr lang="en-GB" sz="2000" dirty="0"/>
                        <a:t>  (bilingual expertise) – </a:t>
                      </a:r>
                      <a:r>
                        <a:rPr lang="en-GB" sz="2000" b="1" dirty="0"/>
                        <a:t>Italy</a:t>
                      </a:r>
                      <a:r>
                        <a:rPr lang="en-GB" sz="2000" dirty="0"/>
                        <a:t> (EU languages)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32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Portuguese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229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Italy</a:t>
                      </a:r>
                      <a:r>
                        <a:rPr lang="en-GB" sz="2000" dirty="0"/>
                        <a:t> (EU)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0659" y="4493234"/>
            <a:ext cx="11528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ð"/>
            </a:pPr>
            <a:r>
              <a:rPr lang="en-GB" sz="2800" b="1" dirty="0">
                <a:solidFill>
                  <a:schemeClr val="tx2"/>
                </a:solidFill>
              </a:rPr>
              <a:t>HD responsibilities and work will be spread amongst RHCs.</a:t>
            </a:r>
          </a:p>
          <a:p>
            <a:pPr marL="447675" indent="-447675">
              <a:buFont typeface="Wingdings" panose="05000000000000000000" pitchFamily="2" charset="2"/>
              <a:buChar char="ð"/>
            </a:pPr>
            <a:r>
              <a:rPr lang="en-GB" sz="2800" b="1" dirty="0">
                <a:solidFill>
                  <a:schemeClr val="tx2"/>
                </a:solidFill>
              </a:rPr>
              <a:t>Apart rare face-to-face meetings (at least once), HDWG Members shall   work by correspondence and represent the WG within their RHCs.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r>
              <a:rPr lang="en-US" dirty="0"/>
              <a:t> / 10</a:t>
            </a:r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AU" b="1" dirty="0">
                <a:solidFill>
                  <a:srgbClr val="000099"/>
                </a:solidFill>
                <a:latin typeface="+mn-lt"/>
              </a:rPr>
              <a:t>Outreach   3/4:  Adding </a:t>
            </a:r>
            <a:r>
              <a:rPr lang="en-GB" b="1" dirty="0">
                <a:solidFill>
                  <a:srgbClr val="000099"/>
                </a:solidFill>
                <a:latin typeface="+mn-lt"/>
              </a:rPr>
              <a:t>external sources</a:t>
            </a:r>
            <a:endParaRPr lang="en-A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9273641" y="6417186"/>
            <a:ext cx="2667347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5</a:t>
            </a:fld>
            <a:r>
              <a:rPr lang="en-US" dirty="0"/>
              <a:t> / 10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GB" dirty="0"/>
              <a:t>HSSC-10, Rostock-Warnemünde, Germany, 14 -17 May 2018</a:t>
            </a:r>
            <a:endParaRPr lang="de-D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65966"/>
              </p:ext>
            </p:extLst>
          </p:nvPr>
        </p:nvGraphicFramePr>
        <p:xfrm>
          <a:off x="573740" y="2980046"/>
          <a:ext cx="6400801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67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5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Originator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Source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New Terms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ABLOS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TALOS</a:t>
                      </a:r>
                      <a:r>
                        <a:rPr lang="en-GB" baseline="0" dirty="0"/>
                        <a:t> Glossary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HSPT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International vocabulary of Metrology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940" y="2713398"/>
            <a:ext cx="3904340" cy="3642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06" y="1255383"/>
            <a:ext cx="11595990" cy="1273548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340659" y="4930590"/>
            <a:ext cx="7548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ð"/>
            </a:pPr>
            <a:r>
              <a:rPr lang="en-GB" sz="3200" b="1" dirty="0">
                <a:solidFill>
                  <a:schemeClr val="tx2"/>
                </a:solidFill>
              </a:rPr>
              <a:t>All WG Chairpersons are invited to submit their New Terms to the HDWG.</a:t>
            </a:r>
          </a:p>
        </p:txBody>
      </p:sp>
    </p:spTree>
    <p:extLst>
      <p:ext uri="{BB962C8B-B14F-4D97-AF65-F5344CB8AC3E}">
        <p14:creationId xmlns:p14="http://schemas.microsoft.com/office/powerpoint/2010/main" val="203683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AU" b="1" dirty="0">
                <a:solidFill>
                  <a:srgbClr val="000099"/>
                </a:solidFill>
                <a:latin typeface="+mn-lt"/>
              </a:rPr>
              <a:t>Outreach   4/4:  HD </a:t>
            </a:r>
            <a:r>
              <a:rPr lang="en-GB" b="1" dirty="0">
                <a:solidFill>
                  <a:srgbClr val="000099"/>
                </a:solidFill>
                <a:latin typeface="+mn-lt"/>
              </a:rPr>
              <a:t>expanding mechanism</a:t>
            </a:r>
            <a:endParaRPr lang="en-AU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r>
              <a:rPr lang="en-US" dirty="0"/>
              <a:t> / 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66" y="5410271"/>
            <a:ext cx="1196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ð"/>
            </a:pPr>
            <a:r>
              <a:rPr lang="en-GB" sz="3200" b="1" dirty="0">
                <a:solidFill>
                  <a:schemeClr val="tx2"/>
                </a:solidFill>
              </a:rPr>
              <a:t>All WG Chairs are invited to submit their New Terms to the HDWG.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7ADA9D5-4E2F-414B-80B5-F6416E368719}"/>
              </a:ext>
            </a:extLst>
          </p:cNvPr>
          <p:cNvSpPr txBox="1">
            <a:spLocks/>
          </p:cNvSpPr>
          <p:nvPr/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  <a:endParaRPr lang="en-GB" sz="12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796501-1C8D-4AC0-ACA1-203F49415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140325"/>
            <a:ext cx="70104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4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4436" y="204789"/>
            <a:ext cx="8983133" cy="47783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AU" b="1" dirty="0">
                <a:solidFill>
                  <a:srgbClr val="000099"/>
                </a:solidFill>
                <a:latin typeface="+mn-lt"/>
              </a:rPr>
              <a:t>Work plan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8AC038D-1ECD-4264-A3F1-07FBD6661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70347"/>
              </p:ext>
            </p:extLst>
          </p:nvPr>
        </p:nvGraphicFramePr>
        <p:xfrm>
          <a:off x="442259" y="1048873"/>
          <a:ext cx="11337368" cy="4995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929">
                  <a:extLst>
                    <a:ext uri="{9D8B030D-6E8A-4147-A177-3AD203B41FA5}">
                      <a16:colId xmlns:a16="http://schemas.microsoft.com/office/drawing/2014/main" val="985855770"/>
                    </a:ext>
                  </a:extLst>
                </a:gridCol>
                <a:gridCol w="1703294">
                  <a:extLst>
                    <a:ext uri="{9D8B030D-6E8A-4147-A177-3AD203B41FA5}">
                      <a16:colId xmlns:a16="http://schemas.microsoft.com/office/drawing/2014/main" val="2038027821"/>
                    </a:ext>
                  </a:extLst>
                </a:gridCol>
                <a:gridCol w="986118">
                  <a:extLst>
                    <a:ext uri="{9D8B030D-6E8A-4147-A177-3AD203B41FA5}">
                      <a16:colId xmlns:a16="http://schemas.microsoft.com/office/drawing/2014/main" val="1830395019"/>
                    </a:ext>
                  </a:extLst>
                </a:gridCol>
                <a:gridCol w="1004047">
                  <a:extLst>
                    <a:ext uri="{9D8B030D-6E8A-4147-A177-3AD203B41FA5}">
                      <a16:colId xmlns:a16="http://schemas.microsoft.com/office/drawing/2014/main" val="2598617873"/>
                    </a:ext>
                  </a:extLst>
                </a:gridCol>
                <a:gridCol w="2545980">
                  <a:extLst>
                    <a:ext uri="{9D8B030D-6E8A-4147-A177-3AD203B41FA5}">
                      <a16:colId xmlns:a16="http://schemas.microsoft.com/office/drawing/2014/main" val="3665939173"/>
                    </a:ext>
                  </a:extLst>
                </a:gridCol>
              </a:tblGrid>
              <a:tr h="78889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  <a:latin typeface="+mn-lt"/>
                        </a:rPr>
                        <a:t>Work Item</a:t>
                      </a:r>
                    </a:p>
                  </a:txBody>
                  <a:tcPr marL="121920" marR="12192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kern="0" spc="-150" baseline="0" dirty="0">
                          <a:solidFill>
                            <a:schemeClr val="bg1"/>
                          </a:solidFill>
                          <a:latin typeface="+mn-lt"/>
                        </a:rPr>
                        <a:t>Start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  <a:latin typeface="+mn-lt"/>
                        </a:rPr>
                        <a:t>End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>
                          <a:solidFill>
                            <a:schemeClr val="bg1"/>
                          </a:solidFill>
                          <a:latin typeface="+mn-lt"/>
                        </a:rPr>
                        <a:t>Obs</a:t>
                      </a:r>
                      <a:endParaRPr lang="en-GB" sz="2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76629"/>
                  </a:ext>
                </a:extLst>
              </a:tr>
              <a:tr h="1141506"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all terms currently included in S-32 for their relevance in accordance with the S-32 Business Rules and propose which definitions should be removed from S-32</a:t>
                      </a:r>
                      <a:endParaRPr lang="en-GB" sz="20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21920" marR="121920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Terms </a:t>
                      </a:r>
                      <a:r>
                        <a:rPr lang="en-GB" sz="20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– d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Terms </a:t>
                      </a:r>
                      <a:r>
                        <a:rPr lang="en-GB" sz="20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 – l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Terms </a:t>
                      </a:r>
                      <a:r>
                        <a:rPr lang="en-GB" sz="20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 – 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Terms </a:t>
                      </a:r>
                      <a:r>
                        <a:rPr lang="en-GB" sz="20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– z</a:t>
                      </a:r>
                    </a:p>
                  </a:txBody>
                  <a:tcPr marL="59267" marR="59267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2018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2018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2018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2019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2019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2020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2020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HDWG and IHO Secretariat</a:t>
                      </a:r>
                    </a:p>
                    <a:p>
                      <a:pPr algn="ctr"/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(</a:t>
                      </a:r>
                      <a:r>
                        <a:rPr lang="en-GB" sz="2000" dirty="0" err="1">
                          <a:solidFill>
                            <a:srgbClr val="000099"/>
                          </a:solidFill>
                          <a:latin typeface="+mn-lt"/>
                        </a:rPr>
                        <a:t>Capt</a:t>
                      </a:r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99"/>
                          </a:solidFill>
                          <a:latin typeface="+mn-lt"/>
                        </a:rPr>
                        <a:t>Aste</a:t>
                      </a:r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, PN)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485805"/>
                  </a:ext>
                </a:extLst>
              </a:tr>
              <a:tr h="8184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000099"/>
                          </a:solidFill>
                          <a:effectLst/>
                          <a:latin typeface="+mn-lt"/>
                        </a:rPr>
                        <a:t>Develop structure and database application to support the on-line dictionary</a:t>
                      </a:r>
                      <a:endParaRPr lang="en-GB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21920" marR="121920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2017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solidFill>
                            <a:srgbClr val="000099"/>
                          </a:solidFill>
                          <a:latin typeface="+mn-lt"/>
                        </a:rPr>
                        <a:t>Tony Pharaoh (IHO Secretariat)</a:t>
                      </a:r>
                      <a:endParaRPr lang="en-GB" sz="20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737542"/>
                  </a:ext>
                </a:extLst>
              </a:tr>
              <a:tr h="51995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99"/>
                          </a:solidFill>
                          <a:latin typeface="+mn-lt"/>
                        </a:rPr>
                        <a:t>Add the New Terms suggested by TALOS and HSPT Chairs</a:t>
                      </a:r>
                    </a:p>
                  </a:txBody>
                  <a:tcPr marL="121920" marR="121920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HDWG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0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99"/>
                          </a:solidFill>
                          <a:latin typeface="+mn-lt"/>
                        </a:rPr>
                        <a:t>Start translating Arabic Terms</a:t>
                      </a:r>
                    </a:p>
                  </a:txBody>
                  <a:tcPr marL="121920" marR="121920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  <a:latin typeface="+mn-lt"/>
                        </a:rPr>
                        <a:t>Sultanate of Oman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0099"/>
                          </a:solidFill>
                          <a:latin typeface="+mn-lt"/>
                        </a:rPr>
                        <a:t>Confirm China and Russia support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21920" marR="121920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99"/>
                          </a:solidFill>
                          <a:latin typeface="+mn-lt"/>
                        </a:rPr>
                        <a:t>2018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  <a:latin typeface="+mn-lt"/>
                        </a:rPr>
                        <a:t>IHO Secretariat</a:t>
                      </a:r>
                    </a:p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  <a:latin typeface="+mn-lt"/>
                        </a:rPr>
                        <a:t>And HDWG Chair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492CC58-8186-4DC9-A356-40C6FFA273A1}"/>
              </a:ext>
            </a:extLst>
          </p:cNvPr>
          <p:cNvSpPr/>
          <p:nvPr/>
        </p:nvSpPr>
        <p:spPr>
          <a:xfrm>
            <a:off x="58995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1D8E307C-6A57-42A4-911B-3451D8B48388}"/>
              </a:ext>
            </a:extLst>
          </p:cNvPr>
          <p:cNvSpPr txBox="1">
            <a:spLocks/>
          </p:cNvSpPr>
          <p:nvPr/>
        </p:nvSpPr>
        <p:spPr>
          <a:xfrm>
            <a:off x="250261" y="6276127"/>
            <a:ext cx="41148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900" dirty="0">
                <a:solidFill>
                  <a:prstClr val="black"/>
                </a:solidFill>
              </a:rPr>
              <a:t>International Hydrographic Organization</a:t>
            </a:r>
            <a:br>
              <a:rPr lang="de-DE" sz="900" dirty="0">
                <a:solidFill>
                  <a:prstClr val="black"/>
                </a:solidFill>
              </a:rPr>
            </a:br>
            <a:r>
              <a:rPr lang="de-DE" sz="900" i="1" dirty="0">
                <a:solidFill>
                  <a:prstClr val="black"/>
                </a:solidFill>
              </a:rPr>
              <a:t>Organisation Hydrographique Internationale</a:t>
            </a:r>
            <a:endParaRPr lang="en-US" sz="900" i="1" dirty="0">
              <a:solidFill>
                <a:prstClr val="black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D4B614-B129-4A01-BE16-D698BF9425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3" y="6040079"/>
            <a:ext cx="637587" cy="83721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CEBE84-BAC6-43D0-BF15-724CB57904F3}"/>
              </a:ext>
            </a:extLst>
          </p:cNvPr>
          <p:cNvCxnSpPr/>
          <p:nvPr/>
        </p:nvCxnSpPr>
        <p:spPr>
          <a:xfrm flipV="1">
            <a:off x="552000" y="866911"/>
            <a:ext cx="11088000" cy="5285"/>
          </a:xfrm>
          <a:prstGeom prst="line">
            <a:avLst/>
          </a:prstGeom>
          <a:ln w="28575">
            <a:solidFill>
              <a:srgbClr val="009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3"/>
            <a:ext cx="4114800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1F1F-DD99-43DE-ADC7-E02E56AA181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r>
              <a:rPr lang="en-US" dirty="0"/>
              <a:t> / 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1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b="1" dirty="0">
                <a:solidFill>
                  <a:srgbClr val="000099"/>
                </a:solidFill>
                <a:latin typeface="+mn-lt"/>
              </a:rPr>
              <a:t>Action requested of HSSC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de-DE" dirty="0"/>
              <a:t>HSSC-10, Rostock-Warnemünde, Germany, 14 -17 May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r>
              <a:rPr lang="en-US" dirty="0"/>
              <a:t> /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B9E53D-61ED-4137-AAF1-4757A6C09186}"/>
              </a:ext>
            </a:extLst>
          </p:cNvPr>
          <p:cNvSpPr txBox="1"/>
          <p:nvPr/>
        </p:nvSpPr>
        <p:spPr>
          <a:xfrm>
            <a:off x="509666" y="1124263"/>
            <a:ext cx="114599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tx2"/>
                </a:solidFill>
              </a:rPr>
              <a:t>The HSSC is invited to:</a:t>
            </a:r>
          </a:p>
          <a:p>
            <a:pPr marL="630238" indent="-630238">
              <a:spcAft>
                <a:spcPts val="600"/>
              </a:spcAft>
              <a:buAutoNum type="alphaLcPeriod"/>
            </a:pPr>
            <a:r>
              <a:rPr lang="en-US" sz="3200" dirty="0">
                <a:solidFill>
                  <a:schemeClr val="tx2"/>
                </a:solidFill>
              </a:rPr>
              <a:t>note this report and presentation; </a:t>
            </a:r>
          </a:p>
          <a:p>
            <a:pPr marL="630238" indent="-630238">
              <a:spcAft>
                <a:spcPts val="600"/>
              </a:spcAft>
              <a:buAutoNum type="alphaLcPeriod"/>
            </a:pPr>
            <a:r>
              <a:rPr lang="en-US" sz="3200" dirty="0">
                <a:solidFill>
                  <a:schemeClr val="tx2"/>
                </a:solidFill>
              </a:rPr>
              <a:t>appoint the HDWG to continue its work under the current </a:t>
            </a:r>
            <a:r>
              <a:rPr lang="en-US" sz="3200" dirty="0" err="1">
                <a:solidFill>
                  <a:schemeClr val="tx2"/>
                </a:solidFill>
              </a:rPr>
              <a:t>ToRs</a:t>
            </a:r>
            <a:r>
              <a:rPr lang="en-US" sz="3200" dirty="0">
                <a:solidFill>
                  <a:schemeClr val="tx2"/>
                </a:solidFill>
              </a:rPr>
              <a:t> and Business Rules. </a:t>
            </a:r>
            <a:r>
              <a:rPr lang="en-US" sz="3200" dirty="0">
                <a:solidFill>
                  <a:srgbClr val="FF0000"/>
                </a:solidFill>
              </a:rPr>
              <a:t>This will require minimum WG support</a:t>
            </a:r>
          </a:p>
          <a:p>
            <a:pPr marL="630238" indent="-630238">
              <a:spcAft>
                <a:spcPts val="600"/>
              </a:spcAft>
              <a:buAutoNum type="alphaLcPeriod"/>
            </a:pPr>
            <a:r>
              <a:rPr lang="en-US" sz="3200" dirty="0">
                <a:solidFill>
                  <a:schemeClr val="tx2"/>
                </a:solidFill>
              </a:rPr>
              <a:t>approve the work plan; and</a:t>
            </a:r>
          </a:p>
          <a:p>
            <a:pPr marL="630238" indent="-630238">
              <a:spcAft>
                <a:spcPts val="600"/>
              </a:spcAft>
              <a:buAutoNum type="alphaLcPeriod"/>
            </a:pPr>
            <a:r>
              <a:rPr lang="en-US" sz="3200" dirty="0">
                <a:solidFill>
                  <a:schemeClr val="tx2"/>
                </a:solidFill>
              </a:rPr>
              <a:t>invite member states to appoint new WG members and guarantee their effective participation to the HDWG workplan and future meetings.</a:t>
            </a:r>
            <a:endParaRPr lang="en-GB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/>
              <a:t>Hydrographic Services and Standards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HSSC-10, Rostock-Warnemünde, Germany, 14 -17 May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r>
              <a:rPr lang="en-US" dirty="0"/>
              <a:t> / 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0D45BC45-6C75-48B6-8E34-E1E1B85E8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538" y="2307704"/>
            <a:ext cx="1407922" cy="261221"/>
          </a:xfrm>
          <a:prstGeom prst="rect">
            <a:avLst/>
          </a:prstGeom>
          <a:solidFill>
            <a:srgbClr val="FEFEFE"/>
          </a:solidFill>
          <a:ln w="12700" cap="sq" algn="ctr">
            <a:noFill/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endParaRPr lang="en-GB" altLang="en-US">
              <a:latin typeface="Verdana" pitchFamily="34" charset="0"/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D91E143C-4BEF-4580-B4F0-B52C66247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521" y="1373981"/>
            <a:ext cx="6391275" cy="41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">
            <a:extLst>
              <a:ext uri="{FF2B5EF4-FFF2-40B4-BE49-F238E27FC236}">
                <a16:creationId xmlns:a16="http://schemas.microsoft.com/office/drawing/2014/main" id="{07B76A0C-3C06-4F12-91F1-4DAD5B88A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640" y="2808685"/>
            <a:ext cx="1407922" cy="261221"/>
          </a:xfrm>
          <a:prstGeom prst="rect">
            <a:avLst/>
          </a:prstGeom>
          <a:solidFill>
            <a:srgbClr val="FEFEFE"/>
          </a:solidFill>
          <a:ln w="12700" cap="sq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endParaRPr lang="en-GB" altLang="en-US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2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954</TotalTime>
  <Words>633</Words>
  <Application>Microsoft Office PowerPoint</Application>
  <PresentationFormat>Widescreen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Times New Roman</vt:lpstr>
      <vt:lpstr>Verdana</vt:lpstr>
      <vt:lpstr>Wingdings</vt:lpstr>
      <vt:lpstr>Office Theme</vt:lpstr>
      <vt:lpstr>Custom Design</vt:lpstr>
      <vt:lpstr>Report of the Hydrographic Dictionary Working Group   ####  Report - HD Structure - Outreach</vt:lpstr>
      <vt:lpstr>Report (Principal activities and achievements)</vt:lpstr>
      <vt:lpstr>Outreach 1/4 Reminder: The HD structure</vt:lpstr>
      <vt:lpstr>Outreach  2/4  : Producing an HD in several languages</vt:lpstr>
      <vt:lpstr>Outreach   3/4:  Adding external sources</vt:lpstr>
      <vt:lpstr>Outreach   4/4:  HD expanding mechanism</vt:lpstr>
      <vt:lpstr>Work plan</vt:lpstr>
      <vt:lpstr>Action requested of HSSC</vt:lpstr>
      <vt:lpstr>PowerPoint Presentation</vt:lpstr>
      <vt:lpstr>PowerPoint Presentation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Jean Laporte</cp:lastModifiedBy>
  <cp:revision>94</cp:revision>
  <cp:lastPrinted>2017-10-13T08:19:11Z</cp:lastPrinted>
  <dcterms:created xsi:type="dcterms:W3CDTF">2017-10-09T13:46:17Z</dcterms:created>
  <dcterms:modified xsi:type="dcterms:W3CDTF">2018-05-14T12:56:43Z</dcterms:modified>
</cp:coreProperties>
</file>