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1" r:id="rId2"/>
    <p:sldId id="259" r:id="rId3"/>
    <p:sldId id="272" r:id="rId4"/>
    <p:sldId id="271" r:id="rId5"/>
    <p:sldId id="262" r:id="rId6"/>
    <p:sldId id="263" r:id="rId7"/>
    <p:sldId id="265" r:id="rId8"/>
    <p:sldId id="266" r:id="rId9"/>
    <p:sldId id="268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034"/>
    <a:srgbClr val="0E71B4"/>
    <a:srgbClr val="109EFF"/>
    <a:srgbClr val="2D4E77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86418"/>
  </p:normalViewPr>
  <p:slideViewPr>
    <p:cSldViewPr>
      <p:cViewPr varScale="1">
        <p:scale>
          <a:sx n="61" d="100"/>
          <a:sy n="61" d="100"/>
        </p:scale>
        <p:origin x="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6180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4941168"/>
            <a:ext cx="1295292" cy="75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Surname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6372200" y="4936232"/>
            <a:ext cx="45719" cy="756084"/>
          </a:xfrm>
          <a:prstGeom prst="rect">
            <a:avLst/>
          </a:prstGeom>
          <a:solidFill>
            <a:srgbClr val="F7B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90779" y="4936232"/>
            <a:ext cx="2257685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Affiliation, 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123728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92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915816" y="4941168"/>
            <a:ext cx="3312368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b="0" i="0" dirty="0" err="1" smtClean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rPr>
              <a:t>www.emodnet.eu</a:t>
            </a:r>
            <a:endParaRPr lang="en-GB" sz="1200" b="0" i="0" dirty="0">
              <a:solidFill>
                <a:schemeClr val="bg1"/>
              </a:solidFill>
              <a:latin typeface="Alte DIN 1451 Mittelschrift gepraegt" charset="0"/>
              <a:ea typeface="Alte DIN 1451 Mittelschrift gepraegt" charset="0"/>
              <a:cs typeface="Alte DIN 1451 Mittelschrift gepraeg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2 imag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 hasCustomPrompt="1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r>
              <a:rPr lang="fr-FR" smtClean="0"/>
              <a:t>I</a:t>
            </a:r>
            <a:endParaRPr lang="fr-FR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 hasCustomPrompt="1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r>
              <a:rPr lang="fr-FR" smtClean="0"/>
              <a:t>Logo</a:t>
            </a:r>
            <a:endParaRPr lang="fr-FR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600200"/>
            <a:ext cx="4003675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Image</a:t>
            </a:r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4007556"/>
            <a:ext cx="4003675" cy="21177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Image</a:t>
            </a: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775593" y="1604714"/>
            <a:ext cx="40216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6"/>
            <a:r>
              <a:rPr lang="fr-FR" dirty="0" smtClean="0"/>
              <a:t>Septième niveau</a:t>
            </a:r>
          </a:p>
          <a:p>
            <a:pPr lvl="4"/>
            <a:endParaRPr lang="fr-FR" dirty="0" smtClean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0985" y="637304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fld id="{8A4AD5A5-B64C-FF47-B9A0-42947550F63D}" type="datetime3">
              <a:rPr lang="fr-FR" smtClean="0"/>
              <a:pPr/>
              <a:t>09.02.18</a:t>
            </a:fld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50985" y="613067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fld id="{6A807C92-2C08-3A4C-A8CC-FE8FC927A16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0756" y="6384572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lang="fr-FR" sz="1100" b="1" kern="1200" dirty="0" smtClean="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96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  <p:sldLayoutId id="214748371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hierry.schmitt@shom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5544616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EMODnet</a:t>
            </a:r>
            <a:r>
              <a:rPr lang="fr-FR" dirty="0" smtClean="0"/>
              <a:t> </a:t>
            </a:r>
            <a:r>
              <a:rPr lang="fr-FR" dirty="0"/>
              <a:t>High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Seabed</a:t>
            </a:r>
            <a:r>
              <a:rPr lang="fr-FR" dirty="0"/>
              <a:t> </a:t>
            </a:r>
            <a:r>
              <a:rPr lang="fr-FR" dirty="0" err="1"/>
              <a:t>M</a:t>
            </a:r>
            <a:r>
              <a:rPr lang="fr-FR" dirty="0" err="1" smtClean="0"/>
              <a:t>apping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506180"/>
            <a:ext cx="6480720" cy="601960"/>
          </a:xfrm>
        </p:spPr>
        <p:txBody>
          <a:bodyPr/>
          <a:lstStyle/>
          <a:p>
            <a:r>
              <a:rPr lang="en-GB" dirty="0" smtClean="0"/>
              <a:t>IENWG – 27/09/2017 – Paris &amp; Brest, France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4139952" y="4941168"/>
            <a:ext cx="2159388" cy="751148"/>
          </a:xfrm>
        </p:spPr>
        <p:txBody>
          <a:bodyPr/>
          <a:lstStyle/>
          <a:p>
            <a:r>
              <a:rPr lang="en-GB" dirty="0" smtClean="0"/>
              <a:t>Schmitt Thierry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200" dirty="0" smtClean="0"/>
              <a:t>SHOM, </a:t>
            </a:r>
            <a:r>
              <a:rPr lang="en-GB" sz="1200" dirty="0" smtClean="0">
                <a:hlinkClick r:id="rId2"/>
              </a:rPr>
              <a:t>thierry.schmitt@shom.fr</a:t>
            </a:r>
            <a:endParaRPr lang="en-GB" sz="1200" dirty="0" smtClean="0"/>
          </a:p>
          <a:p>
            <a:endParaRPr lang="en-GB" sz="1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46312" cy="16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204864"/>
            <a:ext cx="4258816" cy="369269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sz="2100" dirty="0">
                <a:latin typeface="+mn-lt"/>
                <a:ea typeface="+mn-ea"/>
                <a:cs typeface="+mn-cs"/>
              </a:rPr>
              <a:t>Common </a:t>
            </a:r>
            <a:r>
              <a:rPr lang="fr-FR" sz="2100" dirty="0" err="1">
                <a:latin typeface="+mn-lt"/>
                <a:ea typeface="+mn-ea"/>
                <a:cs typeface="+mn-cs"/>
              </a:rPr>
              <a:t>method</a:t>
            </a:r>
            <a:r>
              <a:rPr lang="fr-FR" sz="2100" dirty="0">
                <a:latin typeface="+mn-lt"/>
                <a:ea typeface="+mn-ea"/>
                <a:cs typeface="+mn-cs"/>
              </a:rPr>
              <a:t> to </a:t>
            </a:r>
            <a:r>
              <a:rPr lang="fr-FR" sz="2100" dirty="0" err="1">
                <a:latin typeface="+mn-lt"/>
                <a:ea typeface="+mn-ea"/>
                <a:cs typeface="+mn-cs"/>
              </a:rPr>
              <a:t>access</a:t>
            </a:r>
            <a:r>
              <a:rPr lang="fr-FR" sz="2100" dirty="0">
                <a:latin typeface="+mn-lt"/>
                <a:ea typeface="+mn-ea"/>
                <a:cs typeface="+mn-cs"/>
              </a:rPr>
              <a:t> data </a:t>
            </a:r>
            <a:r>
              <a:rPr lang="fr-FR" sz="2100" dirty="0" err="1">
                <a:latin typeface="+mn-lt"/>
                <a:ea typeface="+mn-ea"/>
                <a:cs typeface="+mn-cs"/>
              </a:rPr>
              <a:t>from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surveys</a:t>
            </a:r>
            <a:endParaRPr lang="fr-FR" sz="2100" dirty="0"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fr-FR" sz="2100" dirty="0">
                <a:latin typeface="+mn-lt"/>
                <a:ea typeface="+mn-ea"/>
                <a:cs typeface="+mn-cs"/>
              </a:rPr>
              <a:t>Multi-</a:t>
            </a:r>
            <a:r>
              <a:rPr lang="fr-FR" sz="2100" dirty="0" err="1">
                <a:latin typeface="+mn-lt"/>
                <a:ea typeface="+mn-ea"/>
                <a:cs typeface="+mn-cs"/>
              </a:rPr>
              <a:t>resolution</a:t>
            </a:r>
            <a:r>
              <a:rPr lang="fr-FR" sz="2100" dirty="0">
                <a:latin typeface="+mn-lt"/>
                <a:ea typeface="+mn-ea"/>
                <a:cs typeface="+mn-cs"/>
              </a:rPr>
              <a:t> Digital Terrain Model of the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seabed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 </a:t>
            </a:r>
            <a:endParaRPr lang="fr-FR" sz="2100" dirty="0"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fr-FR" sz="2100" dirty="0">
                <a:latin typeface="+mn-lt"/>
                <a:ea typeface="+mn-ea"/>
                <a:cs typeface="+mn-cs"/>
              </a:rPr>
              <a:t>Standard </a:t>
            </a:r>
            <a:r>
              <a:rPr lang="fr-FR" sz="2100" dirty="0" err="1">
                <a:latin typeface="+mn-lt"/>
                <a:ea typeface="+mn-ea"/>
                <a:cs typeface="+mn-cs"/>
              </a:rPr>
              <a:t>coastline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and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baseline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 data</a:t>
            </a:r>
            <a:endParaRPr lang="fr-FR" sz="2100" dirty="0"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fr-FR" sz="2100" dirty="0">
                <a:latin typeface="+mn-lt"/>
                <a:ea typeface="+mn-ea"/>
                <a:cs typeface="+mn-cs"/>
              </a:rPr>
              <a:t>Web portal </a:t>
            </a:r>
            <a:r>
              <a:rPr lang="fr-FR" sz="2100" dirty="0" err="1">
                <a:latin typeface="+mn-lt"/>
                <a:ea typeface="+mn-ea"/>
                <a:cs typeface="+mn-cs"/>
              </a:rPr>
              <a:t>allowing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easy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access</a:t>
            </a:r>
            <a:r>
              <a:rPr lang="fr-FR" sz="2100" dirty="0">
                <a:latin typeface="+mn-lt"/>
                <a:ea typeface="+mn-ea"/>
                <a:cs typeface="+mn-cs"/>
              </a:rPr>
              <a:t> of the 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data and data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products</a:t>
            </a:r>
            <a:endParaRPr lang="fr-FR" sz="2100" dirty="0"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fr-FR" sz="2100" dirty="0" err="1">
                <a:latin typeface="+mn-lt"/>
                <a:ea typeface="+mn-ea"/>
                <a:cs typeface="+mn-cs"/>
              </a:rPr>
              <a:t>Interoperability</a:t>
            </a:r>
            <a:r>
              <a:rPr lang="fr-FR" sz="2100" dirty="0">
                <a:latin typeface="+mn-lt"/>
                <a:ea typeface="+mn-ea"/>
                <a:cs typeface="+mn-cs"/>
              </a:rPr>
              <a:t> (INSPIRE) and </a:t>
            </a:r>
            <a:r>
              <a:rPr lang="fr-FR" sz="2100" dirty="0" err="1">
                <a:latin typeface="+mn-lt"/>
                <a:ea typeface="+mn-ea"/>
                <a:cs typeface="+mn-cs"/>
              </a:rPr>
              <a:t>with</a:t>
            </a:r>
            <a:r>
              <a:rPr lang="fr-FR" sz="2100" dirty="0">
                <a:latin typeface="+mn-lt"/>
                <a:ea typeface="+mn-ea"/>
                <a:cs typeface="+mn-cs"/>
              </a:rPr>
              <a:t> organisations </a:t>
            </a:r>
            <a:r>
              <a:rPr lang="fr-FR" sz="2100" dirty="0" err="1">
                <a:latin typeface="+mn-lt"/>
                <a:ea typeface="+mn-ea"/>
                <a:cs typeface="+mn-cs"/>
              </a:rPr>
              <a:t>from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outside</a:t>
            </a:r>
            <a:r>
              <a:rPr lang="fr-FR" sz="2100" dirty="0">
                <a:latin typeface="+mn-lt"/>
                <a:ea typeface="+mn-ea"/>
                <a:cs typeface="+mn-cs"/>
              </a:rPr>
              <a:t> EU</a:t>
            </a:r>
          </a:p>
          <a:p>
            <a:pPr marL="285750" indent="-285750">
              <a:buFontTx/>
              <a:buChar char="-"/>
            </a:pPr>
            <a:r>
              <a:rPr lang="fr-FR" sz="2100" dirty="0">
                <a:latin typeface="+mn-lt"/>
                <a:ea typeface="+mn-ea"/>
                <a:cs typeface="+mn-cs"/>
              </a:rPr>
              <a:t>Support to </a:t>
            </a:r>
            <a:r>
              <a:rPr lang="fr-FR" sz="2100" dirty="0" err="1">
                <a:latin typeface="+mn-lt"/>
                <a:ea typeface="+mn-ea"/>
                <a:cs typeface="+mn-cs"/>
              </a:rPr>
              <a:t>users</a:t>
            </a:r>
            <a:r>
              <a:rPr lang="fr-FR" sz="2100" dirty="0">
                <a:latin typeface="+mn-lt"/>
                <a:ea typeface="+mn-ea"/>
                <a:cs typeface="+mn-cs"/>
              </a:rPr>
              <a:t> and to the </a:t>
            </a:r>
            <a:r>
              <a:rPr lang="fr-FR" sz="2100" dirty="0" err="1">
                <a:latin typeface="+mn-lt"/>
                <a:ea typeface="+mn-ea"/>
                <a:cs typeface="+mn-cs"/>
              </a:rPr>
              <a:t>overall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EMODnet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community</a:t>
            </a:r>
            <a:r>
              <a:rPr lang="fr-FR" sz="2100" dirty="0">
                <a:latin typeface="+mn-lt"/>
                <a:ea typeface="+mn-ea"/>
                <a:cs typeface="+mn-cs"/>
              </a:rPr>
              <a:t> (</a:t>
            </a:r>
            <a:r>
              <a:rPr lang="fr-FR" sz="2100" dirty="0" err="1">
                <a:latin typeface="+mn-lt"/>
                <a:ea typeface="+mn-ea"/>
                <a:cs typeface="+mn-cs"/>
              </a:rPr>
              <a:t>secretariat</a:t>
            </a:r>
            <a:r>
              <a:rPr lang="fr-FR" sz="2100" dirty="0">
                <a:latin typeface="+mn-lt"/>
                <a:ea typeface="+mn-ea"/>
                <a:cs typeface="+mn-cs"/>
              </a:rPr>
              <a:t>, </a:t>
            </a:r>
            <a:r>
              <a:rPr lang="fr-FR" sz="2100" dirty="0" err="1">
                <a:latin typeface="+mn-lt"/>
                <a:ea typeface="+mn-ea"/>
                <a:cs typeface="+mn-cs"/>
              </a:rPr>
              <a:t>other</a:t>
            </a:r>
            <a:r>
              <a:rPr lang="fr-FR" sz="2100" dirty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>
                <a:latin typeface="+mn-lt"/>
                <a:ea typeface="+mn-ea"/>
                <a:cs typeface="+mn-cs"/>
              </a:rPr>
              <a:t>themes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100" dirty="0" smtClean="0">
                <a:latin typeface="+mn-lt"/>
                <a:ea typeface="+mn-ea"/>
                <a:cs typeface="+mn-cs"/>
              </a:rPr>
              <a:t>3rd phase.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Initiated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100" dirty="0" err="1" smtClean="0">
                <a:latin typeface="+mn-lt"/>
                <a:ea typeface="+mn-ea"/>
                <a:cs typeface="+mn-cs"/>
              </a:rPr>
              <a:t>in</a:t>
            </a:r>
            <a:r>
              <a:rPr lang="fr-FR" sz="2100" dirty="0" smtClean="0">
                <a:latin typeface="+mn-lt"/>
                <a:ea typeface="+mn-ea"/>
                <a:cs typeface="+mn-cs"/>
              </a:rPr>
              <a:t> 2009.</a:t>
            </a:r>
            <a:endParaRPr lang="fr-FR" sz="2100" dirty="0"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objectives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23363"/>
          <a:stretch>
            <a:fillRect/>
          </a:stretch>
        </p:blipFill>
        <p:spPr bwMode="auto">
          <a:xfrm>
            <a:off x="4860032" y="1628800"/>
            <a:ext cx="40036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EMODNet</a:t>
            </a:r>
            <a:r>
              <a:rPr lang="fr-FR" dirty="0" smtClean="0"/>
              <a:t> </a:t>
            </a:r>
            <a:r>
              <a:rPr lang="fr-FR" dirty="0" err="1" smtClean="0"/>
              <a:t>bathymetry</a:t>
            </a:r>
            <a:r>
              <a:rPr lang="fr-FR" dirty="0" smtClean="0"/>
              <a:t> spirit: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roles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7C92-2C08-3A4C-A8CC-FE8FC927A16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4327525" y="1666639"/>
            <a:ext cx="4816475" cy="452596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2000" dirty="0" err="1"/>
              <a:t>Unified</a:t>
            </a:r>
            <a:r>
              <a:rPr lang="fr-FR" sz="2000" dirty="0"/>
              <a:t> </a:t>
            </a:r>
            <a:r>
              <a:rPr lang="fr-FR" sz="2000" dirty="0" err="1"/>
              <a:t>method</a:t>
            </a:r>
            <a:r>
              <a:rPr lang="fr-FR" sz="2000" dirty="0"/>
              <a:t> and </a:t>
            </a:r>
            <a:r>
              <a:rPr lang="fr-FR" sz="2000" dirty="0" err="1"/>
              <a:t>tools</a:t>
            </a:r>
            <a:r>
              <a:rPr lang="fr-FR" sz="2000" dirty="0"/>
              <a:t> </a:t>
            </a:r>
            <a:r>
              <a:rPr lang="fr-FR" sz="2000" dirty="0" smtClean="0"/>
              <a:t>for data and </a:t>
            </a:r>
            <a:r>
              <a:rPr lang="fr-FR" sz="2000" dirty="0" err="1" smtClean="0"/>
              <a:t>metadata</a:t>
            </a:r>
            <a:r>
              <a:rPr lang="fr-FR" sz="2000" dirty="0" smtClean="0"/>
              <a:t> production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Distributed</a:t>
            </a:r>
            <a:r>
              <a:rPr lang="fr-FR" sz="2000" dirty="0" smtClean="0"/>
              <a:t> </a:t>
            </a:r>
            <a:r>
              <a:rPr lang="fr-FR" sz="2000" dirty="0" err="1" smtClean="0"/>
              <a:t>role</a:t>
            </a:r>
            <a:r>
              <a:rPr lang="fr-FR" sz="2000" dirty="0" smtClean="0"/>
              <a:t>,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local data provider, to the </a:t>
            </a:r>
            <a:r>
              <a:rPr lang="fr-FR" sz="2000" dirty="0" err="1" smtClean="0"/>
              <a:t>integration</a:t>
            </a:r>
            <a:r>
              <a:rPr lang="fr-FR" sz="2000" dirty="0"/>
              <a:t> </a:t>
            </a:r>
            <a:r>
              <a:rPr lang="fr-FR" sz="2000" dirty="0" smtClean="0"/>
              <a:t>to the portal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Distributed</a:t>
            </a:r>
            <a:r>
              <a:rPr lang="fr-FR" sz="2000" dirty="0" smtClean="0"/>
              <a:t> infrastructure (opposite to a central portal)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Data diffusion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managed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data provider </a:t>
            </a:r>
            <a:r>
              <a:rPr lang="fr-FR" sz="2000" dirty="0" err="1" smtClean="0"/>
              <a:t>level</a:t>
            </a:r>
            <a:r>
              <a:rPr lang="fr-FR" sz="2000" dirty="0" smtClean="0"/>
              <a:t>, </a:t>
            </a:r>
            <a:r>
              <a:rPr lang="fr-FR" sz="2000" dirty="0" err="1" smtClean="0"/>
              <a:t>with</a:t>
            </a:r>
            <a:r>
              <a:rPr lang="fr-FR" sz="2000" dirty="0" smtClean="0"/>
              <a:t> respect to </a:t>
            </a:r>
            <a:r>
              <a:rPr lang="fr-FR" sz="2000" dirty="0" err="1" smtClean="0"/>
              <a:t>his</a:t>
            </a:r>
            <a:r>
              <a:rPr lang="fr-FR" sz="2000" dirty="0" smtClean="0"/>
              <a:t> </a:t>
            </a:r>
            <a:r>
              <a:rPr lang="fr-FR" sz="2000" dirty="0" err="1" smtClean="0"/>
              <a:t>own</a:t>
            </a:r>
            <a:r>
              <a:rPr lang="fr-FR" sz="2000" dirty="0" smtClean="0"/>
              <a:t> data </a:t>
            </a:r>
            <a:r>
              <a:rPr lang="fr-FR" sz="2000" dirty="0" err="1" smtClean="0"/>
              <a:t>policy</a:t>
            </a:r>
            <a:r>
              <a:rPr lang="fr-FR" sz="2000" dirty="0" smtClean="0"/>
              <a:t>.</a:t>
            </a:r>
          </a:p>
        </p:txBody>
      </p:sp>
      <p:pic>
        <p:nvPicPr>
          <p:cNvPr id="13" name="Picture 4" descr="D:\Documents\projet\En cours\_EUROPE\EMODNET\meetings\201401 TENERIFE\Data 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168352" cy="49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1049"/>
            <a:ext cx="1808295" cy="18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32040" y="2204864"/>
            <a:ext cx="3754760" cy="3692699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Ongoing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2009, </a:t>
            </a:r>
            <a:r>
              <a:rPr lang="fr-FR" dirty="0" err="1" smtClean="0"/>
              <a:t>with</a:t>
            </a:r>
            <a:r>
              <a:rPr lang="fr-FR" dirty="0" smtClean="0"/>
              <a:t> one release </a:t>
            </a:r>
            <a:r>
              <a:rPr lang="fr-FR" dirty="0" err="1" smtClean="0"/>
              <a:t>at</a:t>
            </a:r>
            <a:r>
              <a:rPr lang="fr-FR" dirty="0" smtClean="0"/>
              <a:t> 500m, 250m (</a:t>
            </a:r>
            <a:r>
              <a:rPr lang="fr-FR" dirty="0" err="1" smtClean="0"/>
              <a:t>current</a:t>
            </a:r>
            <a:r>
              <a:rPr lang="fr-FR" dirty="0" smtClean="0"/>
              <a:t> version)</a:t>
            </a:r>
          </a:p>
          <a:p>
            <a:r>
              <a:rPr lang="fr-FR" dirty="0" smtClean="0"/>
              <a:t>Portal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and </a:t>
            </a:r>
            <a:r>
              <a:rPr lang="fr-FR" dirty="0" err="1" smtClean="0"/>
              <a:t>download</a:t>
            </a:r>
            <a:r>
              <a:rPr lang="fr-FR" dirty="0" smtClean="0"/>
              <a:t> of the DTM </a:t>
            </a:r>
            <a:r>
              <a:rPr lang="fr-FR" dirty="0" err="1" smtClean="0"/>
              <a:t>product</a:t>
            </a:r>
            <a:endParaRPr lang="fr-FR" dirty="0" smtClean="0"/>
          </a:p>
          <a:p>
            <a:r>
              <a:rPr lang="fr-FR" dirty="0" err="1" smtClean="0"/>
              <a:t>Portals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discovery</a:t>
            </a:r>
            <a:r>
              <a:rPr lang="fr-FR" dirty="0" smtClean="0"/>
              <a:t> of source data and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data </a:t>
            </a:r>
            <a:r>
              <a:rPr lang="fr-FR" dirty="0" err="1" smtClean="0"/>
              <a:t>owner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6103-58E0-418C-8D1C-7363D7C4E8F8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Emodnet</a:t>
            </a:r>
            <a:r>
              <a:rPr lang="fr-FR" dirty="0"/>
              <a:t> </a:t>
            </a:r>
            <a:r>
              <a:rPr lang="fr-FR" dirty="0" err="1" smtClean="0"/>
              <a:t>Bathymetry</a:t>
            </a:r>
            <a:endParaRPr lang="fr-FR" dirty="0"/>
          </a:p>
        </p:txBody>
      </p:sp>
      <p:pic>
        <p:nvPicPr>
          <p:cNvPr id="6" name="Picture 4506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5347"/>
          <a:stretch>
            <a:fillRect/>
          </a:stretch>
        </p:blipFill>
        <p:spPr>
          <a:xfrm>
            <a:off x="323528" y="1916832"/>
            <a:ext cx="4464496" cy="266429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204865"/>
            <a:ext cx="5168900" cy="2736304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+mn-lt"/>
                <a:ea typeface="+mn-ea"/>
                <a:cs typeface="+mn-cs"/>
              </a:rPr>
              <a:t>41 </a:t>
            </a:r>
            <a:r>
              <a:rPr lang="fr-FR" sz="1800" dirty="0" err="1">
                <a:latin typeface="+mn-lt"/>
                <a:ea typeface="+mn-ea"/>
                <a:cs typeface="+mn-cs"/>
              </a:rPr>
              <a:t>collaborating</a:t>
            </a:r>
            <a:r>
              <a:rPr lang="fr-FR" sz="1800" dirty="0">
                <a:latin typeface="+mn-lt"/>
                <a:ea typeface="+mn-ea"/>
                <a:cs typeface="+mn-cs"/>
              </a:rPr>
              <a:t> </a:t>
            </a:r>
            <a:r>
              <a:rPr lang="fr-FR" sz="1800" dirty="0" smtClean="0">
                <a:latin typeface="+mn-lt"/>
                <a:ea typeface="+mn-ea"/>
                <a:cs typeface="+mn-cs"/>
              </a:rPr>
              <a:t>organisations </a:t>
            </a:r>
          </a:p>
          <a:p>
            <a:r>
              <a:rPr lang="fr-FR" sz="1800" dirty="0" smtClean="0">
                <a:latin typeface="+mn-lt"/>
                <a:ea typeface="+mn-ea"/>
                <a:cs typeface="+mn-cs"/>
              </a:rPr>
              <a:t>Kick-off </a:t>
            </a:r>
            <a:r>
              <a:rPr lang="fr-FR" sz="1800" dirty="0">
                <a:latin typeface="+mn-lt"/>
                <a:ea typeface="+mn-ea"/>
                <a:cs typeface="+mn-cs"/>
              </a:rPr>
              <a:t>meeting </a:t>
            </a:r>
            <a:r>
              <a:rPr lang="fr-FR" sz="1800" dirty="0" err="1">
                <a:latin typeface="+mn-lt"/>
                <a:ea typeface="+mn-ea"/>
                <a:cs typeface="+mn-cs"/>
              </a:rPr>
              <a:t>held</a:t>
            </a:r>
            <a:r>
              <a:rPr lang="fr-FR" sz="1800" dirty="0">
                <a:latin typeface="+mn-lt"/>
                <a:ea typeface="+mn-ea"/>
                <a:cs typeface="+mn-cs"/>
              </a:rPr>
              <a:t> end of </a:t>
            </a:r>
            <a:r>
              <a:rPr lang="fr-FR" sz="1800" dirty="0" smtClean="0">
                <a:latin typeface="+mn-lt"/>
                <a:ea typeface="+mn-ea"/>
                <a:cs typeface="+mn-cs"/>
              </a:rPr>
              <a:t>March 2017</a:t>
            </a:r>
            <a:endParaRPr lang="fr-FR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34F0-54CE-402A-851A-01189777BC0D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EMODNET -3</a:t>
            </a:r>
            <a:br>
              <a:rPr lang="fr-FR" dirty="0" smtClean="0"/>
            </a:br>
            <a:r>
              <a:rPr lang="fr-FR" dirty="0" smtClean="0"/>
              <a:t>Consortium</a:t>
            </a:r>
            <a:endParaRPr lang="fr-FR" dirty="0"/>
          </a:p>
        </p:txBody>
      </p:sp>
      <p:grpSp>
        <p:nvGrpSpPr>
          <p:cNvPr id="6" name="Gruppieren 173"/>
          <p:cNvGrpSpPr>
            <a:grpSpLocks noChangeAspect="1"/>
          </p:cNvGrpSpPr>
          <p:nvPr/>
        </p:nvGrpSpPr>
        <p:grpSpPr>
          <a:xfrm>
            <a:off x="5220072" y="197067"/>
            <a:ext cx="3700311" cy="3498695"/>
            <a:chOff x="944563" y="-1588"/>
            <a:chExt cx="7254875" cy="6859588"/>
          </a:xfrm>
          <a:gradFill>
            <a:gsLst>
              <a:gs pos="0">
                <a:srgbClr val="D5ECFD">
                  <a:shade val="30000"/>
                  <a:satMod val="115000"/>
                </a:srgbClr>
              </a:gs>
              <a:gs pos="14000">
                <a:srgbClr val="D5ECFD">
                  <a:shade val="67500"/>
                  <a:satMod val="115000"/>
                </a:srgbClr>
              </a:gs>
              <a:gs pos="100000">
                <a:srgbClr val="D5ECFD">
                  <a:shade val="100000"/>
                  <a:satMod val="115000"/>
                </a:srgbClr>
              </a:gs>
            </a:gsLst>
            <a:lin ang="16200000" scaled="1"/>
          </a:gra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D5ECFD">
                <a:lumMod val="25000"/>
              </a:srgbClr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2" name="Picture 2" descr="G:\a_emmener_paris\logos\SH\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1521"/>
            <a:ext cx="2926924" cy="172871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G:\a_emmener_paris\logos\Geological or Oceano Institute\institu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43" y="4221088"/>
            <a:ext cx="3358485" cy="188914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G:\a_emmener_paris\logos\private\priv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03" y="5199547"/>
            <a:ext cx="1850287" cy="91068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EF5-9E84-4F88-866D-AD7ECCF9B16E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796272" cy="576064"/>
          </a:xfrm>
        </p:spPr>
        <p:txBody>
          <a:bodyPr/>
          <a:lstStyle/>
          <a:p>
            <a:r>
              <a:rPr lang="fr-FR" dirty="0" smtClean="0"/>
              <a:t>Data and </a:t>
            </a:r>
            <a:r>
              <a:rPr lang="fr-FR" dirty="0" err="1" smtClean="0"/>
              <a:t>metadata</a:t>
            </a:r>
            <a:r>
              <a:rPr lang="fr-FR" dirty="0" smtClean="0"/>
              <a:t> collection</a:t>
            </a:r>
            <a:br>
              <a:rPr lang="fr-FR" dirty="0" smtClean="0"/>
            </a:br>
            <a:r>
              <a:rPr lang="fr-FR" dirty="0" err="1" smtClean="0"/>
              <a:t>Processing</a:t>
            </a:r>
            <a:r>
              <a:rPr lang="fr-FR" dirty="0" smtClean="0"/>
              <a:t> and DTM production</a:t>
            </a:r>
            <a:endParaRPr lang="fr-FR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b="1797"/>
          <a:stretch>
            <a:fillRect/>
          </a:stretch>
        </p:blipFill>
        <p:spPr bwMode="auto">
          <a:xfrm>
            <a:off x="4852374" y="1988841"/>
            <a:ext cx="41763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7692"/>
            <a:ext cx="4601029" cy="22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1" y="2420888"/>
            <a:ext cx="460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Definition</a:t>
            </a:r>
            <a:r>
              <a:rPr lang="fr-FR" dirty="0"/>
              <a:t> of a new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indicator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smtClean="0"/>
              <a:t>on: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Age of </a:t>
            </a:r>
            <a:r>
              <a:rPr lang="fr-FR" dirty="0" err="1"/>
              <a:t>dataset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Horizontal and vertical </a:t>
            </a:r>
            <a:r>
              <a:rPr lang="fr-FR" dirty="0" err="1"/>
              <a:t>precision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Purpose</a:t>
            </a:r>
            <a:r>
              <a:rPr lang="fr-FR" dirty="0"/>
              <a:t> of the </a:t>
            </a:r>
            <a:r>
              <a:rPr lang="fr-FR" dirty="0" err="1"/>
              <a:t>survey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4788024" y="4354100"/>
            <a:ext cx="4021668" cy="21347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/>
              <a:buChar char="Þ"/>
            </a:pPr>
            <a:r>
              <a:rPr lang="fr-FR" sz="1800" dirty="0" err="1" smtClean="0"/>
              <a:t>Implemented</a:t>
            </a:r>
            <a:r>
              <a:rPr lang="fr-FR" sz="1800" dirty="0" smtClean="0"/>
              <a:t> </a:t>
            </a:r>
            <a:r>
              <a:rPr lang="fr-FR" sz="1800" dirty="0" err="1"/>
              <a:t>within</a:t>
            </a:r>
            <a:r>
              <a:rPr lang="fr-FR" sz="1800" dirty="0"/>
              <a:t> data production </a:t>
            </a:r>
            <a:r>
              <a:rPr lang="fr-FR" sz="1800" dirty="0" err="1"/>
              <a:t>tools</a:t>
            </a:r>
            <a:r>
              <a:rPr lang="fr-FR" sz="1800" dirty="0"/>
              <a:t> (CDI and CPRD catalogues</a:t>
            </a:r>
            <a:r>
              <a:rPr lang="fr-FR" sz="1800" dirty="0" smtClean="0"/>
              <a:t>)</a:t>
            </a:r>
          </a:p>
          <a:p>
            <a:pPr>
              <a:buFont typeface="Symbol"/>
              <a:buChar char="Þ"/>
            </a:pPr>
            <a:r>
              <a:rPr lang="fr-FR" sz="1800" dirty="0" smtClean="0"/>
              <a:t>Globe </a:t>
            </a:r>
            <a:r>
              <a:rPr lang="fr-FR" sz="1800" dirty="0" err="1" smtClean="0"/>
              <a:t>processing</a:t>
            </a:r>
            <a:r>
              <a:rPr lang="fr-FR" sz="1800" dirty="0" smtClean="0"/>
              <a:t> software </a:t>
            </a:r>
            <a:r>
              <a:rPr lang="fr-FR" sz="1800" dirty="0" err="1" smtClean="0"/>
              <a:t>upgraded</a:t>
            </a:r>
            <a:endParaRPr lang="fr-FR" sz="1800" dirty="0" smtClean="0"/>
          </a:p>
          <a:p>
            <a:pPr>
              <a:buFont typeface="Symbol"/>
              <a:buChar char="Þ"/>
            </a:pPr>
            <a:endParaRPr lang="fr-FR" sz="1800" dirty="0" smtClean="0"/>
          </a:p>
          <a:p>
            <a:pPr>
              <a:buFont typeface="Symbol"/>
              <a:buChar char="Þ"/>
            </a:pPr>
            <a:r>
              <a:rPr lang="fr-FR" sz="1800" b="1" dirty="0" smtClean="0"/>
              <a:t>All data providers are </a:t>
            </a:r>
            <a:r>
              <a:rPr lang="fr-FR" sz="1800" b="1" dirty="0" err="1" smtClean="0"/>
              <a:t>now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preparing</a:t>
            </a:r>
            <a:r>
              <a:rPr lang="fr-FR" sz="1800" b="1" dirty="0" smtClean="0"/>
              <a:t> and </a:t>
            </a:r>
            <a:r>
              <a:rPr lang="fr-FR" sz="1800" b="1" dirty="0" err="1" smtClean="0"/>
              <a:t>populating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updated</a:t>
            </a:r>
            <a:r>
              <a:rPr lang="fr-FR" sz="1800" b="1" dirty="0" smtClean="0"/>
              <a:t> and new </a:t>
            </a:r>
            <a:r>
              <a:rPr lang="fr-FR" sz="1800" b="1" dirty="0" err="1" smtClean="0"/>
              <a:t>metadata</a:t>
            </a:r>
            <a:r>
              <a:rPr lang="fr-FR" sz="1800" b="1" dirty="0" smtClean="0"/>
              <a:t> and </a:t>
            </a:r>
            <a:r>
              <a:rPr lang="fr-FR" sz="1800" b="1" dirty="0" err="1" smtClean="0"/>
              <a:t>associated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datasets</a:t>
            </a:r>
            <a:endParaRPr lang="fr-FR" sz="1800" b="1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8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204864"/>
            <a:ext cx="3754761" cy="3692699"/>
          </a:xfrm>
        </p:spPr>
        <p:txBody>
          <a:bodyPr>
            <a:normAutofit fontScale="85000" lnSpcReduction="10000"/>
          </a:bodyPr>
          <a:lstStyle/>
          <a:p>
            <a:r>
              <a:rPr lang="fr-FR" sz="2300" dirty="0">
                <a:latin typeface="+mn-lt"/>
                <a:ea typeface="+mn-ea"/>
                <a:cs typeface="+mn-cs"/>
              </a:rPr>
              <a:t>New modern </a:t>
            </a:r>
            <a:r>
              <a:rPr lang="fr-FR" sz="2300" dirty="0" err="1" smtClean="0">
                <a:latin typeface="+mn-lt"/>
                <a:ea typeface="+mn-ea"/>
                <a:cs typeface="+mn-cs"/>
              </a:rPr>
              <a:t>EMODnet</a:t>
            </a:r>
            <a:r>
              <a:rPr lang="fr-FR" sz="23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300" dirty="0" err="1">
                <a:latin typeface="+mn-lt"/>
                <a:ea typeface="+mn-ea"/>
                <a:cs typeface="+mn-cs"/>
              </a:rPr>
              <a:t>Bathymetry</a:t>
            </a:r>
            <a:r>
              <a:rPr lang="fr-FR" sz="2300" dirty="0">
                <a:latin typeface="+mn-lt"/>
                <a:ea typeface="+mn-ea"/>
                <a:cs typeface="+mn-cs"/>
              </a:rPr>
              <a:t> web portal </a:t>
            </a:r>
            <a:r>
              <a:rPr lang="fr-FR" sz="2300" dirty="0" err="1">
                <a:latin typeface="+mn-lt"/>
                <a:ea typeface="+mn-ea"/>
                <a:cs typeface="+mn-cs"/>
              </a:rPr>
              <a:t>with</a:t>
            </a:r>
            <a:r>
              <a:rPr lang="fr-FR" sz="2300" dirty="0">
                <a:latin typeface="+mn-lt"/>
                <a:ea typeface="+mn-ea"/>
                <a:cs typeface="+mn-cs"/>
              </a:rPr>
              <a:t> responsive design </a:t>
            </a:r>
            <a:r>
              <a:rPr lang="fr-FR" sz="2300" dirty="0" err="1">
                <a:latin typeface="+mn-lt"/>
                <a:ea typeface="+mn-ea"/>
                <a:cs typeface="+mn-cs"/>
              </a:rPr>
              <a:t>implemented</a:t>
            </a:r>
            <a:endParaRPr lang="fr-FR" sz="2300" dirty="0">
              <a:latin typeface="+mn-lt"/>
              <a:ea typeface="+mn-ea"/>
              <a:cs typeface="+mn-cs"/>
            </a:endParaRPr>
          </a:p>
          <a:p>
            <a:r>
              <a:rPr lang="fr-FR" sz="2300" dirty="0">
                <a:latin typeface="+mn-lt"/>
                <a:ea typeface="+mn-ea"/>
                <a:cs typeface="+mn-cs"/>
              </a:rPr>
              <a:t>WM(T)S, WFS services running and </a:t>
            </a:r>
            <a:r>
              <a:rPr lang="fr-FR" sz="2300" dirty="0" err="1">
                <a:latin typeface="+mn-lt"/>
                <a:ea typeface="+mn-ea"/>
                <a:cs typeface="+mn-cs"/>
              </a:rPr>
              <a:t>used</a:t>
            </a:r>
            <a:r>
              <a:rPr lang="fr-FR" sz="2300" dirty="0">
                <a:latin typeface="+mn-lt"/>
                <a:ea typeface="+mn-ea"/>
                <a:cs typeface="+mn-cs"/>
              </a:rPr>
              <a:t> for collaborations </a:t>
            </a:r>
            <a:r>
              <a:rPr lang="fr-FR" sz="2300" dirty="0" err="1">
                <a:latin typeface="+mn-lt"/>
                <a:ea typeface="+mn-ea"/>
                <a:cs typeface="+mn-cs"/>
              </a:rPr>
              <a:t>with</a:t>
            </a:r>
            <a:r>
              <a:rPr lang="fr-FR" sz="2300" dirty="0">
                <a:latin typeface="+mn-lt"/>
                <a:ea typeface="+mn-ea"/>
                <a:cs typeface="+mn-cs"/>
              </a:rPr>
              <a:t> NOAA for </a:t>
            </a:r>
            <a:r>
              <a:rPr lang="fr-FR" sz="2300" dirty="0" err="1">
                <a:latin typeface="+mn-lt"/>
                <a:ea typeface="+mn-ea"/>
                <a:cs typeface="+mn-cs"/>
              </a:rPr>
              <a:t>example</a:t>
            </a:r>
            <a:endParaRPr lang="fr-FR" sz="2300" dirty="0">
              <a:latin typeface="+mn-lt"/>
              <a:ea typeface="+mn-ea"/>
              <a:cs typeface="+mn-cs"/>
            </a:endParaRPr>
          </a:p>
          <a:p>
            <a:r>
              <a:rPr lang="fr-FR" sz="2300" dirty="0" err="1" smtClean="0">
                <a:latin typeface="+mn-lt"/>
                <a:ea typeface="+mn-ea"/>
                <a:cs typeface="+mn-cs"/>
              </a:rPr>
              <a:t>Preparation</a:t>
            </a:r>
            <a:r>
              <a:rPr lang="fr-FR" sz="2300" dirty="0" smtClean="0">
                <a:latin typeface="+mn-lt"/>
                <a:ea typeface="+mn-ea"/>
                <a:cs typeface="+mn-cs"/>
              </a:rPr>
              <a:t> and </a:t>
            </a:r>
            <a:r>
              <a:rPr lang="fr-FR" sz="2300" dirty="0" err="1" smtClean="0">
                <a:latin typeface="+mn-lt"/>
                <a:ea typeface="+mn-ea"/>
                <a:cs typeface="+mn-cs"/>
              </a:rPr>
              <a:t>review</a:t>
            </a:r>
            <a:r>
              <a:rPr lang="fr-FR" sz="2300" dirty="0" smtClean="0">
                <a:latin typeface="+mn-lt"/>
                <a:ea typeface="+mn-ea"/>
                <a:cs typeface="+mn-cs"/>
              </a:rPr>
              <a:t> of the </a:t>
            </a:r>
            <a:r>
              <a:rPr lang="fr-FR" sz="2300" dirty="0" err="1" smtClean="0">
                <a:latin typeface="+mn-lt"/>
                <a:ea typeface="+mn-ea"/>
                <a:cs typeface="+mn-cs"/>
              </a:rPr>
              <a:t>set-up</a:t>
            </a:r>
            <a:r>
              <a:rPr lang="fr-FR" sz="2300" dirty="0" smtClean="0">
                <a:latin typeface="+mn-lt"/>
                <a:ea typeface="+mn-ea"/>
                <a:cs typeface="+mn-cs"/>
              </a:rPr>
              <a:t> for the </a:t>
            </a:r>
            <a:r>
              <a:rPr lang="fr-FR" sz="2300" dirty="0" smtClean="0">
                <a:latin typeface="+mn-lt"/>
              </a:rPr>
              <a:t>Virtual  </a:t>
            </a:r>
            <a:r>
              <a:rPr lang="fr-FR" sz="2300" dirty="0" err="1">
                <a:latin typeface="+mn-lt"/>
              </a:rPr>
              <a:t>Research</a:t>
            </a:r>
            <a:r>
              <a:rPr lang="fr-FR" sz="2300" dirty="0">
                <a:latin typeface="+mn-lt"/>
              </a:rPr>
              <a:t> </a:t>
            </a:r>
            <a:r>
              <a:rPr lang="fr-FR" sz="2300" dirty="0" err="1">
                <a:latin typeface="+mn-lt"/>
              </a:rPr>
              <a:t>Environment</a:t>
            </a:r>
            <a:r>
              <a:rPr lang="fr-FR" sz="2300" dirty="0">
                <a:latin typeface="+mn-lt"/>
              </a:rPr>
              <a:t> </a:t>
            </a:r>
            <a:r>
              <a:rPr lang="fr-FR" sz="2300" dirty="0" err="1" smtClean="0">
                <a:latin typeface="+mn-lt"/>
              </a:rPr>
              <a:t>developments</a:t>
            </a:r>
            <a:r>
              <a:rPr lang="fr-FR" sz="2300" dirty="0" smtClean="0">
                <a:latin typeface="+mn-lt"/>
              </a:rPr>
              <a:t> at the </a:t>
            </a:r>
            <a:r>
              <a:rPr lang="fr-FR" sz="2300" dirty="0" smtClean="0">
                <a:latin typeface="+mn-lt"/>
                <a:ea typeface="+mn-ea"/>
                <a:cs typeface="+mn-cs"/>
              </a:rPr>
              <a:t>DATARMOR </a:t>
            </a:r>
            <a:r>
              <a:rPr lang="fr-FR" sz="2300" dirty="0" err="1">
                <a:latin typeface="+mn-lt"/>
                <a:ea typeface="+mn-ea"/>
                <a:cs typeface="+mn-cs"/>
              </a:rPr>
              <a:t>computing</a:t>
            </a:r>
            <a:r>
              <a:rPr lang="fr-FR" sz="2300" dirty="0">
                <a:latin typeface="+mn-lt"/>
                <a:ea typeface="+mn-ea"/>
                <a:cs typeface="+mn-cs"/>
              </a:rPr>
              <a:t> </a:t>
            </a:r>
            <a:r>
              <a:rPr lang="fr-FR" sz="2300" dirty="0" err="1" smtClean="0">
                <a:latin typeface="+mn-lt"/>
                <a:ea typeface="+mn-ea"/>
                <a:cs typeface="+mn-cs"/>
              </a:rPr>
              <a:t>facilities</a:t>
            </a:r>
            <a:endParaRPr lang="fr-FR" sz="2300" dirty="0"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1CEC-2343-48C5-BD8B-A09E3EDE678F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, portal, </a:t>
            </a:r>
            <a:r>
              <a:rPr lang="fr-FR" dirty="0" err="1" smtClean="0"/>
              <a:t>tools</a:t>
            </a:r>
            <a:r>
              <a:rPr lang="fr-FR" dirty="0" smtClean="0"/>
              <a:t> and services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81" r="1987"/>
          <a:stretch/>
        </p:blipFill>
        <p:spPr bwMode="auto">
          <a:xfrm>
            <a:off x="4211961" y="2564904"/>
            <a:ext cx="4695820" cy="25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2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92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 err="1" smtClean="0">
                <a:latin typeface="+mn-lt"/>
                <a:ea typeface="+mn-ea"/>
                <a:cs typeface="+mn-cs"/>
              </a:rPr>
              <a:t>Since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Jan. 2017: </a:t>
            </a:r>
          </a:p>
          <a:p>
            <a:pPr>
              <a:buFontTx/>
              <a:buChar char="-"/>
            </a:pPr>
            <a:r>
              <a:rPr lang="fr-FR" sz="2000" dirty="0" err="1" smtClean="0">
                <a:latin typeface="+mn-lt"/>
                <a:ea typeface="+mn-ea"/>
                <a:cs typeface="+mn-cs"/>
              </a:rPr>
              <a:t>Emodnet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bathymetry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referenced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in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19 </a:t>
            </a:r>
            <a:r>
              <a:rPr lang="fr-FR" sz="2000" dirty="0" err="1">
                <a:latin typeface="+mn-lt"/>
                <a:ea typeface="+mn-ea"/>
                <a:cs typeface="+mn-cs"/>
              </a:rPr>
              <a:t>peer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reviewed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papers</a:t>
            </a:r>
            <a:r>
              <a:rPr lang="fr-FR" sz="2000" dirty="0">
                <a:latin typeface="+mn-lt"/>
                <a:ea typeface="+mn-ea"/>
                <a:cs typeface="+mn-cs"/>
              </a:rPr>
              <a:t> and 4 book </a:t>
            </a:r>
            <a:r>
              <a:rPr lang="fr-FR" sz="2000" dirty="0" err="1">
                <a:latin typeface="+mn-lt"/>
                <a:ea typeface="+mn-ea"/>
                <a:cs typeface="+mn-cs"/>
              </a:rPr>
              <a:t>chapters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since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+mn-lt"/>
                <a:ea typeface="+mn-ea"/>
                <a:cs typeface="+mn-cs"/>
              </a:rPr>
              <a:t>8 </a:t>
            </a:r>
            <a:r>
              <a:rPr lang="fr-FR" sz="2000" dirty="0" err="1">
                <a:latin typeface="+mn-lt"/>
                <a:ea typeface="+mn-ea"/>
                <a:cs typeface="+mn-cs"/>
              </a:rPr>
              <a:t>Conferences</a:t>
            </a:r>
            <a:r>
              <a:rPr lang="fr-FR" sz="2000" dirty="0">
                <a:latin typeface="+mn-lt"/>
                <a:ea typeface="+mn-ea"/>
                <a:cs typeface="+mn-cs"/>
              </a:rPr>
              <a:t> (EUG, AGU,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CARIS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conference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,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Inmartech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, ODIP workshop, EMODNET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Geology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Kick-off, IHO General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assembly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, … )</a:t>
            </a:r>
          </a:p>
          <a:p>
            <a:pPr>
              <a:buFontTx/>
              <a:buChar char="-"/>
            </a:pPr>
            <a:r>
              <a:rPr lang="fr-FR" sz="2000" dirty="0"/>
              <a:t>4 Inserts or </a:t>
            </a:r>
            <a:r>
              <a:rPr lang="fr-FR" sz="2000" dirty="0" err="1"/>
              <a:t>papers</a:t>
            </a:r>
            <a:r>
              <a:rPr lang="fr-FR" sz="2000" dirty="0"/>
              <a:t> in </a:t>
            </a:r>
            <a:r>
              <a:rPr lang="fr-FR" sz="2000" dirty="0" err="1"/>
              <a:t>technical</a:t>
            </a:r>
            <a:r>
              <a:rPr lang="fr-FR" sz="2000" dirty="0"/>
              <a:t> and </a:t>
            </a:r>
            <a:r>
              <a:rPr lang="fr-FR" sz="2000" dirty="0" err="1"/>
              <a:t>generalist</a:t>
            </a:r>
            <a:r>
              <a:rPr lang="fr-FR" sz="2000" dirty="0"/>
              <a:t> </a:t>
            </a:r>
            <a:r>
              <a:rPr lang="fr-FR" sz="2000" dirty="0" err="1"/>
              <a:t>papers</a:t>
            </a:r>
            <a:r>
              <a:rPr lang="fr-FR" sz="2000" dirty="0"/>
              <a:t>, </a:t>
            </a:r>
            <a:r>
              <a:rPr lang="fr-FR" sz="2000" dirty="0" err="1" smtClean="0"/>
              <a:t>website</a:t>
            </a:r>
            <a:endParaRPr lang="fr-FR" sz="2000" dirty="0"/>
          </a:p>
          <a:p>
            <a:pPr>
              <a:buFontTx/>
              <a:buChar char="-"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“Workshop </a:t>
            </a:r>
            <a:r>
              <a:rPr lang="en-US" sz="2000" dirty="0">
                <a:latin typeface="+mn-lt"/>
                <a:ea typeface="+mn-ea"/>
                <a:cs typeface="+mn-cs"/>
              </a:rPr>
              <a:t>on Global Reference grid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System” at the initiative of the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JRC 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sz="2000" dirty="0" err="1">
                <a:latin typeface="+mn-lt"/>
                <a:ea typeface="+mn-ea"/>
                <a:cs typeface="+mn-cs"/>
              </a:rPr>
              <a:t>Ongoing</a:t>
            </a:r>
            <a:r>
              <a:rPr lang="fr-FR" sz="2000" dirty="0">
                <a:latin typeface="+mn-lt"/>
                <a:ea typeface="+mn-ea"/>
                <a:cs typeface="+mn-cs"/>
              </a:rPr>
              <a:t> discussion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to:</a:t>
            </a:r>
          </a:p>
          <a:p>
            <a:pPr>
              <a:buFontTx/>
              <a:buChar char="-"/>
            </a:pPr>
            <a:r>
              <a:rPr lang="fr-FR" sz="2000" dirty="0" err="1" smtClean="0">
                <a:latin typeface="+mn-lt"/>
                <a:ea typeface="+mn-ea"/>
                <a:cs typeface="+mn-cs"/>
              </a:rPr>
              <a:t>include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Emodnet-Bathy</a:t>
            </a:r>
            <a:r>
              <a:rPr lang="fr-FR" sz="2000" dirty="0">
                <a:latin typeface="+mn-lt"/>
                <a:ea typeface="+mn-ea"/>
                <a:cs typeface="+mn-cs"/>
              </a:rPr>
              <a:t> DTM in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GE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fr-FR" sz="2000" dirty="0" err="1" smtClean="0">
                <a:latin typeface="+mn-lt"/>
                <a:ea typeface="+mn-ea"/>
                <a:cs typeface="+mn-cs"/>
              </a:rPr>
              <a:t>Collaborate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>
                <a:latin typeface="+mn-lt"/>
                <a:ea typeface="+mn-ea"/>
                <a:cs typeface="+mn-cs"/>
              </a:rPr>
              <a:t>with</a:t>
            </a:r>
            <a:r>
              <a:rPr lang="fr-FR" sz="2000" dirty="0">
                <a:latin typeface="+mn-lt"/>
                <a:ea typeface="+mn-ea"/>
                <a:cs typeface="+mn-cs"/>
              </a:rPr>
              <a:t> 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IHO/GEBCO</a:t>
            </a:r>
            <a:br>
              <a:rPr lang="fr-FR" sz="2000" dirty="0" smtClean="0">
                <a:latin typeface="+mn-lt"/>
                <a:ea typeface="+mn-ea"/>
                <a:cs typeface="+mn-cs"/>
              </a:rPr>
            </a:br>
            <a:r>
              <a:rPr lang="fr-FR" sz="2000" dirty="0" smtClean="0">
                <a:latin typeface="+mn-lt"/>
                <a:ea typeface="+mn-ea"/>
                <a:cs typeface="+mn-cs"/>
              </a:rPr>
              <a:t>(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Seabed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2030)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+mn-lt"/>
                <a:ea typeface="+mn-ea"/>
                <a:cs typeface="+mn-cs"/>
              </a:rPr>
              <a:t>Converge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with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the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AtlantOS</a:t>
            </a:r>
            <a:r>
              <a:rPr lang="fr-FR" sz="2000" dirty="0" smtClean="0">
                <a:latin typeface="+mn-lt"/>
                <a:ea typeface="+mn-ea"/>
                <a:cs typeface="+mn-cs"/>
              </a:rPr>
              <a:t> </a:t>
            </a:r>
            <a:r>
              <a:rPr lang="fr-FR" sz="2000" dirty="0" err="1" smtClean="0">
                <a:latin typeface="+mn-lt"/>
                <a:ea typeface="+mn-ea"/>
                <a:cs typeface="+mn-cs"/>
              </a:rPr>
              <a:t>project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r-FR" sz="1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595B-03F7-4E58-AF88-3F2341CA1D5B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Outreach</a:t>
            </a:r>
            <a:r>
              <a:rPr lang="fr-FR" dirty="0" smtClean="0"/>
              <a:t> and international collaborations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84816"/>
            <a:ext cx="4307632" cy="115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08952"/>
            <a:ext cx="4307632" cy="109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4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Gather</a:t>
            </a:r>
            <a:r>
              <a:rPr lang="fr-FR" dirty="0" smtClean="0"/>
              <a:t> and </a:t>
            </a:r>
            <a:r>
              <a:rPr lang="fr-FR" dirty="0" err="1" smtClean="0"/>
              <a:t>populate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and </a:t>
            </a:r>
            <a:r>
              <a:rPr lang="fr-FR" dirty="0" err="1" smtClean="0"/>
              <a:t>pre-process</a:t>
            </a:r>
            <a:r>
              <a:rPr lang="fr-FR" dirty="0" smtClean="0"/>
              <a:t> source data</a:t>
            </a:r>
          </a:p>
          <a:p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basin </a:t>
            </a:r>
            <a:r>
              <a:rPr lang="fr-FR" dirty="0" err="1" smtClean="0"/>
              <a:t>DTMs</a:t>
            </a:r>
            <a:endParaRPr lang="fr-FR" dirty="0" smtClean="0"/>
          </a:p>
          <a:p>
            <a:r>
              <a:rPr lang="fr-FR" dirty="0" smtClean="0"/>
              <a:t>End of first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reporting</a:t>
            </a:r>
            <a:endParaRPr lang="fr-FR" dirty="0" smtClean="0"/>
          </a:p>
          <a:p>
            <a:r>
              <a:rPr lang="fr-FR" dirty="0" err="1" smtClean="0"/>
              <a:t>Coastal</a:t>
            </a:r>
            <a:r>
              <a:rPr lang="fr-FR" dirty="0" smtClean="0"/>
              <a:t> interaction </a:t>
            </a:r>
            <a:r>
              <a:rPr lang="fr-FR" dirty="0" err="1" smtClean="0"/>
              <a:t>between</a:t>
            </a:r>
            <a:r>
              <a:rPr lang="fr-FR" dirty="0" smtClean="0"/>
              <a:t> DTM and tidal </a:t>
            </a:r>
            <a:r>
              <a:rPr lang="fr-FR" dirty="0" err="1" smtClean="0"/>
              <a:t>levels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coastlines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EMODnet</a:t>
            </a:r>
            <a:r>
              <a:rPr lang="fr-FR" dirty="0" smtClean="0"/>
              <a:t> HRSM meeting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in </a:t>
            </a:r>
            <a:r>
              <a:rPr lang="fr-FR" dirty="0" err="1" smtClean="0"/>
              <a:t>Heraklion</a:t>
            </a:r>
            <a:r>
              <a:rPr lang="fr-FR" dirty="0" smtClean="0"/>
              <a:t>, </a:t>
            </a:r>
            <a:r>
              <a:rPr lang="fr-FR" dirty="0" err="1" smtClean="0"/>
              <a:t>October</a:t>
            </a:r>
            <a:r>
              <a:rPr lang="fr-FR" dirty="0" smtClean="0"/>
              <a:t> 25</a:t>
            </a:r>
            <a:r>
              <a:rPr lang="fr-FR" baseline="30000" dirty="0" smtClean="0"/>
              <a:t>th</a:t>
            </a:r>
            <a:r>
              <a:rPr lang="fr-FR" dirty="0" smtClean="0"/>
              <a:t> and 26</a:t>
            </a:r>
            <a:r>
              <a:rPr lang="fr-FR" baseline="30000" dirty="0" smtClean="0"/>
              <a:t>th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E0D-6E51-4709-8B86-973AD91B015D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actions (6 </a:t>
            </a:r>
            <a:r>
              <a:rPr lang="fr-FR" dirty="0" err="1" smtClean="0"/>
              <a:t>months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21114"/>
          <a:stretch/>
        </p:blipFill>
        <p:spPr bwMode="auto">
          <a:xfrm>
            <a:off x="7308304" y="116632"/>
            <a:ext cx="1646312" cy="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72629"/>
      </p:ext>
    </p:extLst>
  </p:cSld>
  <p:clrMapOvr>
    <a:masterClrMapping/>
  </p:clrMapOvr>
</p:sld>
</file>

<file path=ppt/theme/theme1.xml><?xml version="1.0" encoding="utf-8"?>
<a:theme xmlns:a="http://schemas.openxmlformats.org/drawingml/2006/main" name="Emodnet_ppt_04082017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1" id="{EB6FF0D0-0D77-9146-BAB3-187392A38113}" vid="{5DEAB2C8-87BF-F149-A69F-30D4C9504F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Emodnet_ppt_04082017</Template>
  <TotalTime>619</TotalTime>
  <Words>441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Alte DIN 1451 Mittelschrift gepraegt</vt:lpstr>
      <vt:lpstr>Arial</vt:lpstr>
      <vt:lpstr>Calibri</vt:lpstr>
      <vt:lpstr>DIN Next LT Pro</vt:lpstr>
      <vt:lpstr>Lucida Grande</vt:lpstr>
      <vt:lpstr>Open Sans</vt:lpstr>
      <vt:lpstr>Symbol</vt:lpstr>
      <vt:lpstr>Emodnet_ppt_04082017</vt:lpstr>
      <vt:lpstr>EMODnet High Resolution Seabed Mapping</vt:lpstr>
      <vt:lpstr>Global objectives</vt:lpstr>
      <vt:lpstr>EMODNet bathymetry spirit: distributed roles</vt:lpstr>
      <vt:lpstr>Existing Emodnet Bathymetry</vt:lpstr>
      <vt:lpstr>EMODNET -3 Consortium</vt:lpstr>
      <vt:lpstr>Data and metadata collection Processing and DTM production</vt:lpstr>
      <vt:lpstr>Technical development, portal, tools and services</vt:lpstr>
      <vt:lpstr>Outreach and international collaborations</vt:lpstr>
      <vt:lpstr>Future actions (6 months)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Belen Martin Miguez</dc:creator>
  <cp:lastModifiedBy>Yves</cp:lastModifiedBy>
  <cp:revision>34</cp:revision>
  <dcterms:created xsi:type="dcterms:W3CDTF">2017-08-28T10:02:27Z</dcterms:created>
  <dcterms:modified xsi:type="dcterms:W3CDTF">2018-02-09T08:46:10Z</dcterms:modified>
</cp:coreProperties>
</file>