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3"/>
  </p:notesMasterIdLst>
  <p:sldIdLst>
    <p:sldId id="256" r:id="rId2"/>
    <p:sldId id="286" r:id="rId3"/>
    <p:sldId id="287" r:id="rId4"/>
    <p:sldId id="288" r:id="rId5"/>
    <p:sldId id="293" r:id="rId6"/>
    <p:sldId id="291" r:id="rId7"/>
    <p:sldId id="289" r:id="rId8"/>
    <p:sldId id="292" r:id="rId9"/>
    <p:sldId id="290" r:id="rId10"/>
    <p:sldId id="279" r:id="rId11"/>
    <p:sldId id="294" r:id="rId12"/>
  </p:sldIdLst>
  <p:sldSz cx="9144000" cy="6858000" type="screen4x3"/>
  <p:notesSz cx="6797675" cy="9926638"/>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69" y="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AU" altLang="en-US"/>
          </a:p>
        </p:txBody>
      </p:sp>
      <p:sp>
        <p:nvSpPr>
          <p:cNvPr id="256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AU" altLang="en-US"/>
          </a:p>
        </p:txBody>
      </p:sp>
      <p:sp>
        <p:nvSpPr>
          <p:cNvPr id="112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noProof="0" smtClean="0"/>
              <a:t>Click to edit Master text styles</a:t>
            </a:r>
          </a:p>
          <a:p>
            <a:pPr lvl="1"/>
            <a:r>
              <a:rPr lang="en-AU" altLang="en-US" noProof="0" smtClean="0"/>
              <a:t>Second level</a:t>
            </a:r>
          </a:p>
          <a:p>
            <a:pPr lvl="2"/>
            <a:r>
              <a:rPr lang="en-AU" altLang="en-US" noProof="0" smtClean="0"/>
              <a:t>Third level</a:t>
            </a:r>
          </a:p>
          <a:p>
            <a:pPr lvl="3"/>
            <a:r>
              <a:rPr lang="en-AU" altLang="en-US" noProof="0" smtClean="0"/>
              <a:t>Fourth level</a:t>
            </a:r>
          </a:p>
          <a:p>
            <a:pPr lvl="4"/>
            <a:r>
              <a:rPr lang="en-AU" altLang="en-US" noProof="0" smtClean="0"/>
              <a:t>Fifth level</a:t>
            </a:r>
          </a:p>
        </p:txBody>
      </p:sp>
      <p:sp>
        <p:nvSpPr>
          <p:cNvPr id="256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AU" altLang="en-US"/>
          </a:p>
        </p:txBody>
      </p:sp>
      <p:sp>
        <p:nvSpPr>
          <p:cNvPr id="256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1EF9ED1-76F8-4FED-85C1-147CA8D85EC3}" type="slidenum">
              <a:rPr lang="en-AU" altLang="en-US"/>
              <a:pPr/>
              <a:t>‹#›</a:t>
            </a:fld>
            <a:endParaRPr lang="en-AU" altLang="en-US"/>
          </a:p>
        </p:txBody>
      </p:sp>
    </p:spTree>
    <p:extLst>
      <p:ext uri="{BB962C8B-B14F-4D97-AF65-F5344CB8AC3E}">
        <p14:creationId xmlns:p14="http://schemas.microsoft.com/office/powerpoint/2010/main" val="4160337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EF9ED1-76F8-4FED-85C1-147CA8D85EC3}" type="slidenum">
              <a:rPr lang="en-AU" altLang="en-US" smtClean="0"/>
              <a:pPr/>
              <a:t>1</a:t>
            </a:fld>
            <a:endParaRPr lang="en-AU" altLang="en-US"/>
          </a:p>
        </p:txBody>
      </p:sp>
    </p:spTree>
    <p:extLst>
      <p:ext uri="{BB962C8B-B14F-4D97-AF65-F5344CB8AC3E}">
        <p14:creationId xmlns:p14="http://schemas.microsoft.com/office/powerpoint/2010/main" val="4032909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EF9ED1-76F8-4FED-85C1-147CA8D85EC3}" type="slidenum">
              <a:rPr lang="en-AU" altLang="en-US" smtClean="0"/>
              <a:pPr/>
              <a:t>2</a:t>
            </a:fld>
            <a:endParaRPr lang="en-AU" altLang="en-US"/>
          </a:p>
        </p:txBody>
      </p:sp>
    </p:spTree>
    <p:extLst>
      <p:ext uri="{BB962C8B-B14F-4D97-AF65-F5344CB8AC3E}">
        <p14:creationId xmlns:p14="http://schemas.microsoft.com/office/powerpoint/2010/main" val="3859868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EF9ED1-76F8-4FED-85C1-147CA8D85EC3}" type="slidenum">
              <a:rPr lang="en-AU" altLang="en-US" smtClean="0"/>
              <a:pPr/>
              <a:t>3</a:t>
            </a:fld>
            <a:endParaRPr lang="en-AU" altLang="en-US"/>
          </a:p>
        </p:txBody>
      </p:sp>
    </p:spTree>
    <p:extLst>
      <p:ext uri="{BB962C8B-B14F-4D97-AF65-F5344CB8AC3E}">
        <p14:creationId xmlns:p14="http://schemas.microsoft.com/office/powerpoint/2010/main" val="3193692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EF9ED1-76F8-4FED-85C1-147CA8D85EC3}" type="slidenum">
              <a:rPr lang="en-AU" altLang="en-US" smtClean="0"/>
              <a:pPr/>
              <a:t>4</a:t>
            </a:fld>
            <a:endParaRPr lang="en-AU" altLang="en-US"/>
          </a:p>
        </p:txBody>
      </p:sp>
    </p:spTree>
    <p:extLst>
      <p:ext uri="{BB962C8B-B14F-4D97-AF65-F5344CB8AC3E}">
        <p14:creationId xmlns:p14="http://schemas.microsoft.com/office/powerpoint/2010/main" val="410475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EF9ED1-76F8-4FED-85C1-147CA8D85EC3}" type="slidenum">
              <a:rPr lang="en-AU" altLang="en-US" smtClean="0"/>
              <a:pPr/>
              <a:t>10</a:t>
            </a:fld>
            <a:endParaRPr lang="en-AU" altLang="en-US"/>
          </a:p>
        </p:txBody>
      </p:sp>
    </p:spTree>
    <p:extLst>
      <p:ext uri="{BB962C8B-B14F-4D97-AF65-F5344CB8AC3E}">
        <p14:creationId xmlns:p14="http://schemas.microsoft.com/office/powerpoint/2010/main" val="2251688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B2E9E23F-4335-4625-8310-10E6DF7A8D98}" type="slidenum">
              <a:rPr lang="en-AU" altLang="en-US"/>
              <a:pPr/>
              <a:t>‹#›</a:t>
            </a:fld>
            <a:endParaRPr lang="en-AU" altLang="en-US"/>
          </a:p>
        </p:txBody>
      </p:sp>
    </p:spTree>
    <p:extLst>
      <p:ext uri="{BB962C8B-B14F-4D97-AF65-F5344CB8AC3E}">
        <p14:creationId xmlns:p14="http://schemas.microsoft.com/office/powerpoint/2010/main" val="62791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907B7AF1-D47B-453B-B5DD-A75EF99F5698}" type="slidenum">
              <a:rPr lang="en-AU" altLang="en-US"/>
              <a:pPr/>
              <a:t>‹#›</a:t>
            </a:fld>
            <a:endParaRPr lang="en-AU" altLang="en-US"/>
          </a:p>
        </p:txBody>
      </p:sp>
    </p:spTree>
    <p:extLst>
      <p:ext uri="{BB962C8B-B14F-4D97-AF65-F5344CB8AC3E}">
        <p14:creationId xmlns:p14="http://schemas.microsoft.com/office/powerpoint/2010/main" val="124904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CF7C1FA4-8AD0-4F6F-84A5-7E5B51BF31FE}" type="slidenum">
              <a:rPr lang="en-AU" altLang="en-US"/>
              <a:pPr/>
              <a:t>‹#›</a:t>
            </a:fld>
            <a:endParaRPr lang="en-AU" altLang="en-US"/>
          </a:p>
        </p:txBody>
      </p:sp>
    </p:spTree>
    <p:extLst>
      <p:ext uri="{BB962C8B-B14F-4D97-AF65-F5344CB8AC3E}">
        <p14:creationId xmlns:p14="http://schemas.microsoft.com/office/powerpoint/2010/main" val="2852582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600200"/>
            <a:ext cx="8229600" cy="4525963"/>
          </a:xfrm>
        </p:spPr>
        <p:txBody>
          <a:bodyPr/>
          <a:lstStyle/>
          <a:p>
            <a:pPr lvl="0"/>
            <a:endParaRPr lang="en-A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DDD3B2FB-9D68-4655-B201-96E235770C11}" type="slidenum">
              <a:rPr lang="en-AU" altLang="en-US"/>
              <a:pPr/>
              <a:t>‹#›</a:t>
            </a:fld>
            <a:endParaRPr lang="en-AU" altLang="en-US"/>
          </a:p>
        </p:txBody>
      </p:sp>
    </p:spTree>
    <p:extLst>
      <p:ext uri="{BB962C8B-B14F-4D97-AF65-F5344CB8AC3E}">
        <p14:creationId xmlns:p14="http://schemas.microsoft.com/office/powerpoint/2010/main" val="353909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906D1D08-4B84-40E9-B8FC-F7D81A4FCC5A}" type="slidenum">
              <a:rPr lang="en-AU" altLang="en-US"/>
              <a:pPr/>
              <a:t>‹#›</a:t>
            </a:fld>
            <a:endParaRPr lang="en-AU" altLang="en-US"/>
          </a:p>
        </p:txBody>
      </p:sp>
    </p:spTree>
    <p:extLst>
      <p:ext uri="{BB962C8B-B14F-4D97-AF65-F5344CB8AC3E}">
        <p14:creationId xmlns:p14="http://schemas.microsoft.com/office/powerpoint/2010/main" val="2887628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5B4839C7-E133-4DA3-8686-E1220C9951E5}" type="slidenum">
              <a:rPr lang="en-AU" altLang="en-US"/>
              <a:pPr/>
              <a:t>‹#›</a:t>
            </a:fld>
            <a:endParaRPr lang="en-AU" altLang="en-US"/>
          </a:p>
        </p:txBody>
      </p:sp>
    </p:spTree>
    <p:extLst>
      <p:ext uri="{BB962C8B-B14F-4D97-AF65-F5344CB8AC3E}">
        <p14:creationId xmlns:p14="http://schemas.microsoft.com/office/powerpoint/2010/main" val="67302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fld id="{BAF6FEB7-BB1B-4C08-A9BC-79E4D1FFFCB1}" type="slidenum">
              <a:rPr lang="en-AU" altLang="en-US"/>
              <a:pPr/>
              <a:t>‹#›</a:t>
            </a:fld>
            <a:endParaRPr lang="en-AU" altLang="en-US"/>
          </a:p>
        </p:txBody>
      </p:sp>
    </p:spTree>
    <p:extLst>
      <p:ext uri="{BB962C8B-B14F-4D97-AF65-F5344CB8AC3E}">
        <p14:creationId xmlns:p14="http://schemas.microsoft.com/office/powerpoint/2010/main" val="3499337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9" name="Rectangle 6"/>
          <p:cNvSpPr>
            <a:spLocks noGrp="1" noChangeArrowheads="1"/>
          </p:cNvSpPr>
          <p:nvPr>
            <p:ph type="sldNum" sz="quarter" idx="12"/>
          </p:nvPr>
        </p:nvSpPr>
        <p:spPr>
          <a:ln/>
        </p:spPr>
        <p:txBody>
          <a:bodyPr/>
          <a:lstStyle>
            <a:lvl1pPr>
              <a:defRPr/>
            </a:lvl1pPr>
          </a:lstStyle>
          <a:p>
            <a:fld id="{5D9FAD39-73EF-42B3-AE40-0CEE943CD15A}" type="slidenum">
              <a:rPr lang="en-AU" altLang="en-US"/>
              <a:pPr/>
              <a:t>‹#›</a:t>
            </a:fld>
            <a:endParaRPr lang="en-AU" altLang="en-US"/>
          </a:p>
        </p:txBody>
      </p:sp>
    </p:spTree>
    <p:extLst>
      <p:ext uri="{BB962C8B-B14F-4D97-AF65-F5344CB8AC3E}">
        <p14:creationId xmlns:p14="http://schemas.microsoft.com/office/powerpoint/2010/main" val="264863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5" name="Rectangle 6"/>
          <p:cNvSpPr>
            <a:spLocks noGrp="1" noChangeArrowheads="1"/>
          </p:cNvSpPr>
          <p:nvPr>
            <p:ph type="sldNum" sz="quarter" idx="12"/>
          </p:nvPr>
        </p:nvSpPr>
        <p:spPr>
          <a:ln/>
        </p:spPr>
        <p:txBody>
          <a:bodyPr/>
          <a:lstStyle>
            <a:lvl1pPr>
              <a:defRPr/>
            </a:lvl1pPr>
          </a:lstStyle>
          <a:p>
            <a:fld id="{5675AA8F-0092-4F26-A5F2-BC4A40BD351B}" type="slidenum">
              <a:rPr lang="en-AU" altLang="en-US"/>
              <a:pPr/>
              <a:t>‹#›</a:t>
            </a:fld>
            <a:endParaRPr lang="en-AU" altLang="en-US"/>
          </a:p>
        </p:txBody>
      </p:sp>
    </p:spTree>
    <p:extLst>
      <p:ext uri="{BB962C8B-B14F-4D97-AF65-F5344CB8AC3E}">
        <p14:creationId xmlns:p14="http://schemas.microsoft.com/office/powerpoint/2010/main" val="1754791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4" name="Rectangle 6"/>
          <p:cNvSpPr>
            <a:spLocks noGrp="1" noChangeArrowheads="1"/>
          </p:cNvSpPr>
          <p:nvPr>
            <p:ph type="sldNum" sz="quarter" idx="12"/>
          </p:nvPr>
        </p:nvSpPr>
        <p:spPr>
          <a:ln/>
        </p:spPr>
        <p:txBody>
          <a:bodyPr/>
          <a:lstStyle>
            <a:lvl1pPr>
              <a:defRPr/>
            </a:lvl1pPr>
          </a:lstStyle>
          <a:p>
            <a:fld id="{71257D1F-16BF-4353-9669-85AC4E9BF71B}" type="slidenum">
              <a:rPr lang="en-AU" altLang="en-US"/>
              <a:pPr/>
              <a:t>‹#›</a:t>
            </a:fld>
            <a:endParaRPr lang="en-AU" altLang="en-US"/>
          </a:p>
        </p:txBody>
      </p:sp>
    </p:spTree>
    <p:extLst>
      <p:ext uri="{BB962C8B-B14F-4D97-AF65-F5344CB8AC3E}">
        <p14:creationId xmlns:p14="http://schemas.microsoft.com/office/powerpoint/2010/main" val="29150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fld id="{2AE09C98-CD62-4323-9056-C8DE8A5F4246}" type="slidenum">
              <a:rPr lang="en-AU" altLang="en-US"/>
              <a:pPr/>
              <a:t>‹#›</a:t>
            </a:fld>
            <a:endParaRPr lang="en-AU" altLang="en-US"/>
          </a:p>
        </p:txBody>
      </p:sp>
    </p:spTree>
    <p:extLst>
      <p:ext uri="{BB962C8B-B14F-4D97-AF65-F5344CB8AC3E}">
        <p14:creationId xmlns:p14="http://schemas.microsoft.com/office/powerpoint/2010/main" val="237143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fld id="{FA58D4E1-F3EF-491F-99D1-0D6F5D157738}" type="slidenum">
              <a:rPr lang="en-AU" altLang="en-US"/>
              <a:pPr/>
              <a:t>‹#›</a:t>
            </a:fld>
            <a:endParaRPr lang="en-AU" altLang="en-US"/>
          </a:p>
        </p:txBody>
      </p:sp>
    </p:spTree>
    <p:extLst>
      <p:ext uri="{BB962C8B-B14F-4D97-AF65-F5344CB8AC3E}">
        <p14:creationId xmlns:p14="http://schemas.microsoft.com/office/powerpoint/2010/main" val="105910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2048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AU" altLang="en-US"/>
          </a:p>
        </p:txBody>
      </p:sp>
      <p:sp>
        <p:nvSpPr>
          <p:cNvPr id="2048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AU" altLang="en-US"/>
          </a:p>
        </p:txBody>
      </p:sp>
      <p:sp>
        <p:nvSpPr>
          <p:cNvPr id="2048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D2F4CE2-28C6-41E2-A1EE-0A59BA46D0F7}"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63713" y="115888"/>
            <a:ext cx="7272337" cy="1225550"/>
          </a:xfrm>
        </p:spPr>
        <p:txBody>
          <a:bodyPr/>
          <a:lstStyle/>
          <a:p>
            <a:pPr algn="l" eaLnBrk="1" hangingPunct="1"/>
            <a:r>
              <a:rPr lang="en-AU" altLang="en-US" sz="3600" smtClean="0">
                <a:latin typeface="Times New Roman" panose="02020603050405020304" pitchFamily="18" charset="0"/>
              </a:rPr>
              <a:t>South West Pacific</a:t>
            </a:r>
            <a:br>
              <a:rPr lang="en-AU" altLang="en-US" sz="3600" smtClean="0">
                <a:latin typeface="Times New Roman" panose="02020603050405020304" pitchFamily="18" charset="0"/>
              </a:rPr>
            </a:br>
            <a:r>
              <a:rPr lang="en-AU" altLang="en-US" sz="3600" smtClean="0">
                <a:latin typeface="Times New Roman" panose="02020603050405020304" pitchFamily="18" charset="0"/>
              </a:rPr>
              <a:t>Hydrographic Commission (SWPHC)</a:t>
            </a:r>
            <a:endParaRPr lang="en-AU" altLang="en-US" sz="3600" b="1" smtClean="0">
              <a:latin typeface="Times New Roman" panose="02020603050405020304" pitchFamily="18" charset="0"/>
            </a:endParaRPr>
          </a:p>
        </p:txBody>
      </p:sp>
      <p:sp>
        <p:nvSpPr>
          <p:cNvPr id="2051" name="Rectangle 3"/>
          <p:cNvSpPr>
            <a:spLocks noGrp="1" noChangeArrowheads="1"/>
          </p:cNvSpPr>
          <p:nvPr>
            <p:ph type="subTitle" idx="1"/>
          </p:nvPr>
        </p:nvSpPr>
        <p:spPr>
          <a:xfrm>
            <a:off x="1908175" y="4797425"/>
            <a:ext cx="6400800" cy="1752600"/>
          </a:xfrm>
        </p:spPr>
        <p:txBody>
          <a:bodyPr/>
          <a:lstStyle/>
          <a:p>
            <a:pPr algn="r" eaLnBrk="1" hangingPunct="1"/>
            <a:r>
              <a:rPr lang="en-AU" altLang="en-US" sz="1800" b="1" dirty="0" smtClean="0">
                <a:latin typeface="Times New Roman" panose="02020603050405020304" pitchFamily="18" charset="0"/>
              </a:rPr>
              <a:t>Commodore Fiona Freeman, RAN</a:t>
            </a:r>
            <a:br>
              <a:rPr lang="en-AU" altLang="en-US" sz="1800" b="1" dirty="0" smtClean="0">
                <a:latin typeface="Times New Roman" panose="02020603050405020304" pitchFamily="18" charset="0"/>
              </a:rPr>
            </a:br>
            <a:r>
              <a:rPr lang="en-AU" altLang="en-US" sz="1800" b="1" dirty="0" smtClean="0">
                <a:latin typeface="Times New Roman" panose="02020603050405020304" pitchFamily="18" charset="0"/>
              </a:rPr>
              <a:t>Chair SWPHC</a:t>
            </a:r>
            <a:br>
              <a:rPr lang="en-AU" altLang="en-US" sz="1800" b="1" dirty="0" smtClean="0">
                <a:latin typeface="Times New Roman" panose="02020603050405020304" pitchFamily="18" charset="0"/>
              </a:rPr>
            </a:br>
            <a:r>
              <a:rPr lang="en-AU" altLang="en-US" sz="1800" b="1" dirty="0" smtClean="0">
                <a:latin typeface="Times New Roman" panose="02020603050405020304" pitchFamily="18" charset="0"/>
              </a:rPr>
              <a:t>Hydrographer of Australia</a:t>
            </a:r>
          </a:p>
          <a:p>
            <a:pPr algn="r" eaLnBrk="1" hangingPunct="1"/>
            <a:endParaRPr lang="en-AU" altLang="en-US" sz="1800" b="1" dirty="0" smtClean="0">
              <a:latin typeface="Times New Roman" panose="02020603050405020304" pitchFamily="18" charset="0"/>
            </a:endParaRPr>
          </a:p>
        </p:txBody>
      </p:sp>
      <p:pic>
        <p:nvPicPr>
          <p:cNvPr id="2052" name="Picture 4" descr="SWPH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5"/>
          <p:cNvSpPr>
            <a:spLocks noChangeArrowheads="1"/>
          </p:cNvSpPr>
          <p:nvPr/>
        </p:nvSpPr>
        <p:spPr bwMode="auto">
          <a:xfrm>
            <a:off x="1763713" y="2492375"/>
            <a:ext cx="6480175"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AU" altLang="en-US" sz="4000" dirty="0">
                <a:solidFill>
                  <a:schemeClr val="tx2"/>
                </a:solidFill>
                <a:latin typeface="Times New Roman" panose="02020603050405020304" pitchFamily="18" charset="0"/>
              </a:rPr>
              <a:t>Report to IRCC </a:t>
            </a:r>
            <a:r>
              <a:rPr lang="en-AU" altLang="en-US" sz="4000" dirty="0" smtClean="0">
                <a:solidFill>
                  <a:schemeClr val="tx2"/>
                </a:solidFill>
                <a:latin typeface="Times New Roman" panose="02020603050405020304" pitchFamily="18" charset="0"/>
              </a:rPr>
              <a:t>10</a:t>
            </a:r>
            <a:r>
              <a:rPr lang="en-AU" altLang="en-US" sz="4000" dirty="0">
                <a:solidFill>
                  <a:schemeClr val="tx2"/>
                </a:solidFill>
                <a:latin typeface="Times New Roman" panose="02020603050405020304" pitchFamily="18" charset="0"/>
              </a:rPr>
              <a:t/>
            </a:r>
            <a:br>
              <a:rPr lang="en-AU" altLang="en-US" sz="4000" dirty="0">
                <a:solidFill>
                  <a:schemeClr val="tx2"/>
                </a:solidFill>
                <a:latin typeface="Times New Roman" panose="02020603050405020304" pitchFamily="18" charset="0"/>
              </a:rPr>
            </a:br>
            <a:r>
              <a:rPr lang="en-AU" altLang="en-US" sz="2800" dirty="0" smtClean="0">
                <a:solidFill>
                  <a:schemeClr val="tx2"/>
                </a:solidFill>
                <a:latin typeface="Times New Roman" panose="02020603050405020304" pitchFamily="18" charset="0"/>
              </a:rPr>
              <a:t>Goa, India </a:t>
            </a:r>
            <a:r>
              <a:rPr lang="en-AU" altLang="en-US" sz="2800" dirty="0">
                <a:solidFill>
                  <a:schemeClr val="tx2"/>
                </a:solidFill>
                <a:latin typeface="Times New Roman" panose="02020603050405020304" pitchFamily="18" charset="0"/>
              </a:rPr>
              <a:t>– </a:t>
            </a:r>
            <a:r>
              <a:rPr lang="en-AU" altLang="en-US" sz="2800" dirty="0" smtClean="0">
                <a:solidFill>
                  <a:schemeClr val="tx2"/>
                </a:solidFill>
                <a:latin typeface="Times New Roman" panose="02020603050405020304" pitchFamily="18" charset="0"/>
              </a:rPr>
              <a:t>4 June 2018</a:t>
            </a:r>
            <a:r>
              <a:rPr lang="en-AU" altLang="en-US" sz="4000" dirty="0" smtClean="0">
                <a:solidFill>
                  <a:schemeClr val="tx2"/>
                </a:solidFill>
                <a:latin typeface="Times New Roman" panose="02020603050405020304" pitchFamily="18" charset="0"/>
              </a:rPr>
              <a:t> </a:t>
            </a:r>
            <a:endParaRPr lang="en-AU" altLang="en-US" sz="4000" dirty="0">
              <a:solidFill>
                <a:schemeClr val="tx2"/>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3600" b="1" smtClean="0">
                <a:latin typeface="Times New Roman" panose="02020603050405020304" pitchFamily="18" charset="0"/>
              </a:rPr>
              <a:t>Actions required from IRCC</a:t>
            </a:r>
            <a:endParaRPr lang="en-AU" altLang="en-US" sz="3600" b="1" smtClean="0">
              <a:latin typeface="Times New Roman" panose="02020603050405020304" pitchFamily="18" charset="0"/>
            </a:endParaRPr>
          </a:p>
        </p:txBody>
      </p:sp>
      <p:pic>
        <p:nvPicPr>
          <p:cNvPr id="10243" name="Picture 3" descr="SWPH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4"/>
          <p:cNvSpPr>
            <a:spLocks noChangeArrowheads="1"/>
          </p:cNvSpPr>
          <p:nvPr/>
        </p:nvSpPr>
        <p:spPr bwMode="auto">
          <a:xfrm>
            <a:off x="468313" y="1628800"/>
            <a:ext cx="8351837" cy="433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1600" dirty="0">
                <a:latin typeface="Times New Roman" panose="02020603050405020304" pitchFamily="18" charset="0"/>
              </a:rPr>
              <a:t>IRCC members are invited to:</a:t>
            </a:r>
          </a:p>
          <a:p>
            <a:pPr eaLnBrk="1" hangingPunct="1"/>
            <a:endParaRPr lang="en-US" altLang="en-US" sz="400" dirty="0">
              <a:latin typeface="Times New Roman" panose="02020603050405020304" pitchFamily="18" charset="0"/>
            </a:endParaRPr>
          </a:p>
          <a:p>
            <a:pPr lvl="1" eaLnBrk="1" hangingPunct="1"/>
            <a:r>
              <a:rPr lang="en-US" altLang="en-US" sz="1600" b="1" dirty="0">
                <a:latin typeface="Times New Roman" panose="02020603050405020304" pitchFamily="18" charset="0"/>
              </a:rPr>
              <a:t>note</a:t>
            </a:r>
            <a:r>
              <a:rPr lang="en-US" altLang="en-US" sz="1600" dirty="0">
                <a:latin typeface="Times New Roman" panose="02020603050405020304" pitchFamily="18" charset="0"/>
              </a:rPr>
              <a:t> this report</a:t>
            </a:r>
          </a:p>
          <a:p>
            <a:pPr lvl="1" eaLnBrk="1" hangingPunct="1"/>
            <a:r>
              <a:rPr lang="en-US" altLang="en-US" sz="1600" b="1" dirty="0">
                <a:latin typeface="Times New Roman" panose="02020603050405020304" pitchFamily="18" charset="0"/>
              </a:rPr>
              <a:t>note</a:t>
            </a:r>
            <a:r>
              <a:rPr lang="en-US" altLang="en-US" sz="1600" dirty="0">
                <a:latin typeface="Times New Roman" panose="02020603050405020304" pitchFamily="18" charset="0"/>
              </a:rPr>
              <a:t> the value and effectiveness of preceding SWPHC meetings with a CB related </a:t>
            </a:r>
            <a:r>
              <a:rPr lang="en-US" altLang="en-US" sz="1600" dirty="0" smtClean="0">
                <a:latin typeface="Times New Roman" panose="02020603050405020304" pitchFamily="18" charset="0"/>
              </a:rPr>
              <a:t>workshop</a:t>
            </a:r>
          </a:p>
          <a:p>
            <a:pPr marL="457200" lvl="1" indent="0" eaLnBrk="1" hangingPunct="1">
              <a:buNone/>
            </a:pPr>
            <a:endParaRPr lang="en-US" altLang="en-US" sz="1600" dirty="0">
              <a:latin typeface="Times New Roman" panose="02020603050405020304" pitchFamily="18" charset="0"/>
            </a:endParaRPr>
          </a:p>
        </p:txBody>
      </p:sp>
      <p:sp>
        <p:nvSpPr>
          <p:cNvPr id="10246" name="Rectangle 4"/>
          <p:cNvSpPr>
            <a:spLocks noChangeArrowheads="1"/>
          </p:cNvSpPr>
          <p:nvPr/>
        </p:nvSpPr>
        <p:spPr bwMode="auto">
          <a:xfrm>
            <a:off x="446088" y="6237288"/>
            <a:ext cx="8351837"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1600" dirty="0" smtClean="0">
                <a:latin typeface="Times New Roman" panose="02020603050405020304" pitchFamily="18" charset="0"/>
              </a:rPr>
              <a:t>15</a:t>
            </a:r>
            <a:r>
              <a:rPr lang="en-US" altLang="en-US" sz="1600" baseline="30000" dirty="0" smtClean="0">
                <a:latin typeface="Times New Roman" panose="02020603050405020304" pitchFamily="18" charset="0"/>
              </a:rPr>
              <a:t>th</a:t>
            </a:r>
            <a:r>
              <a:rPr lang="en-US" altLang="en-US" sz="1600" dirty="0" smtClean="0">
                <a:latin typeface="Times New Roman" panose="02020603050405020304" pitchFamily="18" charset="0"/>
              </a:rPr>
              <a:t> SWPHC </a:t>
            </a:r>
            <a:r>
              <a:rPr lang="en-US" altLang="en-US" sz="1600" dirty="0">
                <a:latin typeface="Times New Roman" panose="02020603050405020304" pitchFamily="18" charset="0"/>
              </a:rPr>
              <a:t>Meeting  - </a:t>
            </a:r>
            <a:r>
              <a:rPr lang="en-US" altLang="en-US" sz="1600" dirty="0" err="1" smtClean="0">
                <a:latin typeface="Times New Roman" panose="02020603050405020304" pitchFamily="18" charset="0"/>
              </a:rPr>
              <a:t>Nadi</a:t>
            </a:r>
            <a:r>
              <a:rPr lang="en-US" altLang="en-US" sz="1600" dirty="0" smtClean="0">
                <a:latin typeface="Times New Roman" panose="02020603050405020304" pitchFamily="18" charset="0"/>
              </a:rPr>
              <a:t>, Fiji, 21-22 February 2018</a:t>
            </a:r>
            <a:endParaRPr lang="en-US" altLang="en-US" sz="1600" dirty="0">
              <a:latin typeface="Times New Roman" panose="02020603050405020304" pitchFamily="18" charset="0"/>
            </a:endParaRPr>
          </a:p>
        </p:txBody>
      </p:sp>
      <p:pic>
        <p:nvPicPr>
          <p:cNvPr id="7"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1406643" y="2841257"/>
            <a:ext cx="6430726" cy="3396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jasbir.randhawa\Desktop\201802 - SWPHC present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268760"/>
            <a:ext cx="5307753"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329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AU" altLang="en-US" sz="3200" b="1" dirty="0" smtClean="0">
                <a:latin typeface="Times New Roman" panose="02020603050405020304" pitchFamily="18" charset="0"/>
              </a:rPr>
              <a:t>Commission Membership</a:t>
            </a:r>
          </a:p>
        </p:txBody>
      </p:sp>
      <p:pic>
        <p:nvPicPr>
          <p:cNvPr id="3075" name="Picture 4" descr="SWPH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5"/>
          <p:cNvSpPr>
            <a:spLocks noChangeArrowheads="1"/>
          </p:cNvSpPr>
          <p:nvPr/>
        </p:nvSpPr>
        <p:spPr bwMode="auto">
          <a:xfrm>
            <a:off x="0" y="2308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aphicFrame>
        <p:nvGraphicFramePr>
          <p:cNvPr id="30805" name="Group 85"/>
          <p:cNvGraphicFramePr>
            <a:graphicFrameLocks noGrp="1"/>
          </p:cNvGraphicFramePr>
          <p:nvPr>
            <p:extLst>
              <p:ext uri="{D42A27DB-BD31-4B8C-83A1-F6EECF244321}">
                <p14:modId xmlns:p14="http://schemas.microsoft.com/office/powerpoint/2010/main" val="491027661"/>
              </p:ext>
            </p:extLst>
          </p:nvPr>
        </p:nvGraphicFramePr>
        <p:xfrm>
          <a:off x="468313" y="1989138"/>
          <a:ext cx="8207375" cy="3728403"/>
        </p:xfrm>
        <a:graphic>
          <a:graphicData uri="http://schemas.openxmlformats.org/drawingml/2006/table">
            <a:tbl>
              <a:tblPr/>
              <a:tblGrid>
                <a:gridCol w="2591519"/>
                <a:gridCol w="5615856"/>
              </a:tblGrid>
              <a:tr h="6429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600" b="1" i="0" u="none" strike="noStrike" cap="none" normalizeH="0" baseline="0" dirty="0" smtClean="0">
                          <a:ln>
                            <a:noFill/>
                          </a:ln>
                          <a:solidFill>
                            <a:schemeClr val="tx1"/>
                          </a:solidFill>
                          <a:effectLst/>
                          <a:latin typeface="Arial" charset="0"/>
                          <a:ea typeface="Calibri" pitchFamily="34" charset="0"/>
                          <a:cs typeface="Arial" charset="0"/>
                        </a:rPr>
                        <a:t>Members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charset="0"/>
                          <a:ea typeface="Calibri" pitchFamily="34" charset="0"/>
                          <a:cs typeface="Arial" charset="0"/>
                        </a:rPr>
                        <a:t>Australia (Chair), Fiji (Vice Chair), France, New Zealand (CB Coordinator), Papua New Guinea, Tonga, United Kingdom, United States of America, Vanuatu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816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600" b="1" i="0" u="none" strike="noStrike" cap="none" normalizeH="0" baseline="0" dirty="0" smtClean="0">
                          <a:ln>
                            <a:noFill/>
                          </a:ln>
                          <a:solidFill>
                            <a:schemeClr val="tx1"/>
                          </a:solidFill>
                          <a:effectLst/>
                          <a:latin typeface="Arial" charset="0"/>
                          <a:ea typeface="Calibri" pitchFamily="34" charset="0"/>
                          <a:cs typeface="Arial" charset="0"/>
                        </a:rPr>
                        <a:t>Associate Members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charset="0"/>
                          <a:ea typeface="Calibri" pitchFamily="34" charset="0"/>
                          <a:cs typeface="Arial" charset="0"/>
                        </a:rPr>
                        <a:t>Cook Islands, Indonesia, Kiribati, Niue, Palau, Samoa, Solomon Islands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3000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65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600" b="1" i="0" u="none" strike="noStrike" cap="none" normalizeH="0" baseline="0" dirty="0" smtClean="0">
                          <a:ln>
                            <a:noFill/>
                          </a:ln>
                          <a:solidFill>
                            <a:schemeClr val="tx1"/>
                          </a:solidFill>
                          <a:effectLst/>
                          <a:latin typeface="Arial" charset="0"/>
                          <a:cs typeface="Arial" charset="0"/>
                        </a:rPr>
                        <a:t>Intergovernmental Observer Organizations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charset="0"/>
                          <a:cs typeface="Arial" charset="0"/>
                        </a:rPr>
                        <a:t>IALA, IMO, GEBCO, Pacific Community (SPC)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0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600" b="1" i="0" u="none" strike="noStrike" cap="none" normalizeH="0" baseline="0" dirty="0" smtClean="0">
                          <a:ln>
                            <a:noFill/>
                          </a:ln>
                          <a:solidFill>
                            <a:schemeClr val="tx1"/>
                          </a:solidFill>
                          <a:effectLst/>
                          <a:latin typeface="Arial" charset="0"/>
                          <a:ea typeface="Calibri" pitchFamily="34" charset="0"/>
                          <a:cs typeface="Arial" charset="0"/>
                        </a:rPr>
                        <a:t>Observers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charset="0"/>
                          <a:ea typeface="Calibri" pitchFamily="34" charset="0"/>
                          <a:cs typeface="Arial" charset="0"/>
                        </a:rPr>
                        <a:t>Nauru, New Caledonia, Tuvalu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78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600" b="1" i="0" u="none" strike="noStrike" cap="none" normalizeH="0" baseline="0" dirty="0" smtClean="0">
                          <a:ln>
                            <a:noFill/>
                          </a:ln>
                          <a:solidFill>
                            <a:schemeClr val="tx1"/>
                          </a:solidFill>
                          <a:effectLst/>
                          <a:latin typeface="Arial" charset="0"/>
                          <a:ea typeface="Calibri" pitchFamily="34" charset="0"/>
                          <a:cs typeface="Arial" charset="0"/>
                        </a:rPr>
                        <a:t>IHO Representatives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en-US" sz="1600" b="0" i="0" u="none" strike="noStrike" cap="none" normalizeH="0" baseline="0" dirty="0" smtClean="0">
                          <a:ln>
                            <a:noFill/>
                          </a:ln>
                          <a:solidFill>
                            <a:schemeClr val="tx1"/>
                          </a:solidFill>
                          <a:effectLst/>
                          <a:latin typeface="Arial" charset="0"/>
                          <a:ea typeface="Calibri" pitchFamily="34" charset="0"/>
                          <a:cs typeface="Arial" charset="0"/>
                        </a:rPr>
                        <a:t>Director Abri Kampfer,</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en-US" sz="1600" b="0" i="0" u="none" strike="noStrike" cap="none" normalizeH="0" baseline="0" dirty="0" smtClean="0">
                          <a:ln>
                            <a:noFill/>
                          </a:ln>
                          <a:solidFill>
                            <a:schemeClr val="tx1"/>
                          </a:solidFill>
                          <a:effectLst/>
                          <a:latin typeface="Arial" charset="0"/>
                          <a:ea typeface="Calibri" pitchFamily="34" charset="0"/>
                          <a:cs typeface="Arial" charset="0"/>
                        </a:rPr>
                        <a:t>Assistant Director Alberto Costa Neves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100" name="Rectangle 69"/>
          <p:cNvSpPr>
            <a:spLocks noChangeArrowheads="1"/>
          </p:cNvSpPr>
          <p:nvPr/>
        </p:nvSpPr>
        <p:spPr bwMode="auto">
          <a:xfrm>
            <a:off x="1979613" y="43989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63713" y="274638"/>
            <a:ext cx="6923087" cy="1143000"/>
          </a:xfrm>
        </p:spPr>
        <p:txBody>
          <a:bodyPr/>
          <a:lstStyle/>
          <a:p>
            <a:pPr eaLnBrk="1" hangingPunct="1"/>
            <a:r>
              <a:rPr lang="en-AU" altLang="en-US" sz="3200" b="1" smtClean="0">
                <a:latin typeface="Times New Roman" panose="02020603050405020304" pitchFamily="18" charset="0"/>
              </a:rPr>
              <a:t>Meetings, Working Groups and Actions</a:t>
            </a:r>
          </a:p>
        </p:txBody>
      </p:sp>
      <p:sp>
        <p:nvSpPr>
          <p:cNvPr id="4099" name="Rectangle 3"/>
          <p:cNvSpPr>
            <a:spLocks noGrp="1" noChangeArrowheads="1"/>
          </p:cNvSpPr>
          <p:nvPr>
            <p:ph type="body" idx="1"/>
          </p:nvPr>
        </p:nvSpPr>
        <p:spPr>
          <a:xfrm>
            <a:off x="468313" y="1844675"/>
            <a:ext cx="8229600" cy="4114800"/>
          </a:xfrm>
        </p:spPr>
        <p:txBody>
          <a:bodyPr/>
          <a:lstStyle/>
          <a:p>
            <a:pPr eaLnBrk="1" hangingPunct="1">
              <a:defRPr/>
            </a:pPr>
            <a:r>
              <a:rPr lang="en-US" altLang="en-US" sz="1600" dirty="0" smtClean="0">
                <a:latin typeface="Times New Roman" pitchFamily="18" charset="0"/>
              </a:rPr>
              <a:t>The </a:t>
            </a:r>
            <a:r>
              <a:rPr lang="en-US" altLang="en-US" sz="1600" b="1" dirty="0" smtClean="0">
                <a:latin typeface="Times New Roman" pitchFamily="18" charset="0"/>
              </a:rPr>
              <a:t>15th SWPHC Meeting</a:t>
            </a:r>
            <a:r>
              <a:rPr lang="en-US" altLang="en-US" sz="1600" dirty="0" smtClean="0">
                <a:latin typeface="Times New Roman" pitchFamily="18" charset="0"/>
              </a:rPr>
              <a:t> held in </a:t>
            </a:r>
            <a:r>
              <a:rPr lang="en-US" altLang="en-US" sz="1600" dirty="0" err="1" smtClean="0">
                <a:latin typeface="Times New Roman" pitchFamily="18" charset="0"/>
              </a:rPr>
              <a:t>Nadi</a:t>
            </a:r>
            <a:r>
              <a:rPr lang="en-US" altLang="en-US" sz="1600" dirty="0" smtClean="0">
                <a:latin typeface="Times New Roman" pitchFamily="18" charset="0"/>
              </a:rPr>
              <a:t>, Fiji on 21-22 February 2018 was </a:t>
            </a:r>
            <a:r>
              <a:rPr lang="en-US" altLang="en-US" sz="1600" b="1" dirty="0" smtClean="0">
                <a:latin typeface="Times New Roman" pitchFamily="18" charset="0"/>
              </a:rPr>
              <a:t>attended by 39 participants - representing all 9 Member States</a:t>
            </a:r>
            <a:r>
              <a:rPr lang="en-US" altLang="en-US" sz="1600" dirty="0" smtClean="0">
                <a:latin typeface="Times New Roman" pitchFamily="18" charset="0"/>
              </a:rPr>
              <a:t> of the Commission, 6 Associate Members, 2 Observer States, international/regional organisations, industry and the IHO.</a:t>
            </a:r>
          </a:p>
          <a:p>
            <a:pPr marL="0" indent="0" eaLnBrk="1" hangingPunct="1">
              <a:buNone/>
              <a:defRPr/>
            </a:pPr>
            <a:r>
              <a:rPr lang="en-US" altLang="en-US" sz="1600" dirty="0">
                <a:latin typeface="Times New Roman" pitchFamily="18" charset="0"/>
              </a:rPr>
              <a:t> </a:t>
            </a:r>
            <a:r>
              <a:rPr lang="en-US" altLang="en-US" sz="1600" dirty="0" smtClean="0">
                <a:latin typeface="Times New Roman" pitchFamily="18" charset="0"/>
              </a:rPr>
              <a:t>    </a:t>
            </a:r>
          </a:p>
          <a:p>
            <a:pPr eaLnBrk="1" hangingPunct="1">
              <a:defRPr/>
            </a:pPr>
            <a:r>
              <a:rPr lang="en-US" altLang="en-US" sz="1600" dirty="0" smtClean="0">
                <a:latin typeface="Times New Roman" pitchFamily="18" charset="0"/>
              </a:rPr>
              <a:t>Since the last SWPHC meeting, there have been a number of teleconferences and correspondence activities to review the CB Work Plan and to consider CB bids.</a:t>
            </a:r>
          </a:p>
          <a:p>
            <a:pPr marL="0" indent="0" eaLnBrk="1" hangingPunct="1">
              <a:buFontTx/>
              <a:buNone/>
              <a:defRPr/>
            </a:pPr>
            <a:endParaRPr lang="en-US" altLang="en-US" sz="1600" dirty="0">
              <a:latin typeface="Times New Roman" pitchFamily="18" charset="0"/>
            </a:endParaRPr>
          </a:p>
          <a:p>
            <a:pPr eaLnBrk="1" hangingPunct="1">
              <a:defRPr/>
            </a:pPr>
            <a:r>
              <a:rPr lang="en-US" altLang="en-US" sz="1600" dirty="0" smtClean="0">
                <a:latin typeface="Times New Roman" pitchFamily="18" charset="0"/>
              </a:rPr>
              <a:t>The next meeting will be held in Niue in February 2019.</a:t>
            </a:r>
          </a:p>
          <a:p>
            <a:pPr eaLnBrk="1" hangingPunct="1">
              <a:defRPr/>
            </a:pPr>
            <a:endParaRPr lang="en-US" altLang="en-US" sz="1600" dirty="0" smtClean="0">
              <a:latin typeface="Times New Roman" pitchFamily="18" charset="0"/>
            </a:endParaRPr>
          </a:p>
          <a:p>
            <a:pPr eaLnBrk="1" hangingPunct="1">
              <a:defRPr/>
            </a:pPr>
            <a:r>
              <a:rPr lang="en-US" altLang="en-US" sz="1600" b="1" dirty="0" smtClean="0">
                <a:latin typeface="Times New Roman" pitchFamily="18" charset="0"/>
              </a:rPr>
              <a:t>Status of IRCC9 Actions</a:t>
            </a:r>
          </a:p>
          <a:p>
            <a:pPr marL="0" indent="0" eaLnBrk="1" hangingPunct="1">
              <a:buNone/>
              <a:defRPr/>
            </a:pPr>
            <a:r>
              <a:rPr lang="en-US" altLang="en-US" sz="1600" b="1" dirty="0" smtClean="0">
                <a:latin typeface="Times New Roman" pitchFamily="18" charset="0"/>
              </a:rPr>
              <a:t>      </a:t>
            </a:r>
            <a:r>
              <a:rPr lang="en-US" altLang="en-US" sz="1600" dirty="0" smtClean="0">
                <a:latin typeface="Times New Roman" pitchFamily="18" charset="0"/>
              </a:rPr>
              <a:t> – refer to full report for status of IRCC actions relevant to SWPHC.</a:t>
            </a:r>
          </a:p>
          <a:p>
            <a:pPr eaLnBrk="1" hangingPunct="1">
              <a:defRPr/>
            </a:pPr>
            <a:endParaRPr lang="en-US" altLang="en-US" sz="1600" dirty="0" smtClean="0">
              <a:latin typeface="Times New Roman" pitchFamily="18" charset="0"/>
            </a:endParaRPr>
          </a:p>
        </p:txBody>
      </p:sp>
      <p:pic>
        <p:nvPicPr>
          <p:cNvPr id="4100" name="Picture 4" descr="SWPH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3600" b="1" dirty="0" smtClean="0">
                <a:latin typeface="Times New Roman" panose="02020603050405020304" pitchFamily="18" charset="0"/>
              </a:rPr>
              <a:t>Capacity Building Activities</a:t>
            </a:r>
            <a:endParaRPr lang="en-AU" altLang="en-US" sz="3600" b="1" dirty="0" smtClean="0">
              <a:latin typeface="Times New Roman" panose="02020603050405020304" pitchFamily="18" charset="0"/>
            </a:endParaRPr>
          </a:p>
        </p:txBody>
      </p:sp>
      <p:pic>
        <p:nvPicPr>
          <p:cNvPr id="5123" name="Picture 3" descr="SWPH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52"/>
          <p:cNvSpPr>
            <a:spLocks noChangeArrowheads="1"/>
          </p:cNvSpPr>
          <p:nvPr/>
        </p:nvSpPr>
        <p:spPr bwMode="auto">
          <a:xfrm>
            <a:off x="468313" y="1844675"/>
            <a:ext cx="82296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defRPr/>
            </a:pPr>
            <a:r>
              <a:rPr lang="en-US" altLang="en-US" sz="2000" b="1" dirty="0" smtClean="0">
                <a:latin typeface="Times New Roman" pitchFamily="18" charset="0"/>
              </a:rPr>
              <a:t>Activities completed since the last IRCC</a:t>
            </a:r>
            <a:endParaRPr lang="en-US" altLang="en-US" sz="2000" dirty="0" smtClean="0">
              <a:latin typeface="Times New Roman" pitchFamily="18" charset="0"/>
            </a:endParaRPr>
          </a:p>
          <a:p>
            <a:pPr eaLnBrk="1" hangingPunct="1">
              <a:defRPr/>
            </a:pPr>
            <a:endParaRPr lang="en-US" altLang="en-US" sz="800" dirty="0" smtClean="0">
              <a:latin typeface="Times New Roman" pitchFamily="18" charset="0"/>
            </a:endParaRPr>
          </a:p>
          <a:p>
            <a:pPr lvl="1" eaLnBrk="1" hangingPunct="1">
              <a:buFontTx/>
              <a:buNone/>
              <a:defRPr/>
            </a:pPr>
            <a:r>
              <a:rPr lang="en-US" altLang="en-US" sz="1600" b="1" dirty="0" smtClean="0">
                <a:latin typeface="Times New Roman" pitchFamily="18" charset="0"/>
              </a:rPr>
              <a:t>IHO CB Activities (CBWP)</a:t>
            </a:r>
          </a:p>
          <a:p>
            <a:pPr lvl="1" eaLnBrk="1" hangingPunct="1">
              <a:defRPr/>
            </a:pPr>
            <a:r>
              <a:rPr lang="en-AU" altLang="en-US" sz="1600" dirty="0" smtClean="0">
                <a:latin typeface="Times New Roman" pitchFamily="18" charset="0"/>
              </a:rPr>
              <a:t>Technical </a:t>
            </a:r>
            <a:r>
              <a:rPr lang="en-AU" altLang="en-US" sz="1600" dirty="0">
                <a:latin typeface="Times New Roman" pitchFamily="18" charset="0"/>
              </a:rPr>
              <a:t>Workshop on Implementing Hydrographic </a:t>
            </a:r>
            <a:r>
              <a:rPr lang="en-AU" altLang="en-US" sz="1600" dirty="0" smtClean="0">
                <a:latin typeface="Times New Roman" pitchFamily="18" charset="0"/>
              </a:rPr>
              <a:t>Governance</a:t>
            </a:r>
            <a:r>
              <a:rPr lang="en-AU" altLang="en-US" sz="1600" dirty="0">
                <a:latin typeface="Times New Roman" pitchFamily="18" charset="0"/>
              </a:rPr>
              <a:t> </a:t>
            </a:r>
            <a:r>
              <a:rPr lang="en-AU" altLang="en-US" sz="1600" dirty="0" smtClean="0">
                <a:latin typeface="Times New Roman" pitchFamily="18" charset="0"/>
              </a:rPr>
              <a:t> (2018 </a:t>
            </a:r>
            <a:r>
              <a:rPr lang="en-AU" altLang="en-US" sz="1600" dirty="0">
                <a:latin typeface="Times New Roman" pitchFamily="18" charset="0"/>
              </a:rPr>
              <a:t>CBWP </a:t>
            </a:r>
            <a:r>
              <a:rPr lang="en-AU" altLang="en-US" sz="1600" dirty="0" smtClean="0">
                <a:latin typeface="Times New Roman" pitchFamily="18" charset="0"/>
              </a:rPr>
              <a:t>P-05)</a:t>
            </a:r>
          </a:p>
          <a:p>
            <a:pPr marL="457200" lvl="1" indent="0" eaLnBrk="1" hangingPunct="1">
              <a:buNone/>
              <a:defRPr/>
            </a:pPr>
            <a:r>
              <a:rPr lang="en-AU" altLang="en-US" sz="1600" dirty="0">
                <a:latin typeface="Times New Roman" pitchFamily="18" charset="0"/>
              </a:rPr>
              <a:t> </a:t>
            </a:r>
            <a:r>
              <a:rPr lang="en-AU" altLang="en-US" sz="1600" dirty="0" smtClean="0">
                <a:latin typeface="Times New Roman" pitchFamily="18" charset="0"/>
              </a:rPr>
              <a:t>    </a:t>
            </a:r>
            <a:r>
              <a:rPr lang="en-AU" altLang="en-US" sz="1400" dirty="0">
                <a:latin typeface="Times New Roman" pitchFamily="18" charset="0"/>
              </a:rPr>
              <a:t> -  </a:t>
            </a:r>
            <a:r>
              <a:rPr lang="en-AU" altLang="en-US" sz="1400" dirty="0" smtClean="0">
                <a:latin typeface="Times New Roman" pitchFamily="18" charset="0"/>
              </a:rPr>
              <a:t>Aimed to assist PICTs in </a:t>
            </a:r>
            <a:r>
              <a:rPr lang="en-AU" altLang="en-US" sz="1400" dirty="0">
                <a:latin typeface="Times New Roman" pitchFamily="18" charset="0"/>
              </a:rPr>
              <a:t>development and strengthening of </a:t>
            </a:r>
            <a:r>
              <a:rPr lang="en-AU" altLang="en-US" sz="1400" dirty="0" err="1">
                <a:latin typeface="Times New Roman" pitchFamily="18" charset="0"/>
              </a:rPr>
              <a:t>hydrographic</a:t>
            </a:r>
            <a:r>
              <a:rPr lang="en-AU" altLang="en-US" sz="1400" dirty="0">
                <a:latin typeface="Times New Roman" pitchFamily="18" charset="0"/>
              </a:rPr>
              <a:t> capacity to meet their </a:t>
            </a:r>
            <a:endParaRPr lang="en-AU" altLang="en-US" sz="1400" dirty="0" smtClean="0">
              <a:latin typeface="Times New Roman" pitchFamily="18" charset="0"/>
            </a:endParaRPr>
          </a:p>
          <a:p>
            <a:pPr marL="457200" lvl="1" indent="0" eaLnBrk="1" hangingPunct="1">
              <a:buNone/>
              <a:defRPr/>
            </a:pPr>
            <a:r>
              <a:rPr lang="en-AU" altLang="en-US" sz="1400" dirty="0">
                <a:latin typeface="Times New Roman" pitchFamily="18" charset="0"/>
              </a:rPr>
              <a:t> </a:t>
            </a:r>
            <a:r>
              <a:rPr lang="en-AU" altLang="en-US" sz="1400" dirty="0" smtClean="0">
                <a:latin typeface="Times New Roman" pitchFamily="18" charset="0"/>
              </a:rPr>
              <a:t>         international </a:t>
            </a:r>
            <a:r>
              <a:rPr lang="en-AU" altLang="en-US" sz="1400" dirty="0">
                <a:latin typeface="Times New Roman" pitchFamily="18" charset="0"/>
              </a:rPr>
              <a:t>obligations under SOLAS and to support economic growth and protection of </a:t>
            </a:r>
            <a:r>
              <a:rPr lang="en-AU" altLang="en-US" sz="1400" dirty="0" smtClean="0">
                <a:latin typeface="Times New Roman" pitchFamily="18" charset="0"/>
              </a:rPr>
              <a:t>the</a:t>
            </a:r>
          </a:p>
          <a:p>
            <a:pPr marL="457200" lvl="1" indent="0" eaLnBrk="1" hangingPunct="1">
              <a:buNone/>
              <a:defRPr/>
            </a:pPr>
            <a:r>
              <a:rPr lang="en-AU" altLang="en-US" sz="1400" dirty="0">
                <a:latin typeface="Times New Roman" pitchFamily="18" charset="0"/>
              </a:rPr>
              <a:t> </a:t>
            </a:r>
            <a:r>
              <a:rPr lang="en-AU" altLang="en-US" sz="1400" dirty="0" smtClean="0">
                <a:latin typeface="Times New Roman" pitchFamily="18" charset="0"/>
              </a:rPr>
              <a:t>         </a:t>
            </a:r>
            <a:r>
              <a:rPr lang="en-AU" altLang="en-US" sz="1400" dirty="0">
                <a:latin typeface="Times New Roman" pitchFamily="18" charset="0"/>
              </a:rPr>
              <a:t>marine environment.</a:t>
            </a:r>
            <a:endParaRPr lang="en-AU" altLang="en-US" sz="1400" dirty="0" smtClean="0">
              <a:latin typeface="Times New Roman" pitchFamily="18" charset="0"/>
            </a:endParaRPr>
          </a:p>
          <a:p>
            <a:pPr marL="457200" lvl="1" indent="0" eaLnBrk="1" hangingPunct="1">
              <a:buNone/>
              <a:defRPr/>
            </a:pPr>
            <a:r>
              <a:rPr lang="en-AU" altLang="en-US" sz="1400" dirty="0">
                <a:latin typeface="Times New Roman" pitchFamily="18" charset="0"/>
              </a:rPr>
              <a:t> </a:t>
            </a:r>
            <a:r>
              <a:rPr lang="en-AU" altLang="en-US" sz="1400" dirty="0" smtClean="0">
                <a:latin typeface="Times New Roman" pitchFamily="18" charset="0"/>
              </a:rPr>
              <a:t>      - Attended by 29 participants from the PCAs and the </a:t>
            </a:r>
            <a:r>
              <a:rPr lang="en-AU" altLang="en-US" sz="1400" dirty="0">
                <a:latin typeface="Times New Roman" pitchFamily="18" charset="0"/>
              </a:rPr>
              <a:t>PICTs. Presenters from Australia</a:t>
            </a:r>
            <a:r>
              <a:rPr lang="en-AU" altLang="en-US" sz="1400" dirty="0" smtClean="0">
                <a:latin typeface="Times New Roman" pitchFamily="18" charset="0"/>
              </a:rPr>
              <a:t>,</a:t>
            </a:r>
          </a:p>
          <a:p>
            <a:pPr marL="457200" lvl="1" indent="0" eaLnBrk="1" hangingPunct="1">
              <a:buNone/>
              <a:defRPr/>
            </a:pPr>
            <a:r>
              <a:rPr lang="en-AU" altLang="en-US" sz="1400" dirty="0">
                <a:latin typeface="Times New Roman" pitchFamily="18" charset="0"/>
              </a:rPr>
              <a:t> </a:t>
            </a:r>
            <a:r>
              <a:rPr lang="en-AU" altLang="en-US" sz="1400" dirty="0" smtClean="0">
                <a:latin typeface="Times New Roman" pitchFamily="18" charset="0"/>
              </a:rPr>
              <a:t>       New </a:t>
            </a:r>
            <a:r>
              <a:rPr lang="en-AU" altLang="en-US" sz="1400" dirty="0">
                <a:latin typeface="Times New Roman" pitchFamily="18" charset="0"/>
              </a:rPr>
              <a:t>Zealand, United Kingdom, IHO, IALA and T</a:t>
            </a:r>
            <a:r>
              <a:rPr lang="en-AU" altLang="en-US" sz="1400" dirty="0" smtClean="0">
                <a:latin typeface="Times New Roman" pitchFamily="18" charset="0"/>
              </a:rPr>
              <a:t>he </a:t>
            </a:r>
            <a:r>
              <a:rPr lang="en-AU" altLang="en-US" sz="1400" dirty="0">
                <a:latin typeface="Times New Roman" pitchFamily="18" charset="0"/>
              </a:rPr>
              <a:t>P</a:t>
            </a:r>
            <a:r>
              <a:rPr lang="en-AU" altLang="en-US" sz="1400" dirty="0" smtClean="0">
                <a:latin typeface="Times New Roman" pitchFamily="18" charset="0"/>
              </a:rPr>
              <a:t>acific Community (SPC).</a:t>
            </a:r>
          </a:p>
          <a:p>
            <a:pPr marL="457200" lvl="1" indent="0" eaLnBrk="1" hangingPunct="1">
              <a:buFontTx/>
              <a:buNone/>
              <a:defRPr/>
            </a:pPr>
            <a:endParaRPr lang="en-US" altLang="en-US" sz="800" dirty="0" smtClean="0">
              <a:latin typeface="Times New Roman" pitchFamily="18" charset="0"/>
            </a:endParaRPr>
          </a:p>
          <a:p>
            <a:pPr eaLnBrk="1" hangingPunct="1">
              <a:defRPr/>
            </a:pPr>
            <a:r>
              <a:rPr lang="en-US" altLang="en-US" sz="2000" b="1" dirty="0">
                <a:latin typeface="Times New Roman" pitchFamily="18" charset="0"/>
              </a:rPr>
              <a:t>Activities </a:t>
            </a:r>
            <a:r>
              <a:rPr lang="en-US" altLang="en-US" sz="2000" b="1" dirty="0" smtClean="0">
                <a:latin typeface="Times New Roman" pitchFamily="18" charset="0"/>
              </a:rPr>
              <a:t>postponed/cancelled</a:t>
            </a:r>
            <a:endParaRPr lang="en-US" altLang="en-US" sz="2000" dirty="0">
              <a:latin typeface="Times New Roman" pitchFamily="18" charset="0"/>
            </a:endParaRPr>
          </a:p>
          <a:p>
            <a:pPr eaLnBrk="1" hangingPunct="1">
              <a:defRPr/>
            </a:pPr>
            <a:endParaRPr lang="en-US" altLang="en-US" sz="800" dirty="0">
              <a:latin typeface="Times New Roman" pitchFamily="18" charset="0"/>
            </a:endParaRPr>
          </a:p>
          <a:p>
            <a:pPr lvl="1" eaLnBrk="1" hangingPunct="1">
              <a:buFontTx/>
              <a:buNone/>
              <a:defRPr/>
            </a:pPr>
            <a:r>
              <a:rPr lang="en-US" altLang="en-US" sz="1600" b="1" dirty="0">
                <a:latin typeface="Times New Roman" pitchFamily="18" charset="0"/>
              </a:rPr>
              <a:t>IHO CB Activities </a:t>
            </a:r>
            <a:r>
              <a:rPr lang="en-US" altLang="en-US" sz="1600" b="1" dirty="0" smtClean="0">
                <a:latin typeface="Times New Roman" pitchFamily="18" charset="0"/>
              </a:rPr>
              <a:t>(2017 CBWP</a:t>
            </a:r>
            <a:r>
              <a:rPr lang="en-US" altLang="en-US" sz="1600" b="1" dirty="0">
                <a:latin typeface="Times New Roman" pitchFamily="18" charset="0"/>
              </a:rPr>
              <a:t>)</a:t>
            </a:r>
          </a:p>
          <a:p>
            <a:pPr lvl="1" eaLnBrk="1" hangingPunct="1">
              <a:defRPr/>
            </a:pPr>
            <a:r>
              <a:rPr lang="en-US" altLang="en-US" sz="1600" dirty="0" smtClean="0">
                <a:latin typeface="Times New Roman" pitchFamily="18" charset="0"/>
              </a:rPr>
              <a:t>SW Pacific Region Industry Survey Project </a:t>
            </a:r>
            <a:r>
              <a:rPr lang="en-US" altLang="en-US" sz="1600" dirty="0">
                <a:latin typeface="Times New Roman" pitchFamily="18" charset="0"/>
              </a:rPr>
              <a:t>(CBWP- </a:t>
            </a:r>
            <a:r>
              <a:rPr lang="en-US" altLang="en-US" sz="1600" dirty="0" smtClean="0">
                <a:latin typeface="Times New Roman" pitchFamily="18" charset="0"/>
              </a:rPr>
              <a:t>P-09) – cancelled.</a:t>
            </a:r>
            <a:endParaRPr lang="en-US" altLang="en-US" sz="1600" dirty="0">
              <a:latin typeface="Times New Roman" pitchFamily="18" charset="0"/>
            </a:endParaRPr>
          </a:p>
          <a:p>
            <a:pPr lvl="1" eaLnBrk="1" hangingPunct="1">
              <a:defRPr/>
            </a:pPr>
            <a:r>
              <a:rPr lang="en-US" altLang="en-US" sz="1600" dirty="0" smtClean="0">
                <a:latin typeface="Times New Roman" pitchFamily="18" charset="0"/>
              </a:rPr>
              <a:t>MBES Training in Fiji </a:t>
            </a:r>
            <a:r>
              <a:rPr lang="en-US" altLang="en-US" sz="1600" dirty="0">
                <a:latin typeface="Times New Roman" pitchFamily="18" charset="0"/>
              </a:rPr>
              <a:t>(CBWP- </a:t>
            </a:r>
            <a:r>
              <a:rPr lang="en-US" altLang="en-US" sz="1600" dirty="0" smtClean="0">
                <a:latin typeface="Times New Roman" pitchFamily="18" charset="0"/>
              </a:rPr>
              <a:t>P-10) </a:t>
            </a:r>
            <a:r>
              <a:rPr lang="en-US" altLang="en-US" sz="1600" dirty="0">
                <a:latin typeface="Times New Roman" pitchFamily="18" charset="0"/>
              </a:rPr>
              <a:t>–</a:t>
            </a:r>
            <a:r>
              <a:rPr lang="en-US" altLang="en-US" sz="1600" dirty="0" smtClean="0">
                <a:latin typeface="Times New Roman" pitchFamily="18" charset="0"/>
              </a:rPr>
              <a:t> carried forward to 2018.</a:t>
            </a:r>
            <a:endParaRPr lang="en-US" altLang="en-US" sz="1600" dirty="0">
              <a:latin typeface="Times New Roman" pitchFamily="18" charset="0"/>
            </a:endParaRPr>
          </a:p>
          <a:p>
            <a:pPr lvl="1" eaLnBrk="1" hangingPunct="1">
              <a:defRPr/>
            </a:pPr>
            <a:r>
              <a:rPr lang="en-US" altLang="en-US" sz="1600" dirty="0">
                <a:latin typeface="Times New Roman" pitchFamily="18" charset="0"/>
              </a:rPr>
              <a:t>S</a:t>
            </a:r>
            <a:r>
              <a:rPr lang="en-US" altLang="en-US" sz="1600" dirty="0" smtClean="0">
                <a:latin typeface="Times New Roman" pitchFamily="18" charset="0"/>
              </a:rPr>
              <a:t>olomon Islands Nautical Cartographer Development </a:t>
            </a:r>
            <a:r>
              <a:rPr lang="en-US" altLang="en-US" sz="1600" dirty="0">
                <a:latin typeface="Times New Roman" pitchFamily="18" charset="0"/>
              </a:rPr>
              <a:t>(CBWP - </a:t>
            </a:r>
            <a:r>
              <a:rPr lang="en-US" altLang="en-US" sz="1600" dirty="0" smtClean="0">
                <a:latin typeface="Times New Roman" pitchFamily="18" charset="0"/>
              </a:rPr>
              <a:t>P-25) – cancelled. </a:t>
            </a:r>
            <a:endParaRPr lang="en-US" altLang="en-US" sz="1600" dirty="0">
              <a:latin typeface="Times New Roman" pitchFamily="18" charset="0"/>
            </a:endParaRPr>
          </a:p>
          <a:p>
            <a:pPr marL="457200" lvl="1" indent="0" eaLnBrk="1" hangingPunct="1">
              <a:buFontTx/>
              <a:buNone/>
              <a:defRPr/>
            </a:pPr>
            <a:endParaRPr lang="en-US" altLang="en-US" sz="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3600" b="1" dirty="0" smtClean="0">
                <a:latin typeface="Times New Roman" panose="02020603050405020304" pitchFamily="18" charset="0"/>
              </a:rPr>
              <a:t>Capacity Building Activities</a:t>
            </a:r>
            <a:endParaRPr lang="en-AU" altLang="en-US" sz="3600" b="1" dirty="0" smtClean="0">
              <a:latin typeface="Times New Roman" panose="02020603050405020304" pitchFamily="18" charset="0"/>
            </a:endParaRPr>
          </a:p>
        </p:txBody>
      </p:sp>
      <p:pic>
        <p:nvPicPr>
          <p:cNvPr id="5123" name="Picture 3"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52"/>
          <p:cNvSpPr>
            <a:spLocks noChangeArrowheads="1"/>
          </p:cNvSpPr>
          <p:nvPr/>
        </p:nvSpPr>
        <p:spPr bwMode="auto">
          <a:xfrm>
            <a:off x="468313" y="1844675"/>
            <a:ext cx="82296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eaLnBrk="1" hangingPunct="1">
              <a:buNone/>
              <a:defRPr/>
            </a:pPr>
            <a:endParaRPr lang="en-US" altLang="en-US" sz="400" dirty="0" smtClean="0">
              <a:latin typeface="Times New Roman" pitchFamily="18" charset="0"/>
            </a:endParaRPr>
          </a:p>
          <a:p>
            <a:pPr eaLnBrk="1" hangingPunct="1">
              <a:defRPr/>
            </a:pPr>
            <a:r>
              <a:rPr lang="en-US" altLang="en-US" sz="2000" b="1" dirty="0" smtClean="0">
                <a:latin typeface="Times New Roman" pitchFamily="18" charset="0"/>
              </a:rPr>
              <a:t>Activities planned for 2018</a:t>
            </a:r>
            <a:endParaRPr lang="en-US" altLang="en-US" sz="2000" dirty="0">
              <a:latin typeface="Times New Roman" pitchFamily="18" charset="0"/>
            </a:endParaRPr>
          </a:p>
          <a:p>
            <a:pPr eaLnBrk="1" hangingPunct="1">
              <a:defRPr/>
            </a:pPr>
            <a:endParaRPr lang="en-US" altLang="en-US" sz="800" dirty="0">
              <a:latin typeface="Times New Roman" pitchFamily="18" charset="0"/>
            </a:endParaRPr>
          </a:p>
          <a:p>
            <a:pPr lvl="1" eaLnBrk="1" hangingPunct="1">
              <a:buFontTx/>
              <a:buNone/>
              <a:defRPr/>
            </a:pPr>
            <a:r>
              <a:rPr lang="en-US" altLang="en-US" sz="1600" b="1" dirty="0">
                <a:latin typeface="Times New Roman" pitchFamily="18" charset="0"/>
              </a:rPr>
              <a:t>IHO CB Activities </a:t>
            </a:r>
            <a:r>
              <a:rPr lang="en-US" altLang="en-US" sz="1600" b="1" dirty="0" smtClean="0">
                <a:latin typeface="Times New Roman" pitchFamily="18" charset="0"/>
              </a:rPr>
              <a:t>(2018 CBWP)</a:t>
            </a:r>
          </a:p>
          <a:p>
            <a:pPr lvl="1" eaLnBrk="1" hangingPunct="1">
              <a:buFontTx/>
              <a:buNone/>
              <a:defRPr/>
            </a:pPr>
            <a:endParaRPr lang="en-US" altLang="en-US" sz="800" dirty="0">
              <a:latin typeface="Times New Roman" pitchFamily="18" charset="0"/>
            </a:endParaRPr>
          </a:p>
          <a:p>
            <a:pPr lvl="1" eaLnBrk="1" hangingPunct="1">
              <a:defRPr/>
            </a:pPr>
            <a:r>
              <a:rPr lang="en-AU" altLang="en-US" sz="1600" dirty="0" smtClean="0">
                <a:latin typeface="Times New Roman" pitchFamily="18" charset="0"/>
              </a:rPr>
              <a:t>Technical </a:t>
            </a:r>
            <a:r>
              <a:rPr lang="en-AU" altLang="en-US" sz="1600" dirty="0">
                <a:latin typeface="Times New Roman" pitchFamily="18" charset="0"/>
              </a:rPr>
              <a:t>Implementation Visit </a:t>
            </a:r>
            <a:r>
              <a:rPr lang="en-AU" altLang="en-US" sz="1600" dirty="0" smtClean="0">
                <a:latin typeface="Times New Roman" pitchFamily="18" charset="0"/>
              </a:rPr>
              <a:t>- Samoa (CBWP A-04).  </a:t>
            </a:r>
          </a:p>
          <a:p>
            <a:pPr lvl="1" eaLnBrk="1" hangingPunct="1">
              <a:defRPr/>
            </a:pPr>
            <a:r>
              <a:rPr lang="en-AU" altLang="en-US" sz="1600" dirty="0" smtClean="0">
                <a:latin typeface="Times New Roman" pitchFamily="18" charset="0"/>
              </a:rPr>
              <a:t>Technical Implementation Visit - Niue (CBWP A-05).</a:t>
            </a:r>
          </a:p>
          <a:p>
            <a:pPr marL="457200" lvl="1" indent="0" eaLnBrk="1" hangingPunct="1">
              <a:buNone/>
              <a:defRPr/>
            </a:pPr>
            <a:r>
              <a:rPr lang="en-AU" altLang="en-US" sz="1400" dirty="0" smtClean="0">
                <a:latin typeface="Times New Roman" pitchFamily="18" charset="0"/>
              </a:rPr>
              <a:t>(Follow-up </a:t>
            </a:r>
            <a:r>
              <a:rPr lang="en-AU" altLang="en-US" sz="1400" dirty="0">
                <a:latin typeface="Times New Roman" pitchFamily="18" charset="0"/>
              </a:rPr>
              <a:t>of the Technical Assessment &amp; Advice </a:t>
            </a:r>
            <a:r>
              <a:rPr lang="en-AU" altLang="en-US" sz="1400" dirty="0" smtClean="0">
                <a:latin typeface="Times New Roman" pitchFamily="18" charset="0"/>
              </a:rPr>
              <a:t>Visits </a:t>
            </a:r>
            <a:r>
              <a:rPr lang="en-AU" altLang="en-US" sz="1400" dirty="0">
                <a:latin typeface="Times New Roman" pitchFamily="18" charset="0"/>
              </a:rPr>
              <a:t>carried out </a:t>
            </a:r>
            <a:r>
              <a:rPr lang="en-AU" altLang="en-US" sz="1400" dirty="0" smtClean="0">
                <a:latin typeface="Times New Roman" pitchFamily="18" charset="0"/>
              </a:rPr>
              <a:t>in </a:t>
            </a:r>
            <a:r>
              <a:rPr lang="en-AU" altLang="en-US" sz="1400" dirty="0">
                <a:latin typeface="Times New Roman" pitchFamily="18" charset="0"/>
              </a:rPr>
              <a:t>2016.  The </a:t>
            </a:r>
            <a:r>
              <a:rPr lang="en-AU" altLang="en-US" sz="1400" dirty="0" smtClean="0">
                <a:latin typeface="Times New Roman" pitchFamily="18" charset="0"/>
              </a:rPr>
              <a:t>visits are </a:t>
            </a:r>
            <a:r>
              <a:rPr lang="en-AU" altLang="en-US" sz="1400" dirty="0">
                <a:latin typeface="Times New Roman" pitchFamily="18" charset="0"/>
              </a:rPr>
              <a:t>to ensure that </a:t>
            </a:r>
            <a:r>
              <a:rPr lang="en-AU" altLang="en-US" sz="1400" dirty="0" smtClean="0">
                <a:latin typeface="Times New Roman" pitchFamily="18" charset="0"/>
              </a:rPr>
              <a:t>Samoa and Niue fulfil their </a:t>
            </a:r>
            <a:r>
              <a:rPr lang="en-AU" altLang="en-US" sz="1400" dirty="0">
                <a:latin typeface="Times New Roman" pitchFamily="18" charset="0"/>
              </a:rPr>
              <a:t>SOLAS V obligations (V/4 &amp; V/9), by </a:t>
            </a:r>
            <a:r>
              <a:rPr lang="en-AU" altLang="en-US" sz="1400" dirty="0" smtClean="0">
                <a:latin typeface="Times New Roman" pitchFamily="18" charset="0"/>
              </a:rPr>
              <a:t>providing </a:t>
            </a:r>
            <a:r>
              <a:rPr lang="en-AU" altLang="en-US" sz="1400" dirty="0">
                <a:latin typeface="Times New Roman" pitchFamily="18" charset="0"/>
              </a:rPr>
              <a:t>support to implement the recommendations of the technical </a:t>
            </a:r>
            <a:r>
              <a:rPr lang="en-AU" altLang="en-US" sz="1400" dirty="0" smtClean="0">
                <a:latin typeface="Times New Roman" pitchFamily="18" charset="0"/>
              </a:rPr>
              <a:t>visits.)</a:t>
            </a:r>
          </a:p>
          <a:p>
            <a:pPr marL="457200" lvl="1" indent="0" eaLnBrk="1" hangingPunct="1">
              <a:buNone/>
              <a:defRPr/>
            </a:pPr>
            <a:endParaRPr lang="en-AU" altLang="en-US" sz="1600" dirty="0" smtClean="0">
              <a:latin typeface="Times New Roman" pitchFamily="18" charset="0"/>
            </a:endParaRPr>
          </a:p>
          <a:p>
            <a:pPr lvl="1" eaLnBrk="1" hangingPunct="1">
              <a:defRPr/>
            </a:pPr>
            <a:r>
              <a:rPr lang="en-AU" altLang="en-US" sz="1600" dirty="0" smtClean="0">
                <a:latin typeface="Times New Roman" pitchFamily="18" charset="0"/>
              </a:rPr>
              <a:t>MBES Training in Fiji (CBWP P-P32) - planned for October 2018.</a:t>
            </a:r>
          </a:p>
          <a:p>
            <a:pPr marL="457200" lvl="1" indent="0" eaLnBrk="1" hangingPunct="1">
              <a:buNone/>
              <a:defRPr/>
            </a:pPr>
            <a:r>
              <a:rPr lang="en-AU" altLang="en-US" sz="1600" dirty="0" smtClean="0">
                <a:latin typeface="Times New Roman" pitchFamily="18" charset="0"/>
              </a:rPr>
              <a:t>     </a:t>
            </a:r>
          </a:p>
          <a:p>
            <a:pPr lvl="1" eaLnBrk="1" hangingPunct="1">
              <a:defRPr/>
            </a:pPr>
            <a:r>
              <a:rPr lang="en-AU" altLang="en-US" sz="1600" dirty="0" smtClean="0">
                <a:latin typeface="Times New Roman" pitchFamily="18" charset="0"/>
              </a:rPr>
              <a:t>MSI </a:t>
            </a:r>
            <a:r>
              <a:rPr lang="en-AU" altLang="en-US" sz="1600" dirty="0">
                <a:latin typeface="Times New Roman" pitchFamily="18" charset="0"/>
              </a:rPr>
              <a:t>Regional </a:t>
            </a:r>
            <a:r>
              <a:rPr lang="en-AU" altLang="en-US" sz="1600" dirty="0" smtClean="0">
                <a:latin typeface="Times New Roman" pitchFamily="18" charset="0"/>
              </a:rPr>
              <a:t>Workshop (CBWP P-11)  -  planned to be held in NZ in late 2018.</a:t>
            </a:r>
            <a:endParaRPr lang="en-AU" altLang="en-US" sz="1600" dirty="0">
              <a:latin typeface="Times New Roman" pitchFamily="18" charset="0"/>
            </a:endParaRPr>
          </a:p>
          <a:p>
            <a:pPr lvl="1" eaLnBrk="1" hangingPunct="1">
              <a:defRPr/>
            </a:pPr>
            <a:endParaRPr lang="en-AU" altLang="en-US" sz="1600" dirty="0">
              <a:latin typeface="Times New Roman" pitchFamily="18" charset="0"/>
            </a:endParaRPr>
          </a:p>
          <a:p>
            <a:pPr lvl="1" eaLnBrk="1" hangingPunct="1">
              <a:defRPr/>
            </a:pPr>
            <a:endParaRPr lang="en-US" altLang="en-US" sz="1600" dirty="0">
              <a:latin typeface="Times New Roman" pitchFamily="18" charset="0"/>
            </a:endParaRPr>
          </a:p>
          <a:p>
            <a:pPr marL="457200" lvl="1" indent="0" eaLnBrk="1" hangingPunct="1">
              <a:buFontTx/>
              <a:buNone/>
              <a:defRPr/>
            </a:pPr>
            <a:endParaRPr lang="en-US" altLang="en-US" sz="800" dirty="0" smtClean="0">
              <a:latin typeface="Times New Roman" pitchFamily="18" charset="0"/>
            </a:endParaRPr>
          </a:p>
        </p:txBody>
      </p:sp>
    </p:spTree>
    <p:extLst>
      <p:ext uri="{BB962C8B-B14F-4D97-AF65-F5344CB8AC3E}">
        <p14:creationId xmlns:p14="http://schemas.microsoft.com/office/powerpoint/2010/main" val="140901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3600" b="1" smtClean="0">
                <a:latin typeface="Times New Roman" panose="02020603050405020304" pitchFamily="18" charset="0"/>
              </a:rPr>
              <a:t>Capacity Building Activities</a:t>
            </a:r>
            <a:endParaRPr lang="en-AU" altLang="en-US" sz="3600" b="1" smtClean="0">
              <a:latin typeface="Times New Roman" panose="02020603050405020304" pitchFamily="18" charset="0"/>
            </a:endParaRPr>
          </a:p>
        </p:txBody>
      </p:sp>
      <p:pic>
        <p:nvPicPr>
          <p:cNvPr id="6147" name="Picture 3"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52"/>
          <p:cNvSpPr>
            <a:spLocks noChangeArrowheads="1"/>
          </p:cNvSpPr>
          <p:nvPr/>
        </p:nvSpPr>
        <p:spPr bwMode="auto">
          <a:xfrm>
            <a:off x="468313" y="1556792"/>
            <a:ext cx="8229600"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eaLnBrk="1" hangingPunct="1">
              <a:buFontTx/>
              <a:buNone/>
              <a:defRPr/>
            </a:pPr>
            <a:r>
              <a:rPr lang="en-US" altLang="en-US" sz="1800" b="1" dirty="0" smtClean="0">
                <a:latin typeface="Times New Roman" pitchFamily="18" charset="0"/>
              </a:rPr>
              <a:t>Major Support Activities</a:t>
            </a:r>
          </a:p>
          <a:p>
            <a:pPr marL="0" indent="0" eaLnBrk="1" hangingPunct="1">
              <a:buFontTx/>
              <a:buNone/>
              <a:defRPr/>
            </a:pPr>
            <a:endParaRPr lang="en-US" altLang="en-US" sz="400" dirty="0" smtClean="0">
              <a:latin typeface="Times New Roman" pitchFamily="18" charset="0"/>
            </a:endParaRPr>
          </a:p>
          <a:p>
            <a:pPr eaLnBrk="1" hangingPunct="1">
              <a:defRPr/>
            </a:pPr>
            <a:r>
              <a:rPr lang="en-US" altLang="en-US" sz="1600" b="1" dirty="0" smtClean="0">
                <a:latin typeface="Times New Roman" pitchFamily="18" charset="0"/>
              </a:rPr>
              <a:t>UK Commonwealth Marine Economies  (CME) </a:t>
            </a:r>
            <a:r>
              <a:rPr lang="en-US" altLang="en-US" sz="1600" b="1" dirty="0" err="1" smtClean="0">
                <a:latin typeface="Times New Roman" pitchFamily="18" charset="0"/>
              </a:rPr>
              <a:t>Programme</a:t>
            </a:r>
            <a:endParaRPr lang="en-US" altLang="en-US" sz="1600" b="1" dirty="0" smtClean="0">
              <a:latin typeface="Times New Roman" pitchFamily="18" charset="0"/>
            </a:endParaRPr>
          </a:p>
          <a:p>
            <a:pPr lvl="1" eaLnBrk="1" hangingPunct="1">
              <a:defRPr/>
            </a:pPr>
            <a:r>
              <a:rPr lang="en-AU" sz="1500" dirty="0" smtClean="0">
                <a:latin typeface="Times New Roman" pitchFamily="18" charset="0"/>
              </a:rPr>
              <a:t>CME Programme </a:t>
            </a:r>
            <a:r>
              <a:rPr lang="en-AU" sz="1500" dirty="0">
                <a:latin typeface="Times New Roman" pitchFamily="18" charset="0"/>
              </a:rPr>
              <a:t>aims to support the sustainable growth of Commonwealth Small Island Developing States (SIDS) within the Caribbean, Pacific and Indian Ocean regions</a:t>
            </a:r>
            <a:r>
              <a:rPr lang="en-AU" sz="1500" dirty="0" smtClean="0">
                <a:latin typeface="Times New Roman" pitchFamily="18" charset="0"/>
              </a:rPr>
              <a:t>.</a:t>
            </a:r>
          </a:p>
          <a:p>
            <a:pPr lvl="1" eaLnBrk="1" hangingPunct="1">
              <a:defRPr/>
            </a:pPr>
            <a:r>
              <a:rPr lang="en-AU" altLang="en-US" sz="1500" dirty="0" smtClean="0">
                <a:latin typeface="Times New Roman" pitchFamily="18" charset="0"/>
              </a:rPr>
              <a:t>Part of the Programme includes providing surveys, charting and capacity building in the SWPHC.  Surveys of critical areas in Nukualofa, Tonga conducted and a number of activities are underway in the region (Vanuatu, Tuvalu and Fiji).</a:t>
            </a:r>
            <a:endParaRPr lang="en-US" altLang="en-US" sz="1500" dirty="0">
              <a:latin typeface="Times New Roman" pitchFamily="18" charset="0"/>
            </a:endParaRPr>
          </a:p>
          <a:p>
            <a:pPr lvl="1" eaLnBrk="1" hangingPunct="1">
              <a:defRPr/>
            </a:pPr>
            <a:endParaRPr lang="en-US" altLang="en-US" sz="400" b="1" dirty="0" smtClean="0">
              <a:latin typeface="Times New Roman" pitchFamily="18" charset="0"/>
            </a:endParaRPr>
          </a:p>
          <a:p>
            <a:pPr eaLnBrk="1" hangingPunct="1">
              <a:defRPr/>
            </a:pPr>
            <a:r>
              <a:rPr lang="en-US" altLang="en-US" sz="1600" b="1" dirty="0" smtClean="0">
                <a:latin typeface="Times New Roman" pitchFamily="18" charset="0"/>
              </a:rPr>
              <a:t>NZ Pacific Regional Navigation Initiative (PRNI)</a:t>
            </a:r>
          </a:p>
          <a:p>
            <a:pPr marL="457200" lvl="1" indent="0" eaLnBrk="1" hangingPunct="1">
              <a:buNone/>
              <a:defRPr/>
            </a:pPr>
            <a:r>
              <a:rPr lang="en-AU" altLang="en-US" sz="1500" dirty="0">
                <a:latin typeface="Times New Roman" pitchFamily="18" charset="0"/>
              </a:rPr>
              <a:t>P</a:t>
            </a:r>
            <a:r>
              <a:rPr lang="en-AU" altLang="en-US" sz="1500" dirty="0" smtClean="0">
                <a:latin typeface="Times New Roman" pitchFamily="18" charset="0"/>
              </a:rPr>
              <a:t>rogress continues in </a:t>
            </a:r>
            <a:r>
              <a:rPr lang="en-AU" altLang="en-US" sz="1500" dirty="0">
                <a:latin typeface="Times New Roman" pitchFamily="18" charset="0"/>
              </a:rPr>
              <a:t>the </a:t>
            </a:r>
            <a:r>
              <a:rPr lang="en-AU" altLang="en-US" sz="1500" dirty="0" smtClean="0">
                <a:latin typeface="Times New Roman" pitchFamily="18" charset="0"/>
              </a:rPr>
              <a:t>PRNI </a:t>
            </a:r>
            <a:r>
              <a:rPr lang="en-AU" altLang="en-US" sz="1500" dirty="0">
                <a:latin typeface="Times New Roman" pitchFamily="18" charset="0"/>
              </a:rPr>
              <a:t>with increasing data discovery, risk assessment, capacity building, mitigation measures and partnerships.  </a:t>
            </a:r>
            <a:endParaRPr lang="en-AU" altLang="en-US" sz="1500" dirty="0" smtClean="0">
              <a:latin typeface="Times New Roman" pitchFamily="18" charset="0"/>
            </a:endParaRPr>
          </a:p>
          <a:p>
            <a:pPr lvl="1" eaLnBrk="1" hangingPunct="1">
              <a:defRPr/>
            </a:pPr>
            <a:r>
              <a:rPr lang="en-AU" altLang="en-US" sz="1500" dirty="0" smtClean="0">
                <a:latin typeface="Times New Roman" pitchFamily="18" charset="0"/>
              </a:rPr>
              <a:t>Samoa:  Hydrographic risk assessment; MSI training; Bilateral Arrangement signed.</a:t>
            </a:r>
          </a:p>
          <a:p>
            <a:pPr lvl="1" eaLnBrk="1" hangingPunct="1">
              <a:defRPr/>
            </a:pPr>
            <a:r>
              <a:rPr lang="en-AU" altLang="en-US" sz="1500" dirty="0" smtClean="0">
                <a:latin typeface="Times New Roman" pitchFamily="18" charset="0"/>
              </a:rPr>
              <a:t>Tonga, Niue, Tokelau, Cook Islands: Satellite Derived Bathymetry (SDB) produced</a:t>
            </a:r>
          </a:p>
          <a:p>
            <a:pPr lvl="1" eaLnBrk="1" hangingPunct="1">
              <a:defRPr/>
            </a:pPr>
            <a:r>
              <a:rPr lang="en-AU" altLang="en-US" sz="1500" dirty="0" smtClean="0">
                <a:latin typeface="Times New Roman" pitchFamily="18" charset="0"/>
              </a:rPr>
              <a:t>Airborne Laser Bathymetry (ALB) planned in Tonga and Niue this year.</a:t>
            </a:r>
          </a:p>
          <a:p>
            <a:pPr lvl="1" eaLnBrk="1" hangingPunct="1">
              <a:defRPr/>
            </a:pPr>
            <a:r>
              <a:rPr lang="en-AU" altLang="en-US" sz="1500" dirty="0" smtClean="0">
                <a:latin typeface="Times New Roman" pitchFamily="18" charset="0"/>
              </a:rPr>
              <a:t>MBES in Tonga using an Unmanned Surface Vessel (Oct-Nov 2018).</a:t>
            </a:r>
          </a:p>
          <a:p>
            <a:pPr lvl="1" eaLnBrk="1" hangingPunct="1">
              <a:defRPr/>
            </a:pPr>
            <a:r>
              <a:rPr lang="en-AU" altLang="en-US" sz="1500" dirty="0" smtClean="0">
                <a:latin typeface="Times New Roman" pitchFamily="18" charset="0"/>
              </a:rPr>
              <a:t>Nine ENCs and six charts of Tonga and Samoa  produced using data held by SPC.</a:t>
            </a:r>
            <a:endParaRPr lang="en-US" altLang="en-US" sz="1500" dirty="0" smtClean="0">
              <a:latin typeface="Times New Roman" pitchFamily="18" charset="0"/>
            </a:endParaRPr>
          </a:p>
          <a:p>
            <a:pPr lvl="1" eaLnBrk="1" hangingPunct="1">
              <a:defRPr/>
            </a:pPr>
            <a:endParaRPr lang="en-US" altLang="en-US" sz="400" dirty="0" smtClean="0">
              <a:latin typeface="Times New Roman" pitchFamily="18" charset="0"/>
            </a:endParaRPr>
          </a:p>
          <a:p>
            <a:pPr eaLnBrk="1" hangingPunct="1">
              <a:defRPr/>
            </a:pPr>
            <a:r>
              <a:rPr lang="en-US" altLang="en-US" sz="1600" b="1" dirty="0" smtClean="0">
                <a:latin typeface="Times New Roman" pitchFamily="18" charset="0"/>
              </a:rPr>
              <a:t>PNG Maritime and Waterways Safety Project</a:t>
            </a:r>
          </a:p>
          <a:p>
            <a:pPr lvl="1" eaLnBrk="1" hangingPunct="1">
              <a:defRPr/>
            </a:pPr>
            <a:r>
              <a:rPr lang="en-AU" sz="1500" dirty="0" smtClean="0">
                <a:latin typeface="Times New Roman" pitchFamily="18" charset="0"/>
              </a:rPr>
              <a:t>As part of this </a:t>
            </a:r>
            <a:r>
              <a:rPr lang="en-AU" sz="1500" dirty="0">
                <a:latin typeface="Times New Roman" pitchFamily="18" charset="0"/>
              </a:rPr>
              <a:t>ADB project surveys were conducted in Papua New Guinea ports and coastal areas.  The data will be used for updating relevant charts. </a:t>
            </a:r>
            <a:endParaRPr lang="en-US" altLang="en-US" sz="1500" dirty="0">
              <a:latin typeface="Times New Roman" pitchFamily="18" charset="0"/>
            </a:endParaRPr>
          </a:p>
          <a:p>
            <a:pPr lvl="1" eaLnBrk="1" hangingPunct="1">
              <a:defRPr/>
            </a:pPr>
            <a:endParaRPr lang="en-US" altLang="en-US" sz="1600" dirty="0" smtClean="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600" b="1" dirty="0" smtClean="0">
                <a:latin typeface="Times New Roman" panose="02020603050405020304" pitchFamily="18" charset="0"/>
              </a:rPr>
              <a:t>Capacity Building Activities</a:t>
            </a:r>
            <a:endParaRPr lang="en-AU" altLang="en-US" sz="3600" b="1" dirty="0" smtClean="0">
              <a:latin typeface="Times New Roman" panose="02020603050405020304" pitchFamily="18" charset="0"/>
            </a:endParaRPr>
          </a:p>
        </p:txBody>
      </p:sp>
      <p:pic>
        <p:nvPicPr>
          <p:cNvPr id="7171" name="Picture 3"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4"/>
          <p:cNvSpPr>
            <a:spLocks noChangeArrowheads="1"/>
          </p:cNvSpPr>
          <p:nvPr/>
        </p:nvSpPr>
        <p:spPr bwMode="auto">
          <a:xfrm>
            <a:off x="468313" y="1628774"/>
            <a:ext cx="8229600" cy="4896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2000" b="1" dirty="0" smtClean="0">
                <a:latin typeface="Times New Roman" panose="02020603050405020304" pitchFamily="18" charset="0"/>
              </a:rPr>
              <a:t>Achievements</a:t>
            </a:r>
            <a:endParaRPr lang="en-US" altLang="en-US" sz="2000" dirty="0">
              <a:latin typeface="Times New Roman" panose="02020603050405020304" pitchFamily="18" charset="0"/>
            </a:endParaRPr>
          </a:p>
          <a:p>
            <a:pPr eaLnBrk="1" hangingPunct="1"/>
            <a:endParaRPr lang="en-US" altLang="en-US" sz="400" dirty="0">
              <a:latin typeface="Times New Roman" panose="02020603050405020304" pitchFamily="18" charset="0"/>
            </a:endParaRPr>
          </a:p>
          <a:p>
            <a:pPr marL="457200" lvl="1" indent="0" eaLnBrk="1" hangingPunct="1">
              <a:buNone/>
            </a:pPr>
            <a:r>
              <a:rPr lang="en-US" altLang="en-US" sz="1600" dirty="0" smtClean="0">
                <a:latin typeface="Times New Roman" panose="02020603050405020304" pitchFamily="18" charset="0"/>
              </a:rPr>
              <a:t>Considerable progress in hydrographic activities in the  region since the last meeting.</a:t>
            </a:r>
          </a:p>
          <a:p>
            <a:pPr marL="457200" lvl="1" indent="0" eaLnBrk="1" hangingPunct="1">
              <a:buNone/>
            </a:pPr>
            <a:endParaRPr lang="en-US" altLang="en-US" sz="400" dirty="0" smtClean="0">
              <a:latin typeface="Times New Roman" panose="02020603050405020304" pitchFamily="18" charset="0"/>
            </a:endParaRPr>
          </a:p>
          <a:p>
            <a:pPr marL="457200" lvl="1" indent="0" eaLnBrk="1" hangingPunct="1">
              <a:buNone/>
            </a:pPr>
            <a:r>
              <a:rPr lang="en-US" altLang="en-US" sz="1600" u="sng" dirty="0" smtClean="0">
                <a:latin typeface="Times New Roman" panose="02020603050405020304" pitchFamily="18" charset="0"/>
              </a:rPr>
              <a:t>Surveys and Charting</a:t>
            </a:r>
            <a:endParaRPr lang="en-US" altLang="en-US" sz="1600" u="sng" dirty="0">
              <a:latin typeface="Times New Roman" panose="02020603050405020304" pitchFamily="18" charset="0"/>
            </a:endParaRPr>
          </a:p>
          <a:p>
            <a:pPr lvl="1" eaLnBrk="1" hangingPunct="1"/>
            <a:r>
              <a:rPr lang="en-US" altLang="en-US" sz="1600" dirty="0" smtClean="0">
                <a:latin typeface="Times New Roman" panose="02020603050405020304" pitchFamily="18" charset="0"/>
              </a:rPr>
              <a:t>Fiji has conducted new surveys and published charts. Plans to expand </a:t>
            </a:r>
            <a:r>
              <a:rPr lang="en-AU" altLang="en-US" sz="1600" dirty="0">
                <a:latin typeface="Times New Roman" panose="02020603050405020304" pitchFamily="18" charset="0"/>
              </a:rPr>
              <a:t>the </a:t>
            </a:r>
            <a:r>
              <a:rPr lang="en-AU" altLang="en-US" sz="1600" dirty="0" err="1">
                <a:latin typeface="Times New Roman" panose="02020603050405020304" pitchFamily="18" charset="0"/>
              </a:rPr>
              <a:t>hydrographic</a:t>
            </a:r>
            <a:r>
              <a:rPr lang="en-AU" altLang="en-US" sz="1600" dirty="0">
                <a:latin typeface="Times New Roman" panose="02020603050405020304" pitchFamily="18" charset="0"/>
              </a:rPr>
              <a:t> service to include support of data management and oceanographic operations.</a:t>
            </a:r>
            <a:r>
              <a:rPr lang="en-US" altLang="en-US" sz="1600" dirty="0" smtClean="0">
                <a:latin typeface="Times New Roman" panose="02020603050405020304" pitchFamily="18" charset="0"/>
              </a:rPr>
              <a:t> </a:t>
            </a:r>
          </a:p>
          <a:p>
            <a:pPr lvl="1" eaLnBrk="1" hangingPunct="1"/>
            <a:r>
              <a:rPr lang="en-AU" altLang="en-US" sz="1600" dirty="0" smtClean="0">
                <a:latin typeface="Times New Roman" panose="02020603050405020304" pitchFamily="18" charset="0"/>
              </a:rPr>
              <a:t>Vanuatu has obtained Cabinet </a:t>
            </a:r>
            <a:r>
              <a:rPr lang="en-AU" altLang="en-US" sz="1600" dirty="0">
                <a:latin typeface="Times New Roman" panose="02020603050405020304" pitchFamily="18" charset="0"/>
              </a:rPr>
              <a:t>approval </a:t>
            </a:r>
            <a:r>
              <a:rPr lang="en-AU" altLang="en-US" sz="1600" dirty="0" smtClean="0">
                <a:latin typeface="Times New Roman" panose="02020603050405020304" pitchFamily="18" charset="0"/>
              </a:rPr>
              <a:t>for </a:t>
            </a:r>
            <a:r>
              <a:rPr lang="en-AU" altLang="en-US" sz="1600" dirty="0">
                <a:latin typeface="Times New Roman" panose="02020603050405020304" pitchFamily="18" charset="0"/>
              </a:rPr>
              <a:t>survey of 10 priority </a:t>
            </a:r>
            <a:r>
              <a:rPr lang="en-AU" altLang="en-US" sz="1600" dirty="0" smtClean="0">
                <a:latin typeface="Times New Roman" panose="02020603050405020304" pitchFamily="18" charset="0"/>
              </a:rPr>
              <a:t>areas</a:t>
            </a:r>
            <a:r>
              <a:rPr lang="en-AU" altLang="en-US" sz="1600" dirty="0">
                <a:latin typeface="Times New Roman" panose="02020603050405020304" pitchFamily="18" charset="0"/>
              </a:rPr>
              <a:t>.</a:t>
            </a:r>
            <a:endParaRPr lang="en-US" altLang="en-US" sz="1600" dirty="0" smtClean="0">
              <a:latin typeface="Times New Roman" panose="02020603050405020304" pitchFamily="18" charset="0"/>
            </a:endParaRPr>
          </a:p>
          <a:p>
            <a:pPr lvl="1" eaLnBrk="1" hangingPunct="1"/>
            <a:r>
              <a:rPr lang="en-AU" altLang="en-US" sz="1600" dirty="0" smtClean="0">
                <a:latin typeface="Times New Roman" panose="02020603050405020304" pitchFamily="18" charset="0"/>
              </a:rPr>
              <a:t>Tonga, Cook Islands, Samoa, Niue</a:t>
            </a:r>
            <a:r>
              <a:rPr lang="en-AU" altLang="en-US" sz="1600" dirty="0">
                <a:latin typeface="Times New Roman" panose="02020603050405020304" pitchFamily="18" charset="0"/>
              </a:rPr>
              <a:t>, </a:t>
            </a:r>
            <a:r>
              <a:rPr lang="en-AU" altLang="en-US" sz="1600" dirty="0" smtClean="0">
                <a:latin typeface="Times New Roman" panose="02020603050405020304" pitchFamily="18" charset="0"/>
              </a:rPr>
              <a:t>Tokelau: Various activities carried out under NZ PRNI.</a:t>
            </a:r>
            <a:endParaRPr lang="en-US" altLang="en-US" sz="800" dirty="0">
              <a:latin typeface="Times New Roman" panose="02020603050405020304" pitchFamily="18" charset="0"/>
            </a:endParaRPr>
          </a:p>
          <a:p>
            <a:pPr lvl="1" eaLnBrk="1" hangingPunct="1"/>
            <a:r>
              <a:rPr lang="en-AU" altLang="en-US" sz="1600" dirty="0">
                <a:latin typeface="Times New Roman" panose="02020603050405020304" pitchFamily="18" charset="0"/>
              </a:rPr>
              <a:t>United States of America </a:t>
            </a:r>
            <a:r>
              <a:rPr lang="en-AU" altLang="en-US" sz="1600" dirty="0" smtClean="0">
                <a:latin typeface="Times New Roman" panose="02020603050405020304" pitchFamily="18" charset="0"/>
              </a:rPr>
              <a:t>plans to conduct surveys </a:t>
            </a:r>
            <a:r>
              <a:rPr lang="en-AU" altLang="en-US" sz="1600" dirty="0">
                <a:latin typeface="Times New Roman" panose="02020603050405020304" pitchFamily="18" charset="0"/>
              </a:rPr>
              <a:t>and charting in the region.  Recently six ENCs were produced covering the waters surrounding the Palau Islands</a:t>
            </a:r>
            <a:r>
              <a:rPr lang="en-AU" altLang="en-US" sz="1600" dirty="0" smtClean="0">
                <a:latin typeface="Times New Roman" panose="02020603050405020304" pitchFamily="18" charset="0"/>
              </a:rPr>
              <a:t>.</a:t>
            </a:r>
          </a:p>
          <a:p>
            <a:pPr lvl="1" eaLnBrk="1" hangingPunct="1"/>
            <a:r>
              <a:rPr lang="en-AU" altLang="en-US" sz="1600" dirty="0">
                <a:latin typeface="Times New Roman" panose="02020603050405020304" pitchFamily="18" charset="0"/>
              </a:rPr>
              <a:t>Australia became PCA for Solomon Islands in August </a:t>
            </a:r>
            <a:r>
              <a:rPr lang="en-AU" altLang="en-US" sz="1600" dirty="0" smtClean="0">
                <a:latin typeface="Times New Roman" panose="02020603050405020304" pitchFamily="18" charset="0"/>
              </a:rPr>
              <a:t>2017.</a:t>
            </a:r>
            <a:endParaRPr lang="en-AU" altLang="en-US" sz="1600" dirty="0">
              <a:latin typeface="Times New Roman" panose="02020603050405020304" pitchFamily="18" charset="0"/>
            </a:endParaRPr>
          </a:p>
          <a:p>
            <a:pPr lvl="1" eaLnBrk="1" hangingPunct="1"/>
            <a:endParaRPr lang="en-US" altLang="en-US" sz="400" dirty="0" smtClean="0">
              <a:latin typeface="Times New Roman" panose="02020603050405020304" pitchFamily="18" charset="0"/>
            </a:endParaRPr>
          </a:p>
          <a:p>
            <a:pPr marL="457200" lvl="1" indent="0" eaLnBrk="1" hangingPunct="1">
              <a:buNone/>
            </a:pPr>
            <a:endParaRPr lang="en-US" altLang="en-US" sz="400" i="1" dirty="0" smtClean="0">
              <a:latin typeface="Times New Roman" panose="02020603050405020304" pitchFamily="18" charset="0"/>
            </a:endParaRPr>
          </a:p>
          <a:p>
            <a:pPr marL="457200" lvl="1" indent="0" eaLnBrk="1" hangingPunct="1">
              <a:buNone/>
            </a:pPr>
            <a:r>
              <a:rPr lang="en-US" altLang="en-US" sz="1600" u="sng" dirty="0" smtClean="0">
                <a:latin typeface="Times New Roman" panose="02020603050405020304" pitchFamily="18" charset="0"/>
              </a:rPr>
              <a:t>IHO and SWPHC membership</a:t>
            </a:r>
            <a:endParaRPr lang="en-US" altLang="en-US" sz="800" i="1" dirty="0">
              <a:latin typeface="Times New Roman" panose="02020603050405020304" pitchFamily="18" charset="0"/>
            </a:endParaRPr>
          </a:p>
          <a:p>
            <a:pPr lvl="1" eaLnBrk="1" hangingPunct="1"/>
            <a:r>
              <a:rPr lang="en-US" altLang="en-US" sz="1600" dirty="0">
                <a:latin typeface="Times New Roman" panose="02020603050405020304" pitchFamily="18" charset="0"/>
              </a:rPr>
              <a:t>Vanuatu </a:t>
            </a:r>
            <a:r>
              <a:rPr lang="en-US" altLang="en-US" sz="1600" dirty="0" smtClean="0">
                <a:latin typeface="Times New Roman" panose="02020603050405020304" pitchFamily="18" charset="0"/>
              </a:rPr>
              <a:t>became an IHO Member in 2017 and</a:t>
            </a:r>
            <a:r>
              <a:rPr lang="en-AU" altLang="en-US" sz="1600" dirty="0" smtClean="0">
                <a:latin typeface="Times New Roman" panose="02020603050405020304" pitchFamily="18" charset="0"/>
              </a:rPr>
              <a:t> a </a:t>
            </a:r>
            <a:r>
              <a:rPr lang="en-AU" altLang="en-US" sz="1600" dirty="0">
                <a:latin typeface="Times New Roman" panose="02020603050405020304" pitchFamily="18" charset="0"/>
              </a:rPr>
              <a:t>full Member of the </a:t>
            </a:r>
            <a:r>
              <a:rPr lang="en-AU" altLang="en-US" sz="1600" dirty="0" smtClean="0">
                <a:latin typeface="Times New Roman" panose="02020603050405020304" pitchFamily="18" charset="0"/>
              </a:rPr>
              <a:t>SWPHC.</a:t>
            </a:r>
          </a:p>
          <a:p>
            <a:pPr lvl="1" eaLnBrk="1" hangingPunct="1"/>
            <a:r>
              <a:rPr lang="en-AU" altLang="en-US" sz="1600" dirty="0" smtClean="0">
                <a:latin typeface="Times New Roman" panose="02020603050405020304" pitchFamily="18" charset="0"/>
              </a:rPr>
              <a:t>Solomon </a:t>
            </a:r>
            <a:r>
              <a:rPr lang="en-AU" altLang="en-US" sz="1600" dirty="0">
                <a:latin typeface="Times New Roman" panose="02020603050405020304" pitchFamily="18" charset="0"/>
              </a:rPr>
              <a:t>Islands is in the process of becoming an IHO Member.  </a:t>
            </a:r>
          </a:p>
          <a:p>
            <a:pPr lvl="1" eaLnBrk="1" hangingPunct="1"/>
            <a:r>
              <a:rPr lang="en-AU" altLang="en-US" sz="1600" dirty="0" smtClean="0">
                <a:latin typeface="Times New Roman" panose="02020603050405020304" pitchFamily="18" charset="0"/>
              </a:rPr>
              <a:t>Cook </a:t>
            </a:r>
            <a:r>
              <a:rPr lang="en-AU" altLang="en-US" sz="1600" dirty="0">
                <a:latin typeface="Times New Roman" panose="02020603050405020304" pitchFamily="18" charset="0"/>
              </a:rPr>
              <a:t>Islands, Kiribati, Samoa and Tuvalu </a:t>
            </a:r>
            <a:r>
              <a:rPr lang="en-AU" altLang="en-US" sz="1600" dirty="0" smtClean="0">
                <a:latin typeface="Times New Roman" panose="02020603050405020304" pitchFamily="18" charset="0"/>
              </a:rPr>
              <a:t>indicated their intention to </a:t>
            </a:r>
            <a:r>
              <a:rPr lang="en-AU" altLang="en-US" sz="1600" dirty="0">
                <a:latin typeface="Times New Roman" panose="02020603050405020304" pitchFamily="18" charset="0"/>
              </a:rPr>
              <a:t>join the IHO. </a:t>
            </a:r>
            <a:endParaRPr lang="en-AU" altLang="en-US" sz="1600" dirty="0" smtClean="0">
              <a:latin typeface="Times New Roman" panose="02020603050405020304" pitchFamily="18" charset="0"/>
            </a:endParaRPr>
          </a:p>
          <a:p>
            <a:pPr lvl="1" eaLnBrk="1" hangingPunct="1"/>
            <a:r>
              <a:rPr lang="en-AU" altLang="en-US" sz="1600" dirty="0" smtClean="0">
                <a:latin typeface="Times New Roman" panose="02020603050405020304" pitchFamily="18" charset="0"/>
              </a:rPr>
              <a:t>Indonesia became an Associate Member of the SWPHC. </a:t>
            </a:r>
          </a:p>
          <a:p>
            <a:pPr marL="457200" lvl="1" indent="0" eaLnBrk="1" hangingPunct="1">
              <a:buNone/>
            </a:pPr>
            <a:endParaRPr lang="en-US" altLang="en-US" sz="800" dirty="0">
              <a:latin typeface="Times New Roman" panose="02020603050405020304" pitchFamily="18" charset="0"/>
            </a:endParaRPr>
          </a:p>
          <a:p>
            <a:pPr lvl="1" eaLnBrk="1" hangingPunct="1"/>
            <a:endParaRPr lang="en-US" altLang="en-US" sz="1600" dirty="0">
              <a:latin typeface="Times New Roman" panose="02020603050405020304" pitchFamily="18" charset="0"/>
            </a:endParaRPr>
          </a:p>
          <a:p>
            <a:pPr lvl="1" eaLnBrk="1" hangingPunct="1"/>
            <a:endParaRPr lang="en-US" altLang="en-US" sz="16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3600" b="1" smtClean="0">
                <a:latin typeface="Times New Roman" panose="02020603050405020304" pitchFamily="18" charset="0"/>
              </a:rPr>
              <a:t>Capacity Building Activities</a:t>
            </a:r>
            <a:endParaRPr lang="en-AU" altLang="en-US" sz="3600" b="1" smtClean="0">
              <a:latin typeface="Times New Roman" panose="02020603050405020304" pitchFamily="18" charset="0"/>
            </a:endParaRPr>
          </a:p>
        </p:txBody>
      </p:sp>
      <p:pic>
        <p:nvPicPr>
          <p:cNvPr id="8195" name="Picture 3"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4"/>
          <p:cNvSpPr>
            <a:spLocks noChangeArrowheads="1"/>
          </p:cNvSpPr>
          <p:nvPr/>
        </p:nvSpPr>
        <p:spPr bwMode="auto">
          <a:xfrm>
            <a:off x="468313" y="1628775"/>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2000" b="1" dirty="0" smtClean="0">
                <a:latin typeface="Times New Roman" panose="02020603050405020304" pitchFamily="18" charset="0"/>
              </a:rPr>
              <a:t>Achievements</a:t>
            </a:r>
            <a:endParaRPr lang="en-US" altLang="en-US" sz="1000" dirty="0">
              <a:latin typeface="Times New Roman" panose="02020603050405020304" pitchFamily="18" charset="0"/>
            </a:endParaRPr>
          </a:p>
          <a:p>
            <a:pPr marL="457200" lvl="1" indent="0" eaLnBrk="1" hangingPunct="1">
              <a:buNone/>
            </a:pPr>
            <a:endParaRPr lang="en-US" altLang="en-US" sz="800" u="sng" dirty="0" smtClean="0">
              <a:latin typeface="Times New Roman" panose="02020603050405020304" pitchFamily="18" charset="0"/>
            </a:endParaRPr>
          </a:p>
          <a:p>
            <a:pPr marL="457200" lvl="1" indent="0" eaLnBrk="1" hangingPunct="1">
              <a:buNone/>
            </a:pPr>
            <a:r>
              <a:rPr lang="en-US" altLang="en-US" sz="1600" u="sng" dirty="0" smtClean="0">
                <a:latin typeface="Times New Roman" panose="02020603050405020304" pitchFamily="18" charset="0"/>
              </a:rPr>
              <a:t>Governance</a:t>
            </a:r>
            <a:endParaRPr lang="en-US" altLang="en-US" sz="1600" u="sng" dirty="0">
              <a:latin typeface="Times New Roman" panose="02020603050405020304" pitchFamily="18" charset="0"/>
            </a:endParaRPr>
          </a:p>
          <a:p>
            <a:pPr marL="457200" lvl="1" indent="0" eaLnBrk="1" hangingPunct="1">
              <a:buNone/>
            </a:pPr>
            <a:endParaRPr lang="en-US" altLang="en-US" sz="800" dirty="0">
              <a:latin typeface="Times New Roman" panose="02020603050405020304" pitchFamily="18" charset="0"/>
            </a:endParaRPr>
          </a:p>
          <a:p>
            <a:pPr lvl="1" eaLnBrk="1" hangingPunct="1"/>
            <a:r>
              <a:rPr lang="en-AU" altLang="en-US" sz="1600" dirty="0" smtClean="0">
                <a:latin typeface="Times New Roman" panose="02020603050405020304" pitchFamily="18" charset="0"/>
              </a:rPr>
              <a:t>Vanuatu established </a:t>
            </a:r>
            <a:r>
              <a:rPr lang="en-AU" altLang="en-US" sz="1600" dirty="0">
                <a:latin typeface="Times New Roman" panose="02020603050405020304" pitchFamily="18" charset="0"/>
              </a:rPr>
              <a:t>a National Hydrographic Committee and plans to build a new Hydrographic Survey Unit within the Lands and Survey </a:t>
            </a:r>
            <a:r>
              <a:rPr lang="en-AU" altLang="en-US" sz="1600" dirty="0" smtClean="0">
                <a:latin typeface="Times New Roman" panose="02020603050405020304" pitchFamily="18" charset="0"/>
              </a:rPr>
              <a:t>Department.</a:t>
            </a:r>
          </a:p>
          <a:p>
            <a:pPr lvl="1" eaLnBrk="1" hangingPunct="1"/>
            <a:r>
              <a:rPr lang="en-AU" altLang="en-US" sz="1600" dirty="0">
                <a:latin typeface="Times New Roman" panose="02020603050405020304" pitchFamily="18" charset="0"/>
              </a:rPr>
              <a:t>Kiribati has appointed a National Coordinator for MSI and plans are underway to establish Hydrographic Services</a:t>
            </a:r>
            <a:r>
              <a:rPr lang="en-AU" altLang="en-US" sz="1600" dirty="0" smtClean="0">
                <a:latin typeface="Times New Roman" panose="02020603050405020304" pitchFamily="18" charset="0"/>
              </a:rPr>
              <a:t>.</a:t>
            </a:r>
          </a:p>
          <a:p>
            <a:pPr lvl="1" eaLnBrk="1" hangingPunct="1"/>
            <a:r>
              <a:rPr lang="en-AU" altLang="en-US" sz="1600" dirty="0">
                <a:latin typeface="Times New Roman" panose="02020603050405020304" pitchFamily="18" charset="0"/>
              </a:rPr>
              <a:t>Samoa </a:t>
            </a:r>
            <a:r>
              <a:rPr lang="en-AU" altLang="en-US" sz="1600" dirty="0" smtClean="0">
                <a:latin typeface="Times New Roman" panose="02020603050405020304" pitchFamily="18" charset="0"/>
              </a:rPr>
              <a:t>established </a:t>
            </a:r>
            <a:r>
              <a:rPr lang="en-AU" altLang="en-US" sz="1600" dirty="0">
                <a:latin typeface="Times New Roman" panose="02020603050405020304" pitchFamily="18" charset="0"/>
              </a:rPr>
              <a:t>a National Hydrographic </a:t>
            </a:r>
            <a:r>
              <a:rPr lang="en-AU" altLang="en-US" sz="1600" dirty="0" smtClean="0">
                <a:latin typeface="Times New Roman" panose="02020603050405020304" pitchFamily="18" charset="0"/>
              </a:rPr>
              <a:t>Committee.  Plans </a:t>
            </a:r>
            <a:r>
              <a:rPr lang="en-AU" altLang="en-US" sz="1600" dirty="0">
                <a:latin typeface="Times New Roman" panose="02020603050405020304" pitchFamily="18" charset="0"/>
              </a:rPr>
              <a:t>to appoint a National Coordinator for MSI and to establish a N</a:t>
            </a:r>
            <a:r>
              <a:rPr lang="en-AU" altLang="en-US" sz="1600" dirty="0" smtClean="0">
                <a:latin typeface="Times New Roman" panose="02020603050405020304" pitchFamily="18" charset="0"/>
              </a:rPr>
              <a:t>ational Hydrographic Authority.</a:t>
            </a:r>
          </a:p>
          <a:p>
            <a:pPr lvl="1" eaLnBrk="1" hangingPunct="1"/>
            <a:r>
              <a:rPr lang="en-AU" altLang="en-US" sz="1600" dirty="0">
                <a:latin typeface="Times New Roman" panose="02020603050405020304" pitchFamily="18" charset="0"/>
              </a:rPr>
              <a:t>Niue plans to establish a National Hydrographic Authority and a National Coordination </a:t>
            </a:r>
            <a:r>
              <a:rPr lang="en-AU" altLang="en-US" sz="1600" dirty="0" smtClean="0">
                <a:latin typeface="Times New Roman" panose="02020603050405020304" pitchFamily="18" charset="0"/>
              </a:rPr>
              <a:t>Committee.</a:t>
            </a:r>
            <a:endParaRPr lang="en-US" altLang="en-US" sz="1600" dirty="0">
              <a:latin typeface="Times New Roman" panose="02020603050405020304" pitchFamily="18" charset="0"/>
            </a:endParaRPr>
          </a:p>
          <a:p>
            <a:pPr marL="457200" lvl="1" indent="0" eaLnBrk="1" hangingPunct="1">
              <a:buNone/>
            </a:pPr>
            <a:endParaRPr lang="en-US" altLang="en-US" sz="1600" dirty="0">
              <a:latin typeface="Times New Roman" panose="02020603050405020304" pitchFamily="18" charset="0"/>
            </a:endParaRPr>
          </a:p>
          <a:p>
            <a:pPr lvl="1" eaLnBrk="1" hangingPunct="1"/>
            <a:endParaRPr lang="en-US" altLang="en-US" sz="16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3600" b="1" smtClean="0">
                <a:latin typeface="Times New Roman" panose="02020603050405020304" pitchFamily="18" charset="0"/>
              </a:rPr>
              <a:t>Capacity Building Activities</a:t>
            </a:r>
            <a:endParaRPr lang="en-AU" altLang="en-US" sz="3600" b="1" dirty="0" smtClean="0">
              <a:latin typeface="Times New Roman" panose="02020603050405020304" pitchFamily="18" charset="0"/>
            </a:endParaRPr>
          </a:p>
        </p:txBody>
      </p:sp>
      <p:pic>
        <p:nvPicPr>
          <p:cNvPr id="9219" name="Picture 3"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52"/>
          <p:cNvSpPr>
            <a:spLocks noChangeArrowheads="1"/>
          </p:cNvSpPr>
          <p:nvPr/>
        </p:nvSpPr>
        <p:spPr bwMode="auto">
          <a:xfrm>
            <a:off x="468313" y="1844675"/>
            <a:ext cx="82296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defRPr/>
            </a:pPr>
            <a:r>
              <a:rPr lang="en-US" altLang="en-US" sz="2000" b="1" dirty="0" smtClean="0">
                <a:latin typeface="Times New Roman" pitchFamily="18" charset="0"/>
              </a:rPr>
              <a:t>Challenges</a:t>
            </a:r>
            <a:endParaRPr lang="en-US" altLang="en-US" sz="2000" dirty="0" smtClean="0">
              <a:latin typeface="Times New Roman" pitchFamily="18" charset="0"/>
            </a:endParaRPr>
          </a:p>
          <a:p>
            <a:pPr eaLnBrk="1" hangingPunct="1">
              <a:defRPr/>
            </a:pPr>
            <a:endParaRPr lang="en-US" altLang="en-US" sz="800" dirty="0" smtClean="0">
              <a:latin typeface="Times New Roman" pitchFamily="18" charset="0"/>
            </a:endParaRPr>
          </a:p>
          <a:p>
            <a:pPr lvl="1" eaLnBrk="1" hangingPunct="1">
              <a:buFontTx/>
              <a:buNone/>
              <a:defRPr/>
            </a:pPr>
            <a:r>
              <a:rPr lang="en-US" altLang="en-US" sz="1600" b="1" dirty="0" smtClean="0">
                <a:latin typeface="Times New Roman" pitchFamily="18" charset="0"/>
              </a:rPr>
              <a:t>Capacity of the Capacity Builders</a:t>
            </a:r>
          </a:p>
          <a:p>
            <a:pPr lvl="1" eaLnBrk="1" hangingPunct="1">
              <a:buFontTx/>
              <a:buNone/>
              <a:defRPr/>
            </a:pPr>
            <a:endParaRPr lang="en-US" altLang="en-US" sz="1000" b="1" dirty="0" smtClean="0">
              <a:latin typeface="Times New Roman" pitchFamily="18" charset="0"/>
            </a:endParaRPr>
          </a:p>
          <a:p>
            <a:pPr lvl="1" eaLnBrk="1" hangingPunct="1">
              <a:defRPr/>
            </a:pPr>
            <a:r>
              <a:rPr lang="en-US" altLang="en-US" sz="1600" dirty="0" smtClean="0">
                <a:latin typeface="Times New Roman" pitchFamily="18" charset="0"/>
              </a:rPr>
              <a:t>Support from the PCAs for CB activities in the SWPHC is under constant strain as the balance is maintained against other national priorities and resource management.</a:t>
            </a:r>
          </a:p>
          <a:p>
            <a:pPr marL="457200" lvl="1" indent="0" eaLnBrk="1" hangingPunct="1">
              <a:buNone/>
              <a:defRPr/>
            </a:pPr>
            <a:endParaRPr lang="en-US" altLang="en-US" sz="1000" dirty="0" smtClean="0">
              <a:latin typeface="Times New Roman" pitchFamily="18" charset="0"/>
            </a:endParaRPr>
          </a:p>
          <a:p>
            <a:pPr lvl="1" eaLnBrk="1" hangingPunct="1">
              <a:defRPr/>
            </a:pPr>
            <a:r>
              <a:rPr lang="en-US" altLang="en-US" sz="1600" dirty="0" smtClean="0">
                <a:latin typeface="Times New Roman" pitchFamily="18" charset="0"/>
              </a:rPr>
              <a:t>Increased support from the IHO Secretariat is critical to the ongoing success of the IHO CBWP, not only merely for implementing the CBWP but also for its effectiveness, governance and due diligence to MS.  The recent recruitment of an additional staff member to support  CB Assistant Director at the IHO Secretariat will assist with administrative work associated with this activity.</a:t>
            </a:r>
            <a:endParaRPr lang="en-US" altLang="en-US" sz="1600" dirty="0">
              <a:latin typeface="Times New Roman" pitchFamily="18" charset="0"/>
            </a:endParaRPr>
          </a:p>
          <a:p>
            <a:pPr lvl="1" eaLnBrk="1" hangingPunct="1">
              <a:defRPr/>
            </a:pPr>
            <a:endParaRPr lang="en-US" altLang="en-US" sz="1600" dirty="0">
              <a:latin typeface="Times New Roman" pitchFamily="18" charset="0"/>
            </a:endParaRPr>
          </a:p>
          <a:p>
            <a:pPr lvl="1" eaLnBrk="1" hangingPunct="1">
              <a:defRPr/>
            </a:pPr>
            <a:endParaRPr lang="en-US" altLang="en-US" sz="1600" dirty="0"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1326</TotalTime>
  <Words>1069</Words>
  <Application>Microsoft Office PowerPoint</Application>
  <PresentationFormat>On-screen Show (4:3)</PresentationFormat>
  <Paragraphs>119</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South West Pacific Hydrographic Commission (SWPHC)</vt:lpstr>
      <vt:lpstr>Commission Membership</vt:lpstr>
      <vt:lpstr>Meetings, Working Groups and Actions</vt:lpstr>
      <vt:lpstr>Capacity Building Activities</vt:lpstr>
      <vt:lpstr>Capacity Building Activities</vt:lpstr>
      <vt:lpstr>Capacity Building Activities</vt:lpstr>
      <vt:lpstr>Capacity Building Activities</vt:lpstr>
      <vt:lpstr>Capacity Building Activities</vt:lpstr>
      <vt:lpstr>Capacity Building Activities</vt:lpstr>
      <vt:lpstr>Actions required from IRCC</vt:lpstr>
      <vt:lpstr>PowerPoint Presentation</vt:lpstr>
    </vt:vector>
  </TitlesOfParts>
  <Company>AHO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West Pacific Hydrographic Commission (SWPHC)  Report to IRCC6</dc:title>
  <dc:creator>Rivett</dc:creator>
  <cp:lastModifiedBy>brett.brace</cp:lastModifiedBy>
  <cp:revision>173</cp:revision>
  <cp:lastPrinted>2018-05-24T00:48:02Z</cp:lastPrinted>
  <dcterms:created xsi:type="dcterms:W3CDTF">2014-05-06T22:20:42Z</dcterms:created>
  <dcterms:modified xsi:type="dcterms:W3CDTF">2018-06-04T01:33:18Z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bjective-Id">
    <vt:lpwstr>BI326716</vt:lpwstr>
  </property>
  <property fmtid="{D5CDD505-2E9C-101B-9397-08002B2CF9AE}" pid="3" name="Objective-Title">
    <vt:lpwstr>IRCC10_SWPHC Report</vt:lpwstr>
  </property>
  <property fmtid="{D5CDD505-2E9C-101B-9397-08002B2CF9AE}" pid="4" name="Objective-Comment">
    <vt:lpwstr>
    </vt:lpwstr>
  </property>
  <property fmtid="{D5CDD505-2E9C-101B-9397-08002B2CF9AE}" pid="5" name="Objective-CreationStamp">
    <vt:filetime>2018-05-23T06:20:48Z</vt:filetime>
  </property>
  <property fmtid="{D5CDD505-2E9C-101B-9397-08002B2CF9AE}" pid="6" name="Objective-IsApproved">
    <vt:bool>false</vt:bool>
  </property>
  <property fmtid="{D5CDD505-2E9C-101B-9397-08002B2CF9AE}" pid="7" name="Objective-IsPublished">
    <vt:bool>true</vt:bool>
  </property>
  <property fmtid="{D5CDD505-2E9C-101B-9397-08002B2CF9AE}" pid="8" name="Objective-DatePublished">
    <vt:filetime>2018-05-24T03:29:56Z</vt:filetime>
  </property>
  <property fmtid="{D5CDD505-2E9C-101B-9397-08002B2CF9AE}" pid="9" name="Objective-ModificationStamp">
    <vt:filetime>2018-05-24T06:27:54Z</vt:filetime>
  </property>
  <property fmtid="{D5CDD505-2E9C-101B-9397-08002B2CF9AE}" pid="10" name="Objective-Owner">
    <vt:lpwstr>Randhawa, Jasbir (MR)(DDER -  External Relations)</vt:lpwstr>
  </property>
  <property fmtid="{D5CDD505-2E9C-101B-9397-08002B2CF9AE}" pid="11" name="Objective-Path">
    <vt:lpwstr>Objective Global Folder - PROD:Defence Business Units:Strategic Policy and Intelligence Group:Workgroup Staging Area:HM BRANCH : Hydrography and Metoc Branch:HM BRANCH WORLD:03 HM  BRANCH CORPORATE FILES:D. (Process 03) Management of External Relations Pr</vt:lpwstr>
  </property>
  <property fmtid="{D5CDD505-2E9C-101B-9397-08002B2CF9AE}" pid="12" name="Objective-Parent">
    <vt:lpwstr>SWPHC report to IRCC10</vt:lpwstr>
  </property>
  <property fmtid="{D5CDD505-2E9C-101B-9397-08002B2CF9AE}" pid="13" name="Objective-State">
    <vt:lpwstr>Published</vt:lpwstr>
  </property>
  <property fmtid="{D5CDD505-2E9C-101B-9397-08002B2CF9AE}" pid="14" name="Objective-Version">
    <vt:lpwstr>2.0</vt:lpwstr>
  </property>
  <property fmtid="{D5CDD505-2E9C-101B-9397-08002B2CF9AE}" pid="15" name="Objective-VersionNumber">
    <vt:i4>3</vt:i4>
  </property>
  <property fmtid="{D5CDD505-2E9C-101B-9397-08002B2CF9AE}" pid="16" name="Objective-VersionComment">
    <vt:lpwstr>
    </vt:lpwstr>
  </property>
  <property fmtid="{D5CDD505-2E9C-101B-9397-08002B2CF9AE}" pid="17" name="Objective-FileNumber">
    <vt:lpwstr>2009/1099914</vt:lpwstr>
  </property>
  <property fmtid="{D5CDD505-2E9C-101B-9397-08002B2CF9AE}" pid="18" name="Objective-Classification">
    <vt:lpwstr>[Inherited - Unclassified]</vt:lpwstr>
  </property>
  <property fmtid="{D5CDD505-2E9C-101B-9397-08002B2CF9AE}" pid="19" name="Objective-Caveats">
    <vt:lpwstr>
    </vt:lpwstr>
  </property>
  <property fmtid="{D5CDD505-2E9C-101B-9397-08002B2CF9AE}" pid="20" name="Objective-Document Type [system]">
    <vt:lpwstr>
    </vt:lpwstr>
  </property>
</Properties>
</file>