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56" r:id="rId2"/>
    <p:sldId id="259" r:id="rId3"/>
    <p:sldId id="305" r:id="rId4"/>
    <p:sldId id="270" r:id="rId5"/>
    <p:sldId id="304" r:id="rId6"/>
    <p:sldId id="275" r:id="rId7"/>
    <p:sldId id="274" r:id="rId8"/>
    <p:sldId id="306" r:id="rId9"/>
    <p:sldId id="307" r:id="rId10"/>
    <p:sldId id="272" r:id="rId11"/>
    <p:sldId id="309" r:id="rId12"/>
    <p:sldId id="271" r:id="rId13"/>
    <p:sldId id="287" r:id="rId14"/>
    <p:sldId id="288" r:id="rId15"/>
    <p:sldId id="310" r:id="rId16"/>
    <p:sldId id="311" r:id="rId17"/>
    <p:sldId id="280" r:id="rId18"/>
    <p:sldId id="285" r:id="rId19"/>
    <p:sldId id="279" r:id="rId20"/>
    <p:sldId id="277" r:id="rId21"/>
    <p:sldId id="315" r:id="rId22"/>
    <p:sldId id="316" r:id="rId23"/>
    <p:sldId id="281" r:id="rId24"/>
    <p:sldId id="282" r:id="rId25"/>
    <p:sldId id="269"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s Peter Weiss Hartmann" initials="JEPHA" lastIdx="0" clrIdx="0">
    <p:extLst>
      <p:ext uri="{19B8F6BF-5375-455C-9EA6-DF929625EA0E}">
        <p15:presenceInfo xmlns:p15="http://schemas.microsoft.com/office/powerpoint/2012/main" userId="Jens Peter Weiss Hart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E8EFF8"/>
    <a:srgbClr val="DE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1" d="100"/>
          <a:sy n="61" d="100"/>
        </p:scale>
        <p:origin x="60" y="4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9B22A-55EC-4A68-A1AE-1A1AE03C8C30}" type="datetimeFigureOut">
              <a:rPr lang="en-US" smtClean="0"/>
              <a:t>6/14/2018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4B252-8EFF-4387-B930-F07556521AEC}" type="slidenum">
              <a:rPr lang="en-US" smtClean="0"/>
              <a:t>‹#›</a:t>
            </a:fld>
            <a:endParaRPr lang="en-US"/>
          </a:p>
        </p:txBody>
      </p:sp>
    </p:spTree>
    <p:extLst>
      <p:ext uri="{BB962C8B-B14F-4D97-AF65-F5344CB8AC3E}">
        <p14:creationId xmlns:p14="http://schemas.microsoft.com/office/powerpoint/2010/main" val="81680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Example Treaty Limit</a:t>
            </a:r>
          </a:p>
          <a:p>
            <a:r>
              <a:rPr lang="en-AU" dirty="0"/>
              <a:t>Red is treaty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C7E48-296D-4679-84CC-C47872E6F2A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929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7" name="Rectangle 6"/>
          <p:cNvSpPr/>
          <p:nvPr userDrawn="1"/>
        </p:nvSpPr>
        <p:spPr>
          <a:xfrm>
            <a:off x="0" y="6040079"/>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038600" y="6276122"/>
            <a:ext cx="4114800" cy="365125"/>
          </a:xfrm>
        </p:spPr>
        <p:txBody>
          <a:bodyPr/>
          <a:lstStyle/>
          <a:p>
            <a:endParaRPr lang="en-US" dirty="0"/>
          </a:p>
        </p:txBody>
      </p:sp>
      <p:sp>
        <p:nvSpPr>
          <p:cNvPr id="9" name="Footer Placeholder 8"/>
          <p:cNvSpPr txBox="1">
            <a:spLocks/>
          </p:cNvSpPr>
          <p:nvPr userDrawn="1"/>
        </p:nvSpPr>
        <p:spPr>
          <a:xfrm>
            <a:off x="250262" y="6280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tx1"/>
                </a:solidFill>
              </a:rPr>
              <a:t>International Hydrographic Organization</a:t>
            </a:r>
            <a:br>
              <a:rPr lang="de-DE" dirty="0" smtClean="0">
                <a:solidFill>
                  <a:schemeClr val="tx1"/>
                </a:solidFill>
              </a:rPr>
            </a:br>
            <a:r>
              <a:rPr lang="de-DE" i="1" dirty="0" smtClean="0">
                <a:solidFill>
                  <a:schemeClr val="tx1"/>
                </a:solidFill>
              </a:rPr>
              <a:t>Organisation Hydrographique Internationale</a:t>
            </a:r>
            <a:endParaRPr lang="en-US" i="1" dirty="0">
              <a:solidFill>
                <a:schemeClr val="tx1"/>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349" y="6049723"/>
            <a:ext cx="676525" cy="817921"/>
          </a:xfrm>
          <a:prstGeom prst="rect">
            <a:avLst/>
          </a:prstGeom>
        </p:spPr>
      </p:pic>
    </p:spTree>
    <p:extLst>
      <p:ext uri="{BB962C8B-B14F-4D97-AF65-F5344CB8AC3E}">
        <p14:creationId xmlns:p14="http://schemas.microsoft.com/office/powerpoint/2010/main" val="39923826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4B6E37-4826-409A-84BF-C23BE3AFE5AD}" type="datetime1">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427604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27737A-A71E-4586-A91E-10B206952AFF}" type="datetime1">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397412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9414"/>
            <a:ext cx="10515600" cy="540511"/>
          </a:xfrm>
        </p:spPr>
        <p:txBody>
          <a:bodyPr/>
          <a:lstStyle>
            <a:lvl1pPr>
              <a:defRPr>
                <a:solidFill>
                  <a:schemeClr val="bg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1" y="1825625"/>
            <a:ext cx="7724182" cy="21587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flipV="1">
            <a:off x="811992" y="893798"/>
            <a:ext cx="10568015" cy="528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040079"/>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11"/>
          </p:nvPr>
        </p:nvSpPr>
        <p:spPr>
          <a:xfrm>
            <a:off x="4038600" y="6276122"/>
            <a:ext cx="4114800" cy="365125"/>
          </a:xfrm>
        </p:spPr>
        <p:txBody>
          <a:bodyPr/>
          <a:lstStyle/>
          <a:p>
            <a:endParaRPr lang="en-US" dirty="0"/>
          </a:p>
        </p:txBody>
      </p:sp>
      <p:sp>
        <p:nvSpPr>
          <p:cNvPr id="11" name="Slide Number Placeholder 5"/>
          <p:cNvSpPr>
            <a:spLocks noGrp="1"/>
          </p:cNvSpPr>
          <p:nvPr>
            <p:ph type="sldNum" sz="quarter" idx="12"/>
          </p:nvPr>
        </p:nvSpPr>
        <p:spPr>
          <a:xfrm>
            <a:off x="8986777" y="6276121"/>
            <a:ext cx="2743200" cy="365125"/>
          </a:xfrm>
        </p:spPr>
        <p:txBody>
          <a:bodyPr/>
          <a:lstStyle/>
          <a:p>
            <a:fld id="{EC878826-814C-4FD2-96B3-D147818A5C89}" type="slidenum">
              <a:rPr lang="en-US" smtClean="0"/>
              <a:t>‹#›</a:t>
            </a:fld>
            <a:endParaRPr lang="en-US" dirty="0"/>
          </a:p>
        </p:txBody>
      </p:sp>
      <p:sp>
        <p:nvSpPr>
          <p:cNvPr id="13" name="Footer Placeholder 8"/>
          <p:cNvSpPr txBox="1">
            <a:spLocks/>
          </p:cNvSpPr>
          <p:nvPr userDrawn="1"/>
        </p:nvSpPr>
        <p:spPr>
          <a:xfrm>
            <a:off x="250262" y="6280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tx1"/>
                </a:solidFill>
              </a:rPr>
              <a:t>International Hydrographic Organization</a:t>
            </a:r>
            <a:br>
              <a:rPr lang="de-DE" dirty="0" smtClean="0">
                <a:solidFill>
                  <a:schemeClr val="tx1"/>
                </a:solidFill>
              </a:rPr>
            </a:br>
            <a:r>
              <a:rPr lang="de-DE" i="1" dirty="0" smtClean="0">
                <a:solidFill>
                  <a:schemeClr val="tx1"/>
                </a:solidFill>
              </a:rPr>
              <a:t>Organisation Hydrographique Internationale</a:t>
            </a:r>
            <a:endParaRPr lang="en-US" i="1" dirty="0">
              <a:solidFill>
                <a:schemeClr val="tx1"/>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467" y="6040079"/>
            <a:ext cx="676525" cy="817921"/>
          </a:xfrm>
          <a:prstGeom prst="rect">
            <a:avLst/>
          </a:prstGeom>
        </p:spPr>
      </p:pic>
    </p:spTree>
    <p:extLst>
      <p:ext uri="{BB962C8B-B14F-4D97-AF65-F5344CB8AC3E}">
        <p14:creationId xmlns:p14="http://schemas.microsoft.com/office/powerpoint/2010/main" val="1363044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5D8A9-F208-4318-BC74-B3344BEA26B5}" type="datetime1">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294272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E17B1D-B7C6-4688-9D52-777E0A492BB3}" type="datetime1">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79750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016E03-FAB4-4246-838E-712AF3C131B7}" type="datetime1">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86334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E6D911-1E11-4707-B3EF-A7D446B4076E}" type="datetime1">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197402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66D49-534C-4821-8ABB-97E9F0832A6F}" type="datetime1">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16307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EB816-9769-4CDC-B9A1-47A4932BA44A}" type="datetime1">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422343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37E5F-198F-4D2D-8AD0-EFCE6F5EBE91}" type="datetime1">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92443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B590C-9002-419D-8032-E96BBEE3DDA4}" type="datetime1">
              <a:rPr lang="en-US" smtClean="0"/>
              <a:t>6/14/2018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78826-814C-4FD2-96B3-D147818A5C89}" type="slidenum">
              <a:rPr lang="en-US" smtClean="0"/>
              <a:t>‹#›</a:t>
            </a:fld>
            <a:endParaRPr lang="en-US"/>
          </a:p>
        </p:txBody>
      </p:sp>
    </p:spTree>
    <p:extLst>
      <p:ext uri="{BB962C8B-B14F-4D97-AF65-F5344CB8AC3E}">
        <p14:creationId xmlns:p14="http://schemas.microsoft.com/office/powerpoint/2010/main" val="2565596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hyperlink" Target="http://ggim.un.org/UNGGIM-wg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iho.int/srv1/index.php?option=com_content&amp;view=article&amp;id=483&amp;Itemid=370&amp;lang=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cid:27ac5ac2-a4de-43f1-8f69-79f62a312f62@EURPRD10.PROD.OUTLOOK.CO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99077"/>
            <a:ext cx="9144000" cy="2387600"/>
          </a:xfrm>
        </p:spPr>
        <p:txBody>
          <a:bodyPr>
            <a:normAutofit fontScale="90000"/>
          </a:bodyPr>
          <a:lstStyle/>
          <a:p>
            <a:pPr algn="l"/>
            <a:r>
              <a:rPr lang="en-US" dirty="0">
                <a:latin typeface="Arial" panose="020B0604020202020204" pitchFamily="34" charset="0"/>
                <a:cs typeface="Arial" panose="020B0604020202020204" pitchFamily="34" charset="0"/>
              </a:rPr>
              <a:t>Report of the Marine </a:t>
            </a:r>
            <a:r>
              <a:rPr lang="en-US" dirty="0" smtClean="0">
                <a:latin typeface="Arial" panose="020B0604020202020204" pitchFamily="34" charset="0"/>
                <a:cs typeface="Arial" panose="020B0604020202020204" pitchFamily="34" charset="0"/>
              </a:rPr>
              <a:t>Spatial Data Infrastructures </a:t>
            </a:r>
            <a:r>
              <a:rPr lang="en-US" dirty="0">
                <a:latin typeface="Arial" panose="020B0604020202020204" pitchFamily="34" charset="0"/>
                <a:cs typeface="Arial" panose="020B0604020202020204" pitchFamily="34" charset="0"/>
              </a:rPr>
              <a:t>Working </a:t>
            </a:r>
            <a:r>
              <a:rPr lang="en-US" dirty="0" smtClean="0">
                <a:latin typeface="Arial" panose="020B0604020202020204" pitchFamily="34" charset="0"/>
                <a:cs typeface="Arial" panose="020B0604020202020204" pitchFamily="34" charset="0"/>
              </a:rPr>
              <a:t>  Group </a:t>
            </a:r>
            <a:r>
              <a:rPr lang="en-US" dirty="0">
                <a:latin typeface="Arial" panose="020B0604020202020204" pitchFamily="34" charset="0"/>
                <a:cs typeface="Arial" panose="020B0604020202020204" pitchFamily="34" charset="0"/>
              </a:rPr>
              <a:t>(MSDIWG</a:t>
            </a:r>
            <a:r>
              <a:rPr lang="en-US" dirty="0" smtClean="0">
                <a:latin typeface="Arial" panose="020B0604020202020204" pitchFamily="34" charset="0"/>
                <a:cs typeface="Arial" panose="020B0604020202020204" pitchFamily="34" charset="0"/>
              </a:rPr>
              <a:t>) to IRCC10</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Goa, </a:t>
            </a:r>
            <a:r>
              <a:rPr lang="de-DE" dirty="0" err="1" smtClean="0">
                <a:latin typeface="Arial" panose="020B0604020202020204" pitchFamily="34" charset="0"/>
                <a:cs typeface="Arial" panose="020B0604020202020204" pitchFamily="34" charset="0"/>
              </a:rPr>
              <a:t>India</a:t>
            </a:r>
            <a:r>
              <a:rPr lang="de-DE" dirty="0" smtClean="0">
                <a:latin typeface="Arial" panose="020B0604020202020204" pitchFamily="34" charset="0"/>
                <a:cs typeface="Arial" panose="020B0604020202020204" pitchFamily="34" charset="0"/>
              </a:rPr>
              <a:t> 4</a:t>
            </a:r>
            <a:r>
              <a:rPr lang="de-DE" baseline="30000" dirty="0" smtClean="0">
                <a:latin typeface="Arial" panose="020B0604020202020204" pitchFamily="34" charset="0"/>
                <a:cs typeface="Arial" panose="020B0604020202020204" pitchFamily="34" charset="0"/>
              </a:rPr>
              <a:t>th</a:t>
            </a:r>
            <a:r>
              <a:rPr lang="de-DE" dirty="0" smtClean="0">
                <a:latin typeface="Arial" panose="020B0604020202020204" pitchFamily="34" charset="0"/>
                <a:cs typeface="Arial" panose="020B0604020202020204" pitchFamily="34" charset="0"/>
              </a:rPr>
              <a:t> – </a:t>
            </a:r>
            <a:r>
              <a:rPr lang="de-DE" dirty="0">
                <a:latin typeface="Arial" panose="020B0604020202020204" pitchFamily="34" charset="0"/>
                <a:cs typeface="Arial" panose="020B0604020202020204" pitchFamily="34" charset="0"/>
              </a:rPr>
              <a:t>6</a:t>
            </a:r>
            <a:r>
              <a:rPr lang="de-DE" baseline="30000" dirty="0" smtClean="0">
                <a:latin typeface="Arial" panose="020B0604020202020204" pitchFamily="34" charset="0"/>
                <a:cs typeface="Arial" panose="020B0604020202020204" pitchFamily="34" charset="0"/>
              </a:rPr>
              <a:t>th</a:t>
            </a:r>
            <a:r>
              <a:rPr lang="de-DE" dirty="0" smtClean="0">
                <a:latin typeface="Arial" panose="020B0604020202020204" pitchFamily="34" charset="0"/>
                <a:cs typeface="Arial" panose="020B0604020202020204" pitchFamily="34" charset="0"/>
              </a:rPr>
              <a:t> June</a:t>
            </a:r>
          </a:p>
        </p:txBody>
      </p:sp>
    </p:spTree>
    <p:extLst>
      <p:ext uri="{BB962C8B-B14F-4D97-AF65-F5344CB8AC3E}">
        <p14:creationId xmlns:p14="http://schemas.microsoft.com/office/powerpoint/2010/main" val="3348262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9292" y="4714705"/>
            <a:ext cx="2568721" cy="1926541"/>
          </a:xfrm>
          <a:prstGeom prst="rect">
            <a:avLst/>
          </a:prstGeom>
          <a:ln>
            <a:solidFill>
              <a:schemeClr val="tx1"/>
            </a:solidFill>
          </a:ln>
        </p:spPr>
      </p:pic>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10</a:t>
            </a:fld>
            <a:endParaRPr lang="en-US" dirty="0"/>
          </a:p>
        </p:txBody>
      </p:sp>
      <p:sp>
        <p:nvSpPr>
          <p:cNvPr id="10"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pic>
        <p:nvPicPr>
          <p:cNvPr id="2" name="Billede 1"/>
          <p:cNvPicPr>
            <a:picLocks noChangeAspect="1"/>
          </p:cNvPicPr>
          <p:nvPr/>
        </p:nvPicPr>
        <p:blipFill rotWithShape="1">
          <a:blip r:embed="rId3" cstate="email">
            <a:extLst>
              <a:ext uri="{28A0092B-C50C-407E-A947-70E740481C1C}">
                <a14:useLocalDpi xmlns:a14="http://schemas.microsoft.com/office/drawing/2010/main"/>
              </a:ext>
            </a:extLst>
          </a:blip>
          <a:srcRect t="9692" r="1203" b="2698"/>
          <a:stretch/>
        </p:blipFill>
        <p:spPr>
          <a:xfrm>
            <a:off x="4038600" y="925066"/>
            <a:ext cx="3866655" cy="2208901"/>
          </a:xfrm>
          <a:prstGeom prst="rect">
            <a:avLst/>
          </a:prstGeom>
        </p:spPr>
      </p:pic>
      <p:pic>
        <p:nvPicPr>
          <p:cNvPr id="3" name="Billed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7160" y="1053382"/>
            <a:ext cx="2971927" cy="2093708"/>
          </a:xfrm>
          <a:prstGeom prst="rect">
            <a:avLst/>
          </a:prstGeom>
          <a:ln>
            <a:solidFill>
              <a:schemeClr val="tx1"/>
            </a:solidFill>
          </a:ln>
        </p:spPr>
      </p:pic>
      <p:pic>
        <p:nvPicPr>
          <p:cNvPr id="11" name="Bille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7727" y="4904359"/>
            <a:ext cx="2970461" cy="2033825"/>
          </a:xfrm>
          <a:prstGeom prst="rect">
            <a:avLst/>
          </a:prstGeom>
          <a:ln>
            <a:solidFill>
              <a:schemeClr val="tx1"/>
            </a:solidFill>
          </a:ln>
        </p:spPr>
      </p:pic>
      <p:pic>
        <p:nvPicPr>
          <p:cNvPr id="12" name="Billed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80011" y="2914014"/>
            <a:ext cx="3556731" cy="1919800"/>
          </a:xfrm>
          <a:prstGeom prst="rect">
            <a:avLst/>
          </a:prstGeom>
          <a:ln>
            <a:solidFill>
              <a:schemeClr val="tx1"/>
            </a:solidFill>
          </a:ln>
        </p:spPr>
      </p:pic>
      <p:pic>
        <p:nvPicPr>
          <p:cNvPr id="15" name="Billed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32668" y="4904359"/>
            <a:ext cx="2840910" cy="1902823"/>
          </a:xfrm>
          <a:prstGeom prst="rect">
            <a:avLst/>
          </a:prstGeom>
          <a:ln>
            <a:solidFill>
              <a:schemeClr val="tx1"/>
            </a:solidFill>
          </a:ln>
        </p:spPr>
      </p:pic>
      <p:pic>
        <p:nvPicPr>
          <p:cNvPr id="16" name="Billede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8147" y="1127607"/>
            <a:ext cx="3202567" cy="2235147"/>
          </a:xfrm>
          <a:prstGeom prst="rect">
            <a:avLst/>
          </a:prstGeom>
          <a:ln>
            <a:solidFill>
              <a:schemeClr val="tx1"/>
            </a:solidFill>
          </a:ln>
        </p:spPr>
      </p:pic>
      <p:pic>
        <p:nvPicPr>
          <p:cNvPr id="13" name="Billede 1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9439" y="2914014"/>
            <a:ext cx="3049876" cy="2237399"/>
          </a:xfrm>
          <a:prstGeom prst="rect">
            <a:avLst/>
          </a:prstGeom>
          <a:ln>
            <a:solidFill>
              <a:schemeClr val="tx1"/>
            </a:solidFill>
          </a:ln>
        </p:spPr>
      </p:pic>
      <p:sp>
        <p:nvSpPr>
          <p:cNvPr id="17" name="Tekstfelt 16"/>
          <p:cNvSpPr txBox="1"/>
          <p:nvPr/>
        </p:nvSpPr>
        <p:spPr>
          <a:xfrm>
            <a:off x="3459504" y="3582400"/>
            <a:ext cx="5024846" cy="923330"/>
          </a:xfrm>
          <a:prstGeom prst="rect">
            <a:avLst/>
          </a:prstGeom>
          <a:no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Data-Centric </a:t>
            </a:r>
          </a:p>
          <a:p>
            <a:r>
              <a:rPr lang="en-GB" b="1" dirty="0" smtClean="0">
                <a:solidFill>
                  <a:srgbClr val="002060"/>
                </a:solidFill>
                <a:latin typeface="Arial" panose="020B0604020202020204" pitchFamily="34" charset="0"/>
                <a:cs typeface="Arial" panose="020B0604020202020204" pitchFamily="34" charset="0"/>
              </a:rPr>
              <a:t>Information </a:t>
            </a:r>
            <a:r>
              <a:rPr lang="en-GB" b="1" dirty="0">
                <a:solidFill>
                  <a:srgbClr val="002060"/>
                </a:solidFill>
                <a:latin typeface="Arial" panose="020B0604020202020204" pitchFamily="34" charset="0"/>
                <a:cs typeface="Arial" panose="020B0604020202020204" pitchFamily="34" charset="0"/>
              </a:rPr>
              <a:t>on MSDI implementation </a:t>
            </a:r>
            <a:r>
              <a:rPr lang="en-GB" b="1" dirty="0" smtClean="0">
                <a:solidFill>
                  <a:srgbClr val="002060"/>
                </a:solidFill>
                <a:latin typeface="Arial" panose="020B0604020202020204" pitchFamily="34" charset="0"/>
                <a:cs typeface="Arial" panose="020B0604020202020204" pitchFamily="34" charset="0"/>
              </a:rPr>
              <a:t/>
            </a:r>
            <a:br>
              <a:rPr lang="en-GB" b="1" dirty="0" smtClean="0">
                <a:solidFill>
                  <a:srgbClr val="002060"/>
                </a:solidFill>
                <a:latin typeface="Arial" panose="020B0604020202020204" pitchFamily="34" charset="0"/>
                <a:cs typeface="Arial" panose="020B0604020202020204" pitchFamily="34" charset="0"/>
              </a:rPr>
            </a:br>
            <a:r>
              <a:rPr lang="en-GB" b="1" dirty="0" smtClean="0">
                <a:solidFill>
                  <a:srgbClr val="002060"/>
                </a:solidFill>
                <a:latin typeface="Arial" panose="020B0604020202020204" pitchFamily="34" charset="0"/>
                <a:cs typeface="Arial" panose="020B0604020202020204" pitchFamily="34" charset="0"/>
              </a:rPr>
              <a:t>from </a:t>
            </a:r>
            <a:r>
              <a:rPr lang="en-GB" b="1" dirty="0">
                <a:solidFill>
                  <a:srgbClr val="002060"/>
                </a:solidFill>
                <a:latin typeface="Arial" panose="020B0604020202020204" pitchFamily="34" charset="0"/>
                <a:cs typeface="Arial" panose="020B0604020202020204" pitchFamily="34" charset="0"/>
              </a:rPr>
              <a:t>MSDIWG members </a:t>
            </a:r>
          </a:p>
        </p:txBody>
      </p:sp>
    </p:spTree>
    <p:extLst>
      <p:ext uri="{BB962C8B-B14F-4D97-AF65-F5344CB8AC3E}">
        <p14:creationId xmlns:p14="http://schemas.microsoft.com/office/powerpoint/2010/main" val="3696147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11</a:t>
            </a:fld>
            <a:endParaRPr lang="en-US" dirty="0"/>
          </a:p>
        </p:txBody>
      </p:sp>
      <p:pic>
        <p:nvPicPr>
          <p:cNvPr id="9" name="Billed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290" y="1317475"/>
            <a:ext cx="5342266" cy="4604354"/>
          </a:xfrm>
          <a:prstGeom prst="rect">
            <a:avLst/>
          </a:prstGeom>
          <a:ln>
            <a:solidFill>
              <a:schemeClr val="tx1"/>
            </a:solidFill>
          </a:ln>
        </p:spPr>
      </p:pic>
      <p:pic>
        <p:nvPicPr>
          <p:cNvPr id="10" name="Billed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26034" y="1317475"/>
            <a:ext cx="4511886" cy="4197104"/>
          </a:xfrm>
          <a:prstGeom prst="rect">
            <a:avLst/>
          </a:prstGeom>
        </p:spPr>
      </p:pic>
      <p:sp>
        <p:nvSpPr>
          <p:cNvPr id="7" name="Tekstfelt 6"/>
          <p:cNvSpPr txBox="1"/>
          <p:nvPr/>
        </p:nvSpPr>
        <p:spPr>
          <a:xfrm>
            <a:off x="744290" y="874034"/>
            <a:ext cx="6073383" cy="369332"/>
          </a:xfrm>
          <a:prstGeom prst="rect">
            <a:avLst/>
          </a:prstGeom>
          <a:noFill/>
        </p:spPr>
        <p:txBody>
          <a:bodyPr wrap="square" rtlCol="0">
            <a:spAutoFit/>
          </a:bodyPr>
          <a:lstStyle/>
          <a:p>
            <a:r>
              <a:rPr lang="en-GB" b="1" dirty="0" smtClean="0">
                <a:solidFill>
                  <a:srgbClr val="002060"/>
                </a:solidFill>
                <a:latin typeface="Arial" panose="020B0604020202020204" pitchFamily="34" charset="0"/>
                <a:cs typeface="Arial" panose="020B0604020202020204" pitchFamily="34" charset="0"/>
              </a:rPr>
              <a:t>MSDI Case Study Summary Information Sheet</a:t>
            </a:r>
            <a:endParaRPr lang="en-GB"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844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12</a:t>
            </a:fld>
            <a:endParaRPr lang="en-US" dirty="0"/>
          </a:p>
        </p:txBody>
      </p:sp>
      <p:pic>
        <p:nvPicPr>
          <p:cNvPr id="6" name="Billed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5123" y="2734491"/>
            <a:ext cx="5497780" cy="3170117"/>
          </a:xfrm>
          <a:prstGeom prst="rect">
            <a:avLst/>
          </a:prstGeom>
          <a:ln>
            <a:solidFill>
              <a:schemeClr val="tx1"/>
            </a:solidFill>
          </a:ln>
        </p:spPr>
      </p:pic>
      <p:pic>
        <p:nvPicPr>
          <p:cNvPr id="8" name="Billed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1157" y="3701338"/>
            <a:ext cx="4775639" cy="2553546"/>
          </a:xfrm>
          <a:prstGeom prst="rect">
            <a:avLst/>
          </a:prstGeom>
        </p:spPr>
      </p:pic>
      <p:pic>
        <p:nvPicPr>
          <p:cNvPr id="9" name="Billed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1157" y="963323"/>
            <a:ext cx="4650489" cy="2615900"/>
          </a:xfrm>
          <a:prstGeom prst="rect">
            <a:avLst/>
          </a:prstGeom>
        </p:spPr>
      </p:pic>
      <p:sp>
        <p:nvSpPr>
          <p:cNvPr id="10"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2" name="Rektangel 1"/>
          <p:cNvSpPr/>
          <p:nvPr/>
        </p:nvSpPr>
        <p:spPr>
          <a:xfrm>
            <a:off x="685123" y="1308428"/>
            <a:ext cx="5293437" cy="458780"/>
          </a:xfrm>
          <a:prstGeom prst="rect">
            <a:avLst/>
          </a:prstGeom>
        </p:spPr>
        <p:txBody>
          <a:bodyPr wrap="none">
            <a:spAutoFit/>
          </a:bodyPr>
          <a:lstStyle/>
          <a:p>
            <a:pPr marL="228600" indent="-228600">
              <a:lnSpc>
                <a:spcPct val="107000"/>
              </a:lnSpc>
              <a:spcAft>
                <a:spcPts val="0"/>
              </a:spcAft>
              <a:tabLst>
                <a:tab pos="228600" algn="l"/>
                <a:tab pos="828040" algn="l"/>
              </a:tabLst>
            </a:pPr>
            <a:r>
              <a:rPr lang="en-GB" sz="2400" b="1" dirty="0">
                <a:solidFill>
                  <a:srgbClr val="000066"/>
                </a:solidFill>
                <a:latin typeface="Arial" panose="020B0604020202020204" pitchFamily="34" charset="0"/>
                <a:cs typeface="Arial" panose="020B0604020202020204" pitchFamily="34" charset="0"/>
              </a:rPr>
              <a:t>Communication and dissemination</a:t>
            </a:r>
            <a:endParaRPr lang="da-DK" sz="2400" b="1" dirty="0">
              <a:solidFill>
                <a:srgbClr val="000066"/>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317058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61517E-3667-479D-9FB9-4351A060AF72}"/>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Security and Integrity</a:t>
            </a:r>
          </a:p>
        </p:txBody>
      </p:sp>
      <p:sp>
        <p:nvSpPr>
          <p:cNvPr id="3" name="Content Placeholder 2">
            <a:extLst>
              <a:ext uri="{FF2B5EF4-FFF2-40B4-BE49-F238E27FC236}">
                <a16:creationId xmlns="" xmlns:a16="http://schemas.microsoft.com/office/drawing/2014/main" id="{19B695AD-A8A4-4BC6-B31C-78FF99B0C28C}"/>
              </a:ext>
            </a:extLst>
          </p:cNvPr>
          <p:cNvSpPr>
            <a:spLocks noGrp="1"/>
          </p:cNvSpPr>
          <p:nvPr>
            <p:ph idx="1"/>
          </p:nvPr>
        </p:nvSpPr>
        <p:spPr>
          <a:xfrm>
            <a:off x="539932" y="998312"/>
            <a:ext cx="11547565" cy="3730444"/>
          </a:xfrm>
        </p:spPr>
        <p:txBody>
          <a:bodyPr>
            <a:noAutofit/>
          </a:bodyPr>
          <a:lstStyle/>
          <a:p>
            <a:r>
              <a:rPr lang="en-GB" sz="2000" dirty="0">
                <a:latin typeface="Arial" panose="020B0604020202020204" pitchFamily="34" charset="0"/>
                <a:cs typeface="Arial" panose="020B0604020202020204" pitchFamily="34" charset="0"/>
              </a:rPr>
              <a:t>Security</a:t>
            </a:r>
          </a:p>
          <a:p>
            <a:pPr lvl="1"/>
            <a:r>
              <a:rPr lang="en-GB" sz="1600" dirty="0">
                <a:latin typeface="Arial" panose="020B0604020202020204" pitchFamily="34" charset="0"/>
                <a:cs typeface="Arial" panose="020B0604020202020204" pitchFamily="34" charset="0"/>
              </a:rPr>
              <a:t>Unauthorised use (</a:t>
            </a:r>
            <a:r>
              <a:rPr lang="en-GB" sz="1600" dirty="0" err="1">
                <a:latin typeface="Arial" panose="020B0604020202020204" pitchFamily="34" charset="0"/>
                <a:cs typeface="Arial" panose="020B0604020202020204" pitchFamily="34" charset="0"/>
              </a:rPr>
              <a:t>e.g</a:t>
            </a:r>
            <a:r>
              <a:rPr lang="en-GB" sz="1600" dirty="0">
                <a:latin typeface="Arial" panose="020B0604020202020204" pitchFamily="34" charset="0"/>
                <a:cs typeface="Arial" panose="020B0604020202020204" pitchFamily="34" charset="0"/>
              </a:rPr>
              <a:t> stealing a car, downloading a pirate movie)</a:t>
            </a:r>
          </a:p>
          <a:p>
            <a:pPr lvl="1"/>
            <a:r>
              <a:rPr lang="en-GB" sz="1600" dirty="0">
                <a:latin typeface="Arial" panose="020B0604020202020204" pitchFamily="34" charset="0"/>
                <a:cs typeface="Arial" panose="020B0604020202020204" pitchFamily="34" charset="0"/>
              </a:rPr>
              <a:t>To demonstrate “authorised use” some form of “permission” is required</a:t>
            </a:r>
            <a:r>
              <a:rPr lang="en-GB" sz="16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Integrity</a:t>
            </a:r>
            <a:endParaRPr lang="en-GB" sz="2000" dirty="0">
              <a:latin typeface="Arial" panose="020B0604020202020204" pitchFamily="34" charset="0"/>
              <a:cs typeface="Arial" panose="020B0604020202020204" pitchFamily="34" charset="0"/>
            </a:endParaRPr>
          </a:p>
          <a:p>
            <a:pPr lvl="1"/>
            <a:r>
              <a:rPr lang="en-GB" sz="1600" dirty="0">
                <a:latin typeface="Arial" panose="020B0604020202020204" pitchFamily="34" charset="0"/>
                <a:cs typeface="Arial" panose="020B0604020202020204" pitchFamily="34" charset="0"/>
              </a:rPr>
              <a:t>Who sent me this? Is it complete? </a:t>
            </a:r>
          </a:p>
          <a:p>
            <a:pPr lvl="1"/>
            <a:r>
              <a:rPr lang="en-GB" sz="1600" dirty="0">
                <a:latin typeface="Arial" panose="020B0604020202020204" pitchFamily="34" charset="0"/>
                <a:cs typeface="Arial" panose="020B0604020202020204" pitchFamily="34" charset="0"/>
              </a:rPr>
              <a:t>Different from “is it correct</a:t>
            </a:r>
            <a:r>
              <a:rPr lang="en-GB" sz="16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Different </a:t>
            </a:r>
            <a:r>
              <a:rPr lang="en-GB" sz="2000" dirty="0">
                <a:latin typeface="Arial" panose="020B0604020202020204" pitchFamily="34" charset="0"/>
                <a:cs typeface="Arial" panose="020B0604020202020204" pitchFamily="34" charset="0"/>
              </a:rPr>
              <a:t>concepts</a:t>
            </a:r>
            <a:r>
              <a:rPr lang="en-GB" sz="20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In </a:t>
            </a:r>
            <a:r>
              <a:rPr lang="en-GB" sz="2000" dirty="0">
                <a:latin typeface="Arial" panose="020B0604020202020204" pitchFamily="34" charset="0"/>
                <a:cs typeface="Arial" panose="020B0604020202020204" pitchFamily="34" charset="0"/>
              </a:rPr>
              <a:t>MSDI often integrity has a higher priority than security</a:t>
            </a:r>
            <a:r>
              <a:rPr lang="en-GB" sz="20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Because often MSDI is built with the express purpose of promulgating data so most (not all) use is “authorised</a:t>
            </a:r>
            <a:r>
              <a:rPr lang="en-GB"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conclusion we came to was the issue is “integrity” which relies on two things, knowing who a piece of data came from and the knowledge that it has not changed in its journey to the end user. This is also dealt with by IHO S-63 in the form of its digital signatures.</a:t>
            </a:r>
            <a:endParaRPr lang="en-GB" sz="2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 xmlns:a16="http://schemas.microsoft.com/office/drawing/2014/main" id="{026D5EF2-A468-4AE6-9B52-C76B26020F14}"/>
              </a:ext>
            </a:extLst>
          </p:cNvPr>
          <p:cNvSpPr>
            <a:spLocks noGrp="1"/>
          </p:cNvSpPr>
          <p:nvPr>
            <p:ph type="ftr" sz="quarter" idx="11"/>
          </p:nvPr>
        </p:nvSpPr>
        <p:spPr/>
        <p:txBody>
          <a:bodyPr/>
          <a:lstStyle/>
          <a:p>
            <a:r>
              <a:rPr lang="en-US"/>
              <a:t>IHO COUNCIL</a:t>
            </a:r>
            <a:endParaRPr lang="en-US" dirty="0"/>
          </a:p>
        </p:txBody>
      </p:sp>
    </p:spTree>
    <p:extLst>
      <p:ext uri="{BB962C8B-B14F-4D97-AF65-F5344CB8AC3E}">
        <p14:creationId xmlns:p14="http://schemas.microsoft.com/office/powerpoint/2010/main" val="3042561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6994" y="1028343"/>
            <a:ext cx="5266162" cy="3461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26C80585-49B2-4265-AE7F-9908DC7E321B}"/>
              </a:ext>
            </a:extLst>
          </p:cNvPr>
          <p:cNvSpPr txBox="1"/>
          <p:nvPr/>
        </p:nvSpPr>
        <p:spPr>
          <a:xfrm>
            <a:off x="349167" y="1028343"/>
            <a:ext cx="5134708" cy="4801314"/>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Where are the risks?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Much </a:t>
            </a:r>
            <a:r>
              <a:rPr lang="en-GB" dirty="0">
                <a:latin typeface="Arial" panose="020B0604020202020204" pitchFamily="34" charset="0"/>
                <a:cs typeface="Arial" panose="020B0604020202020204" pitchFamily="34" charset="0"/>
              </a:rPr>
              <a:t>MSDI data relates to boundaries, administrative, legal, cadastral etc.</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Impact of incorrect reproduction or attribution can be very large.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Is there a ready-made solution?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Ongoing need to consider this issue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Consider existing mechanisms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Stream based may not be suitable for “data centric” models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IHO S-63 relies on a specific end user system</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Other standards exist but may  need adaptation</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All require a “trust network” to define </a:t>
            </a:r>
            <a:r>
              <a:rPr lang="en-GB" dirty="0" err="1">
                <a:latin typeface="Arial" panose="020B0604020202020204" pitchFamily="34" charset="0"/>
                <a:cs typeface="Arial" panose="020B0604020202020204" pitchFamily="34" charset="0"/>
              </a:rPr>
              <a:t>identitiy</a:t>
            </a:r>
            <a:r>
              <a:rPr lang="en-GB" dirty="0">
                <a:latin typeface="Arial" panose="020B0604020202020204" pitchFamily="34" charset="0"/>
                <a:cs typeface="Arial" panose="020B0604020202020204" pitchFamily="34" charset="0"/>
              </a:rPr>
              <a:t>.</a:t>
            </a:r>
          </a:p>
        </p:txBody>
      </p:sp>
      <p:sp>
        <p:nvSpPr>
          <p:cNvPr id="6" name="Title 1">
            <a:extLst>
              <a:ext uri="{FF2B5EF4-FFF2-40B4-BE49-F238E27FC236}">
                <a16:creationId xmlns="" xmlns:a16="http://schemas.microsoft.com/office/drawing/2014/main" id="{FC36DE19-E231-4B24-808C-0E0B193377F8}"/>
              </a:ext>
            </a:extLst>
          </p:cNvPr>
          <p:cNvSpPr>
            <a:spLocks noGrp="1"/>
          </p:cNvSpPr>
          <p:nvPr>
            <p:ph type="title"/>
          </p:nvPr>
        </p:nvSpPr>
        <p:spPr>
          <a:xfrm>
            <a:off x="349167" y="268122"/>
            <a:ext cx="11738329" cy="540511"/>
          </a:xfrm>
        </p:spPr>
        <p:txBody>
          <a:bodyPr>
            <a:noAutofit/>
          </a:bodyPr>
          <a:lstStyle/>
          <a:p>
            <a:r>
              <a:rPr lang="en-GB" sz="2800" dirty="0">
                <a:latin typeface="Arial" panose="020B0604020202020204" pitchFamily="34" charset="0"/>
                <a:cs typeface="Arial" panose="020B0604020202020204" pitchFamily="34" charset="0"/>
              </a:rPr>
              <a:t>Security and </a:t>
            </a:r>
            <a:r>
              <a:rPr lang="en-GB" sz="2800" dirty="0" smtClean="0">
                <a:latin typeface="Arial" panose="020B0604020202020204" pitchFamily="34" charset="0"/>
                <a:cs typeface="Arial" panose="020B0604020202020204" pitchFamily="34" charset="0"/>
              </a:rPr>
              <a:t>Integrity - The </a:t>
            </a:r>
            <a:r>
              <a:rPr lang="en-GB" sz="2800" dirty="0">
                <a:latin typeface="Arial" panose="020B0604020202020204" pitchFamily="34" charset="0"/>
                <a:cs typeface="Arial" panose="020B0604020202020204" pitchFamily="34" charset="0"/>
              </a:rPr>
              <a:t>issue within the MSDI community</a:t>
            </a:r>
          </a:p>
        </p:txBody>
      </p:sp>
      <p:sp>
        <p:nvSpPr>
          <p:cNvPr id="3" name="Rektangel 2"/>
          <p:cNvSpPr/>
          <p:nvPr/>
        </p:nvSpPr>
        <p:spPr>
          <a:xfrm>
            <a:off x="5483875" y="4593700"/>
            <a:ext cx="6603621" cy="2061783"/>
          </a:xfrm>
          <a:prstGeom prst="rect">
            <a:avLst/>
          </a:prstGeom>
          <a:solidFill>
            <a:schemeClr val="bg1"/>
          </a:solidFill>
          <a:ln>
            <a:solidFill>
              <a:schemeClr val="tx1"/>
            </a:solidFill>
          </a:ln>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cs typeface="Arial" panose="020B0604020202020204" pitchFamily="34" charset="0"/>
              </a:rPr>
              <a:t>Consider that one of the fundamental datasets recently under consideration are UNCLOS maritime limits and boundaries. These datasets are simple, by comparison with the complex geospatial data which make up ENC but their economic and political weight are enormous and the impact of their incorrect reproduction through an MSDI environment is of concern. </a:t>
            </a:r>
            <a:endParaRPr lang="en-GB" sz="12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smtClean="0">
                <a:latin typeface="Arial" panose="020B0604020202020204" pitchFamily="34" charset="0"/>
                <a:ea typeface="Calibri" panose="020F0502020204030204" pitchFamily="34" charset="0"/>
                <a:cs typeface="Arial" panose="020B0604020202020204" pitchFamily="34" charset="0"/>
              </a:rPr>
              <a:t>UNCLOS </a:t>
            </a:r>
            <a:r>
              <a:rPr lang="en-GB" sz="1200" dirty="0">
                <a:latin typeface="Arial" panose="020B0604020202020204" pitchFamily="34" charset="0"/>
                <a:ea typeface="Calibri" panose="020F0502020204030204" pitchFamily="34" charset="0"/>
                <a:cs typeface="Arial" panose="020B0604020202020204" pitchFamily="34" charset="0"/>
              </a:rPr>
              <a:t>official limits and boundaries are often promulgated alongside other official boundaries such as marine protected areas, fishing zones and many others which define rights and responsibilities as part of a harmonised marine cadastral system. </a:t>
            </a:r>
            <a:endParaRPr lang="en-GB" sz="12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smtClean="0">
                <a:latin typeface="Arial" panose="020B0604020202020204" pitchFamily="34" charset="0"/>
                <a:ea typeface="Calibri" panose="020F0502020204030204" pitchFamily="34" charset="0"/>
                <a:cs typeface="Arial" panose="020B0604020202020204" pitchFamily="34" charset="0"/>
              </a:rPr>
              <a:t>The </a:t>
            </a:r>
            <a:r>
              <a:rPr lang="en-GB" sz="1200" dirty="0">
                <a:latin typeface="Arial" panose="020B0604020202020204" pitchFamily="34" charset="0"/>
                <a:ea typeface="Calibri" panose="020F0502020204030204" pitchFamily="34" charset="0"/>
                <a:cs typeface="Arial" panose="020B0604020202020204" pitchFamily="34" charset="0"/>
              </a:rPr>
              <a:t>challenge, technically, is to provide means and mechanisms to protect the data integrity and assure the end user of the provenance of the data they are receiving. </a:t>
            </a:r>
            <a:endParaRPr lang="da-DK" sz="1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9671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15</a:t>
            </a:fld>
            <a:endParaRPr lang="en-US" dirty="0"/>
          </a:p>
        </p:txBody>
      </p:sp>
      <p:sp>
        <p:nvSpPr>
          <p:cNvPr id="6" name="Title 1"/>
          <p:cNvSpPr>
            <a:spLocks noGrp="1"/>
          </p:cNvSpPr>
          <p:nvPr>
            <p:ph type="title"/>
          </p:nvPr>
        </p:nvSpPr>
        <p:spPr>
          <a:xfrm>
            <a:off x="669080" y="259414"/>
            <a:ext cx="10684720" cy="540511"/>
          </a:xfrm>
        </p:spPr>
        <p:txBody>
          <a:bodyPr>
            <a:normAutofit fontScale="90000"/>
          </a:bodyPr>
          <a:lstStyle/>
          <a:p>
            <a:r>
              <a:rPr lang="en-US" sz="3100" dirty="0">
                <a:latin typeface="Arial" panose="020B0604020202020204" pitchFamily="34" charset="0"/>
                <a:cs typeface="Arial" panose="020B0604020202020204" pitchFamily="34" charset="0"/>
              </a:rPr>
              <a:t>UN-GGIM - Working Group on Marine Geospatial Information</a:t>
            </a:r>
            <a:r>
              <a:rPr lang="en-US" dirty="0">
                <a:latin typeface="Arial" panose="020B0604020202020204" pitchFamily="34" charset="0"/>
                <a:cs typeface="Arial" panose="020B0604020202020204" pitchFamily="34" charset="0"/>
              </a:rPr>
              <a:t> </a:t>
            </a:r>
          </a:p>
        </p:txBody>
      </p:sp>
      <p:pic>
        <p:nvPicPr>
          <p:cNvPr id="7" name="Billed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297" y="1367244"/>
            <a:ext cx="6663235" cy="3630331"/>
          </a:xfrm>
          <a:prstGeom prst="rect">
            <a:avLst/>
          </a:prstGeom>
        </p:spPr>
      </p:pic>
      <p:pic>
        <p:nvPicPr>
          <p:cNvPr id="8" name="Billed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5065" y="1367244"/>
            <a:ext cx="5037598" cy="3739248"/>
          </a:xfrm>
          <a:prstGeom prst="rect">
            <a:avLst/>
          </a:prstGeom>
          <a:ln>
            <a:solidFill>
              <a:schemeClr val="tx1"/>
            </a:solidFill>
          </a:ln>
        </p:spPr>
      </p:pic>
      <p:sp>
        <p:nvSpPr>
          <p:cNvPr id="2" name="Rektangel 1"/>
          <p:cNvSpPr/>
          <p:nvPr/>
        </p:nvSpPr>
        <p:spPr>
          <a:xfrm>
            <a:off x="7015065" y="5452182"/>
            <a:ext cx="3429721" cy="646331"/>
          </a:xfrm>
          <a:prstGeom prst="rect">
            <a:avLst/>
          </a:prstGeom>
        </p:spPr>
        <p:txBody>
          <a:bodyPr wrap="none">
            <a:spAutoFit/>
          </a:bodyPr>
          <a:lstStyle/>
          <a:p>
            <a:r>
              <a:rPr lang="da-DK" dirty="0">
                <a:hlinkClick r:id="rId4"/>
              </a:rPr>
              <a:t>http://ggim.un.org/UNGGIM-wg8</a:t>
            </a:r>
            <a:r>
              <a:rPr lang="da-DK" dirty="0" smtClean="0">
                <a:hlinkClick r:id="rId4"/>
              </a:rPr>
              <a:t>/</a:t>
            </a:r>
            <a:endParaRPr lang="da-DK" dirty="0" smtClean="0"/>
          </a:p>
          <a:p>
            <a:endParaRPr lang="da-DK" dirty="0"/>
          </a:p>
        </p:txBody>
      </p:sp>
    </p:spTree>
    <p:extLst>
      <p:ext uri="{BB962C8B-B14F-4D97-AF65-F5344CB8AC3E}">
        <p14:creationId xmlns:p14="http://schemas.microsoft.com/office/powerpoint/2010/main" val="3962501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p:cNvSpPr>
            <a:spLocks noGrp="1"/>
          </p:cNvSpPr>
          <p:nvPr>
            <p:ph type="sldNum" sz="quarter" idx="12"/>
          </p:nvPr>
        </p:nvSpPr>
        <p:spPr/>
        <p:txBody>
          <a:bodyPr/>
          <a:lstStyle/>
          <a:p>
            <a:fld id="{EC878826-814C-4FD2-96B3-D147818A5C89}" type="slidenum">
              <a:rPr lang="en-US" smtClean="0"/>
              <a:t>16</a:t>
            </a:fld>
            <a:endParaRPr lang="en-US" dirty="0"/>
          </a:p>
        </p:txBody>
      </p:sp>
      <p:sp>
        <p:nvSpPr>
          <p:cNvPr id="6" name="Title 1"/>
          <p:cNvSpPr>
            <a:spLocks noGrp="1"/>
          </p:cNvSpPr>
          <p:nvPr>
            <p:ph type="title"/>
          </p:nvPr>
        </p:nvSpPr>
        <p:spPr>
          <a:xfrm>
            <a:off x="820783" y="248233"/>
            <a:ext cx="10515600" cy="540511"/>
          </a:xfrm>
        </p:spPr>
        <p:txBody>
          <a:bodyPr>
            <a:noAutofit/>
          </a:bodyPr>
          <a:lstStyle/>
          <a:p>
            <a:r>
              <a:rPr lang="en-US" sz="2800" dirty="0">
                <a:latin typeface="Arial" panose="020B0604020202020204" pitchFamily="34" charset="0"/>
                <a:cs typeface="Arial" panose="020B0604020202020204" pitchFamily="34" charset="0"/>
              </a:rPr>
              <a:t>UN-GGIM - Working Group on Marine Geospatial Information </a:t>
            </a:r>
          </a:p>
        </p:txBody>
      </p:sp>
      <p:pic>
        <p:nvPicPr>
          <p:cNvPr id="9" name="Billed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462" y="1133410"/>
            <a:ext cx="3965025" cy="2463229"/>
          </a:xfrm>
          <a:prstGeom prst="rect">
            <a:avLst/>
          </a:prstGeom>
        </p:spPr>
      </p:pic>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7478" y="1024070"/>
            <a:ext cx="3842859" cy="5006790"/>
          </a:xfrm>
          <a:prstGeom prst="rect">
            <a:avLst/>
          </a:prstGeom>
        </p:spPr>
      </p:pic>
      <p:pic>
        <p:nvPicPr>
          <p:cNvPr id="11" name="Billed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5727" y="1024070"/>
            <a:ext cx="3936274" cy="5016725"/>
          </a:xfrm>
          <a:prstGeom prst="rect">
            <a:avLst/>
          </a:prstGeom>
        </p:spPr>
      </p:pic>
      <p:pic>
        <p:nvPicPr>
          <p:cNvPr id="12" name="Billed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85" y="3904097"/>
            <a:ext cx="4081204" cy="1747766"/>
          </a:xfrm>
          <a:prstGeom prst="rect">
            <a:avLst/>
          </a:prstGeom>
          <a:ln>
            <a:solidFill>
              <a:schemeClr val="tx1"/>
            </a:solidFill>
          </a:ln>
        </p:spPr>
      </p:pic>
      <p:sp>
        <p:nvSpPr>
          <p:cNvPr id="2" name="Rektangel 1"/>
          <p:cNvSpPr/>
          <p:nvPr/>
        </p:nvSpPr>
        <p:spPr>
          <a:xfrm>
            <a:off x="8255727" y="2142307"/>
            <a:ext cx="3875313" cy="10537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a:off x="4327478" y="4977122"/>
            <a:ext cx="3771493" cy="9882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2127687" y="1197427"/>
            <a:ext cx="1930507" cy="2394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43169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863" y="611260"/>
            <a:ext cx="10515600" cy="540511"/>
          </a:xfrm>
        </p:spPr>
        <p:txBody>
          <a:bodyPr>
            <a:normAutofit fontScale="90000"/>
          </a:bodyPr>
          <a:lstStyle/>
          <a:p>
            <a:r>
              <a:rPr lang="en-US" sz="3100" dirty="0">
                <a:latin typeface="Arial" panose="020B0604020202020204" pitchFamily="34" charset="0"/>
                <a:cs typeface="Arial" panose="020B0604020202020204" pitchFamily="34" charset="0"/>
              </a:rPr>
              <a:t>Cooperation with the International Cable Protection Committee</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da-DK" dirty="0"/>
          </a:p>
        </p:txBody>
      </p:sp>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17</a:t>
            </a:fld>
            <a:endParaRPr lang="en-US" dirty="0"/>
          </a:p>
        </p:txBody>
      </p:sp>
      <p:pic>
        <p:nvPicPr>
          <p:cNvPr id="7" name="Billed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5121" y="977006"/>
            <a:ext cx="4164467" cy="2333897"/>
          </a:xfrm>
          <a:prstGeom prst="rect">
            <a:avLst/>
          </a:prstGeom>
          <a:ln>
            <a:solidFill>
              <a:schemeClr val="tx1"/>
            </a:solidFill>
          </a:ln>
        </p:spPr>
      </p:pic>
      <p:pic>
        <p:nvPicPr>
          <p:cNvPr id="8" name="Billed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7315" y="3437735"/>
            <a:ext cx="4696222" cy="2647406"/>
          </a:xfrm>
          <a:prstGeom prst="rect">
            <a:avLst/>
          </a:prstGeom>
          <a:ln>
            <a:solidFill>
              <a:schemeClr val="tx1"/>
            </a:solidFill>
          </a:ln>
        </p:spPr>
      </p:pic>
      <p:pic>
        <p:nvPicPr>
          <p:cNvPr id="10" name="Billed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45121" y="3437735"/>
            <a:ext cx="4170497" cy="2647406"/>
          </a:xfrm>
          <a:prstGeom prst="rect">
            <a:avLst/>
          </a:prstGeom>
          <a:ln>
            <a:solidFill>
              <a:schemeClr val="tx1"/>
            </a:solidFill>
          </a:ln>
        </p:spPr>
      </p:pic>
      <p:pic>
        <p:nvPicPr>
          <p:cNvPr id="11" name="Bille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7315" y="982879"/>
            <a:ext cx="4084462" cy="2359365"/>
          </a:xfrm>
          <a:prstGeom prst="rect">
            <a:avLst/>
          </a:prstGeom>
          <a:ln>
            <a:solidFill>
              <a:schemeClr val="tx1"/>
            </a:solidFill>
          </a:ln>
        </p:spPr>
      </p:pic>
    </p:spTree>
    <p:extLst>
      <p:ext uri="{BB962C8B-B14F-4D97-AF65-F5344CB8AC3E}">
        <p14:creationId xmlns:p14="http://schemas.microsoft.com/office/powerpoint/2010/main" val="1765730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18</a:t>
            </a:fld>
            <a:endParaRPr lang="en-US" dirty="0"/>
          </a:p>
        </p:txBody>
      </p:sp>
      <p:pic>
        <p:nvPicPr>
          <p:cNvPr id="7" name="Billed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1418" y="1030015"/>
            <a:ext cx="6634467" cy="4982181"/>
          </a:xfrm>
          <a:prstGeom prst="rect">
            <a:avLst/>
          </a:prstGeom>
        </p:spPr>
      </p:pic>
      <p:sp>
        <p:nvSpPr>
          <p:cNvPr id="6" name="Titel 1"/>
          <p:cNvSpPr>
            <a:spLocks noGrp="1"/>
          </p:cNvSpPr>
          <p:nvPr>
            <p:ph type="title"/>
          </p:nvPr>
        </p:nvSpPr>
        <p:spPr>
          <a:xfrm>
            <a:off x="759823" y="497657"/>
            <a:ext cx="10515600" cy="540511"/>
          </a:xfrm>
        </p:spPr>
        <p:txBody>
          <a:bodyPr>
            <a:normAutofit fontScale="90000"/>
          </a:bodyPr>
          <a:lstStyle/>
          <a:p>
            <a:r>
              <a:rPr lang="en-US" sz="3100" dirty="0">
                <a:latin typeface="Arial" panose="020B0604020202020204" pitchFamily="34" charset="0"/>
                <a:cs typeface="Arial" panose="020B0604020202020204" pitchFamily="34" charset="0"/>
              </a:rPr>
              <a:t>Cooperation with the International Cable Protection Committee</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da-DK" dirty="0"/>
          </a:p>
        </p:txBody>
      </p:sp>
    </p:spTree>
    <p:extLst>
      <p:ext uri="{BB962C8B-B14F-4D97-AF65-F5344CB8AC3E}">
        <p14:creationId xmlns:p14="http://schemas.microsoft.com/office/powerpoint/2010/main" val="1816243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S-102 from a MSDI </a:t>
            </a:r>
            <a:r>
              <a:rPr lang="da-DK" dirty="0" err="1" smtClean="0"/>
              <a:t>perspective</a:t>
            </a:r>
            <a:endParaRPr lang="da-DK" dirty="0"/>
          </a:p>
        </p:txBody>
      </p:sp>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19</a:t>
            </a:fld>
            <a:endParaRPr lang="en-US" dirty="0"/>
          </a:p>
        </p:txBody>
      </p:sp>
      <p:pic>
        <p:nvPicPr>
          <p:cNvPr id="6" name="Billede 5"/>
          <p:cNvPicPr>
            <a:picLocks noChangeAspect="1"/>
          </p:cNvPicPr>
          <p:nvPr/>
        </p:nvPicPr>
        <p:blipFill>
          <a:blip r:embed="rId2"/>
          <a:stretch>
            <a:fillRect/>
          </a:stretch>
        </p:blipFill>
        <p:spPr>
          <a:xfrm>
            <a:off x="535258" y="1322373"/>
            <a:ext cx="5493978" cy="4120484"/>
          </a:xfrm>
          <a:prstGeom prst="rect">
            <a:avLst/>
          </a:prstGeom>
          <a:ln>
            <a:solidFill>
              <a:schemeClr val="tx1"/>
            </a:solidFill>
          </a:ln>
        </p:spPr>
      </p:pic>
      <p:pic>
        <p:nvPicPr>
          <p:cNvPr id="7" name="Billede 6"/>
          <p:cNvPicPr>
            <a:picLocks noChangeAspect="1"/>
          </p:cNvPicPr>
          <p:nvPr/>
        </p:nvPicPr>
        <p:blipFill>
          <a:blip r:embed="rId3"/>
          <a:stretch>
            <a:fillRect/>
          </a:stretch>
        </p:blipFill>
        <p:spPr>
          <a:xfrm>
            <a:off x="6239788" y="1322373"/>
            <a:ext cx="5493978" cy="4120484"/>
          </a:xfrm>
          <a:prstGeom prst="rect">
            <a:avLst/>
          </a:prstGeom>
          <a:ln>
            <a:solidFill>
              <a:schemeClr val="tx1"/>
            </a:solidFill>
          </a:ln>
        </p:spPr>
      </p:pic>
    </p:spTree>
    <p:extLst>
      <p:ext uri="{BB962C8B-B14F-4D97-AF65-F5344CB8AC3E}">
        <p14:creationId xmlns:p14="http://schemas.microsoft.com/office/powerpoint/2010/main" val="150444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p:nvPr/>
        </p:nvPicPr>
        <p:blipFill>
          <a:blip r:embed="rId2" cstate="email">
            <a:extLst>
              <a:ext uri="{28A0092B-C50C-407E-A947-70E740481C1C}">
                <a14:useLocalDpi xmlns:a14="http://schemas.microsoft.com/office/drawing/2010/main"/>
              </a:ext>
            </a:extLst>
          </a:blip>
          <a:srcRect/>
          <a:stretch>
            <a:fillRect/>
          </a:stretch>
        </p:blipFill>
        <p:spPr bwMode="auto">
          <a:xfrm>
            <a:off x="7228114" y="4232018"/>
            <a:ext cx="4354285" cy="1802632"/>
          </a:xfrm>
          <a:prstGeom prst="rect">
            <a:avLst/>
          </a:prstGeom>
          <a:noFill/>
        </p:spPr>
      </p:pic>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2</a:t>
            </a:fld>
            <a:endParaRPr lang="en-US" dirty="0"/>
          </a:p>
        </p:txBody>
      </p:sp>
      <p:sp>
        <p:nvSpPr>
          <p:cNvPr id="9" name="Rektangel 8"/>
          <p:cNvSpPr/>
          <p:nvPr/>
        </p:nvSpPr>
        <p:spPr>
          <a:xfrm>
            <a:off x="478971" y="952699"/>
            <a:ext cx="11634651"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MSDIWG9 meeting </a:t>
            </a:r>
            <a:r>
              <a:rPr lang="en-US" sz="1600" dirty="0" smtClean="0">
                <a:latin typeface="Arial" panose="020B0604020202020204" pitchFamily="34" charset="0"/>
                <a:cs typeface="Arial" panose="020B0604020202020204" pitchFamily="34" charset="0"/>
              </a:rPr>
              <a:t>of </a:t>
            </a:r>
            <a:r>
              <a:rPr lang="en-US" sz="1600" dirty="0">
                <a:latin typeface="Arial" panose="020B0604020202020204" pitchFamily="34" charset="0"/>
                <a:cs typeface="Arial" panose="020B0604020202020204" pitchFamily="34" charset="0"/>
              </a:rPr>
              <a:t>took place in Niteroi (Rio de Janeiro), 30 January – 1 February 2018.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MSDIWG meeting was preceded firstly on 29 January by a MSDI Open Forum and after the MSDIWG9 meeting on the 2 February 2018 an OGC Marine Domain WG was arranged. </a:t>
            </a:r>
          </a:p>
        </p:txBody>
      </p:sp>
      <p:pic>
        <p:nvPicPr>
          <p:cNvPr id="11" name="Billede 10"/>
          <p:cNvPicPr/>
          <p:nvPr/>
        </p:nvPicPr>
        <p:blipFill rotWithShape="1">
          <a:blip r:embed="rId3" cstate="email">
            <a:extLst>
              <a:ext uri="{28A0092B-C50C-407E-A947-70E740481C1C}">
                <a14:useLocalDpi xmlns:a14="http://schemas.microsoft.com/office/drawing/2010/main"/>
              </a:ext>
            </a:extLst>
          </a:blip>
          <a:srcRect t="22038" b="7653"/>
          <a:stretch/>
        </p:blipFill>
        <p:spPr bwMode="auto">
          <a:xfrm>
            <a:off x="707389" y="4232018"/>
            <a:ext cx="6433640" cy="1776549"/>
          </a:xfrm>
          <a:prstGeom prst="rect">
            <a:avLst/>
          </a:prstGeom>
          <a:noFill/>
          <a:ln>
            <a:noFill/>
          </a:ln>
        </p:spPr>
      </p:pic>
      <p:pic>
        <p:nvPicPr>
          <p:cNvPr id="12" name="Billede 1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68049" y="1656369"/>
            <a:ext cx="6120130" cy="2481580"/>
          </a:xfrm>
          <a:prstGeom prst="rect">
            <a:avLst/>
          </a:prstGeom>
          <a:noFill/>
          <a:ln>
            <a:noFill/>
          </a:ln>
        </p:spPr>
      </p:pic>
    </p:spTree>
    <p:extLst>
      <p:ext uri="{BB962C8B-B14F-4D97-AF65-F5344CB8AC3E}">
        <p14:creationId xmlns:p14="http://schemas.microsoft.com/office/powerpoint/2010/main" val="3705893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9847ED-7CD8-49E2-9B3F-559F5A620D43}"/>
              </a:ext>
            </a:extLst>
          </p:cNvPr>
          <p:cNvSpPr>
            <a:spLocks noGrp="1"/>
          </p:cNvSpPr>
          <p:nvPr>
            <p:ph type="title"/>
          </p:nvPr>
        </p:nvSpPr>
        <p:spPr/>
        <p:txBody>
          <a:bodyPr>
            <a:normAutofit fontScale="90000"/>
          </a:bodyPr>
          <a:lstStyle/>
          <a:p>
            <a:r>
              <a:rPr lang="en-US" dirty="0"/>
              <a:t>IHO MSDIWG Vision Statement (DRAFT)</a:t>
            </a:r>
          </a:p>
        </p:txBody>
      </p:sp>
      <p:sp>
        <p:nvSpPr>
          <p:cNvPr id="3" name="Content Placeholder 2">
            <a:extLst>
              <a:ext uri="{FF2B5EF4-FFF2-40B4-BE49-F238E27FC236}">
                <a16:creationId xmlns="" xmlns:a16="http://schemas.microsoft.com/office/drawing/2014/main" id="{8B9B226D-6A1A-4010-976F-B59357ACFC78}"/>
              </a:ext>
            </a:extLst>
          </p:cNvPr>
          <p:cNvSpPr>
            <a:spLocks noGrp="1"/>
          </p:cNvSpPr>
          <p:nvPr>
            <p:ph idx="1"/>
          </p:nvPr>
        </p:nvSpPr>
        <p:spPr>
          <a:xfrm>
            <a:off x="508382" y="1183771"/>
            <a:ext cx="11558412" cy="4351338"/>
          </a:xfrm>
        </p:spPr>
        <p:txBody>
          <a:bodyPr>
            <a:normAutofit/>
          </a:bodyPr>
          <a:lstStyle/>
          <a:p>
            <a:pPr marL="0" indent="0">
              <a:buNone/>
            </a:pPr>
            <a:r>
              <a:rPr lang="en-US" dirty="0"/>
              <a:t>The </a:t>
            </a:r>
            <a:r>
              <a:rPr lang="en-US" b="1" dirty="0"/>
              <a:t>IHO MSDIWG vision </a:t>
            </a:r>
            <a:r>
              <a:rPr lang="en-US" dirty="0"/>
              <a:t>is to enable </a:t>
            </a:r>
            <a:r>
              <a:rPr lang="en-US" b="1" dirty="0"/>
              <a:t>open</a:t>
            </a:r>
            <a:r>
              <a:rPr lang="en-US" dirty="0"/>
              <a:t>, </a:t>
            </a:r>
            <a:r>
              <a:rPr lang="en-US" b="1" dirty="0"/>
              <a:t>accessible</a:t>
            </a:r>
            <a:r>
              <a:rPr lang="en-US" dirty="0"/>
              <a:t>, and </a:t>
            </a:r>
            <a:r>
              <a:rPr lang="en-US" b="1" dirty="0"/>
              <a:t>interoperable Marine Spatial data</a:t>
            </a:r>
            <a:r>
              <a:rPr lang="en-US" dirty="0"/>
              <a:t> and </a:t>
            </a:r>
            <a:r>
              <a:rPr lang="en-US" b="1" dirty="0"/>
              <a:t>information</a:t>
            </a:r>
            <a:r>
              <a:rPr lang="en-US" dirty="0"/>
              <a:t>.</a:t>
            </a:r>
          </a:p>
          <a:p>
            <a:pPr marL="0" indent="0">
              <a:buNone/>
            </a:pPr>
            <a:endParaRPr lang="en-US" dirty="0"/>
          </a:p>
          <a:p>
            <a:pPr marL="0" indent="0">
              <a:buNone/>
            </a:pPr>
            <a:r>
              <a:rPr lang="en-US" dirty="0"/>
              <a:t>The </a:t>
            </a:r>
            <a:r>
              <a:rPr lang="en-US" b="1" dirty="0"/>
              <a:t>broader use</a:t>
            </a:r>
            <a:r>
              <a:rPr lang="en-US" dirty="0"/>
              <a:t> of </a:t>
            </a:r>
            <a:r>
              <a:rPr lang="en-US" b="1" dirty="0"/>
              <a:t>MSDI</a:t>
            </a:r>
            <a:r>
              <a:rPr lang="en-US" dirty="0"/>
              <a:t> will be able to </a:t>
            </a:r>
            <a:r>
              <a:rPr lang="en-US" b="1" dirty="0"/>
              <a:t>connect people</a:t>
            </a:r>
            <a:r>
              <a:rPr lang="en-US" dirty="0"/>
              <a:t> and </a:t>
            </a:r>
            <a:r>
              <a:rPr lang="en-US" b="1" dirty="0"/>
              <a:t>systems</a:t>
            </a:r>
            <a:r>
              <a:rPr lang="en-US" dirty="0"/>
              <a:t>.</a:t>
            </a:r>
          </a:p>
          <a:p>
            <a:pPr marL="0" indent="0">
              <a:buNone/>
            </a:pPr>
            <a:endParaRPr lang="en-US" dirty="0"/>
          </a:p>
          <a:p>
            <a:pPr marL="0" indent="0">
              <a:buNone/>
            </a:pPr>
            <a:r>
              <a:rPr lang="en-US" dirty="0"/>
              <a:t>This will </a:t>
            </a:r>
            <a:r>
              <a:rPr lang="en-US" b="1" dirty="0"/>
              <a:t>create value</a:t>
            </a:r>
            <a:r>
              <a:rPr lang="en-US" dirty="0"/>
              <a:t>, </a:t>
            </a:r>
            <a:r>
              <a:rPr lang="en-US" b="1" dirty="0"/>
              <a:t>marine knowledge</a:t>
            </a:r>
            <a:r>
              <a:rPr lang="en-US" dirty="0"/>
              <a:t>, and </a:t>
            </a:r>
            <a:r>
              <a:rPr lang="en-US" b="1" dirty="0"/>
              <a:t>enhance decisions</a:t>
            </a:r>
            <a:r>
              <a:rPr lang="en-US" dirty="0"/>
              <a:t> for the </a:t>
            </a:r>
            <a:r>
              <a:rPr lang="en-US" b="1" dirty="0"/>
              <a:t>benefit of society</a:t>
            </a:r>
            <a:r>
              <a:rPr lang="en-US" dirty="0"/>
              <a:t>, at </a:t>
            </a:r>
            <a:r>
              <a:rPr lang="en-US" b="1" dirty="0"/>
              <a:t>any level</a:t>
            </a:r>
            <a:r>
              <a:rPr lang="en-US" dirty="0"/>
              <a:t> of development, and </a:t>
            </a:r>
            <a:r>
              <a:rPr lang="en-US" b="1" dirty="0"/>
              <a:t>sustain the environment</a:t>
            </a:r>
            <a:r>
              <a:rPr lang="en-US" dirty="0"/>
              <a:t>.</a:t>
            </a:r>
          </a:p>
        </p:txBody>
      </p:sp>
    </p:spTree>
    <p:extLst>
      <p:ext uri="{BB962C8B-B14F-4D97-AF65-F5344CB8AC3E}">
        <p14:creationId xmlns:p14="http://schemas.microsoft.com/office/powerpoint/2010/main" val="2201599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9847ED-7CD8-49E2-9B3F-559F5A620D43}"/>
              </a:ext>
            </a:extLst>
          </p:cNvPr>
          <p:cNvSpPr>
            <a:spLocks noGrp="1"/>
          </p:cNvSpPr>
          <p:nvPr>
            <p:ph type="title"/>
          </p:nvPr>
        </p:nvSpPr>
        <p:spPr>
          <a:xfrm>
            <a:off x="781524" y="679587"/>
            <a:ext cx="10515600" cy="540511"/>
          </a:xfrm>
        </p:spPr>
        <p:txBody>
          <a:bodyPr>
            <a:noAutofit/>
          </a:bodyPr>
          <a:lstStyle/>
          <a:p>
            <a:r>
              <a:rPr lang="en-US" sz="3200" dirty="0" smtClean="0">
                <a:latin typeface="Arial" panose="020B0604020202020204" pitchFamily="34" charset="0"/>
                <a:cs typeface="Arial" panose="020B0604020202020204" pitchFamily="34" charset="0"/>
              </a:rPr>
              <a:t>Future work program – Marine Spatial Planning - MSP</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endParaRPr lang="en-US" sz="3200" dirty="0"/>
          </a:p>
        </p:txBody>
      </p:sp>
      <p:sp>
        <p:nvSpPr>
          <p:cNvPr id="5" name="Rektangel 4"/>
          <p:cNvSpPr/>
          <p:nvPr/>
        </p:nvSpPr>
        <p:spPr>
          <a:xfrm>
            <a:off x="6214477" y="1107982"/>
            <a:ext cx="5139323" cy="4832092"/>
          </a:xfrm>
          <a:prstGeom prst="rect">
            <a:avLst/>
          </a:prstGeom>
          <a:solidFill>
            <a:schemeClr val="bg1"/>
          </a:solidFill>
          <a:ln>
            <a:solidFill>
              <a:schemeClr val="tx1"/>
            </a:solidFill>
          </a:ln>
        </p:spPr>
        <p:txBody>
          <a:bodyPr wrap="square">
            <a:spAutoFit/>
          </a:bodyPr>
          <a:lstStyle/>
          <a:p>
            <a:pPr algn="ctr"/>
            <a:r>
              <a:rPr lang="en-GB" sz="2000" b="1" dirty="0">
                <a:solidFill>
                  <a:srgbClr val="000066"/>
                </a:solidFill>
                <a:latin typeface="Arial" panose="020B0604020202020204" pitchFamily="34" charset="0"/>
                <a:cs typeface="Arial" panose="020B0604020202020204" pitchFamily="34" charset="0"/>
              </a:rPr>
              <a:t>Maritime spatial planning</a:t>
            </a:r>
            <a:endParaRPr lang="da-DK" sz="1000" dirty="0">
              <a:solidFill>
                <a:srgbClr val="000066"/>
              </a:solidFill>
            </a:endParaRPr>
          </a:p>
          <a:p>
            <a:endParaRPr lang="en-GB" sz="1600" dirty="0">
              <a:solidFill>
                <a:srgbClr val="000066"/>
              </a:solidFill>
            </a:endParaRPr>
          </a:p>
          <a:p>
            <a:pPr algn="ctr"/>
            <a:r>
              <a:rPr lang="en-US" sz="1600" b="1" dirty="0">
                <a:solidFill>
                  <a:srgbClr val="000066"/>
                </a:solidFill>
                <a:latin typeface="Arial" panose="020B0604020202020204" pitchFamily="34" charset="0"/>
                <a:cs typeface="Arial" panose="020B0604020202020204" pitchFamily="34" charset="0"/>
              </a:rPr>
              <a:t>Article 6</a:t>
            </a:r>
          </a:p>
          <a:p>
            <a:pPr algn="ctr"/>
            <a:r>
              <a:rPr lang="en-US" sz="1600" b="1" dirty="0">
                <a:solidFill>
                  <a:srgbClr val="000066"/>
                </a:solidFill>
                <a:latin typeface="Arial" panose="020B0604020202020204" pitchFamily="34" charset="0"/>
                <a:cs typeface="Arial" panose="020B0604020202020204" pitchFamily="34" charset="0"/>
              </a:rPr>
              <a:t>Minimum requirements for maritime spatial planning</a:t>
            </a:r>
          </a:p>
          <a:p>
            <a:r>
              <a:rPr lang="en-US" sz="1600" dirty="0">
                <a:solidFill>
                  <a:srgbClr val="000066"/>
                </a:solidFill>
                <a:latin typeface="Arial" panose="020B0604020202020204" pitchFamily="34" charset="0"/>
                <a:cs typeface="Arial" panose="020B0604020202020204" pitchFamily="34" charset="0"/>
              </a:rPr>
              <a:t>Member States shall establish procedural steps to contribute to the objectives listed in Article 5, taking into account relevant activities and uses in marine waters:</a:t>
            </a:r>
          </a:p>
          <a:p>
            <a:endParaRPr lang="en-GB" sz="1600" dirty="0">
              <a:solidFill>
                <a:srgbClr val="000066"/>
              </a:solidFill>
              <a:latin typeface="Arial" panose="020B0604020202020204" pitchFamily="34" charset="0"/>
              <a:cs typeface="Arial" panose="020B0604020202020204" pitchFamily="34" charset="0"/>
            </a:endParaRPr>
          </a:p>
          <a:p>
            <a:r>
              <a:rPr lang="en-GB" sz="1600" dirty="0">
                <a:solidFill>
                  <a:srgbClr val="000066"/>
                </a:solidFill>
                <a:latin typeface="Arial" panose="020B0604020202020204" pitchFamily="34" charset="0"/>
                <a:cs typeface="Arial" panose="020B0604020202020204" pitchFamily="34" charset="0"/>
              </a:rPr>
              <a:t>(e) </a:t>
            </a:r>
            <a:r>
              <a:rPr lang="en-GB" sz="1600" b="1" dirty="0">
                <a:solidFill>
                  <a:srgbClr val="000066"/>
                </a:solidFill>
                <a:latin typeface="Arial" panose="020B0604020202020204" pitchFamily="34" charset="0"/>
                <a:cs typeface="Arial" panose="020B0604020202020204" pitchFamily="34" charset="0"/>
              </a:rPr>
              <a:t>O</a:t>
            </a:r>
            <a:r>
              <a:rPr lang="en-US" sz="1600" b="1" dirty="0" err="1">
                <a:solidFill>
                  <a:srgbClr val="000066"/>
                </a:solidFill>
                <a:latin typeface="Arial" panose="020B0604020202020204" pitchFamily="34" charset="0"/>
                <a:cs typeface="Arial" panose="020B0604020202020204" pitchFamily="34" charset="0"/>
              </a:rPr>
              <a:t>rganise</a:t>
            </a:r>
            <a:r>
              <a:rPr lang="en-US" sz="1600" b="1" dirty="0">
                <a:solidFill>
                  <a:srgbClr val="000066"/>
                </a:solidFill>
                <a:latin typeface="Arial" panose="020B0604020202020204" pitchFamily="34" charset="0"/>
                <a:cs typeface="Arial" panose="020B0604020202020204" pitchFamily="34" charset="0"/>
              </a:rPr>
              <a:t> the use of the best available </a:t>
            </a:r>
            <a:br>
              <a:rPr lang="en-US" sz="1600" b="1" dirty="0">
                <a:solidFill>
                  <a:srgbClr val="000066"/>
                </a:solidFill>
                <a:latin typeface="Arial" panose="020B0604020202020204" pitchFamily="34" charset="0"/>
                <a:cs typeface="Arial" panose="020B0604020202020204" pitchFamily="34" charset="0"/>
              </a:rPr>
            </a:br>
            <a:r>
              <a:rPr lang="en-US" sz="1600" b="1" dirty="0">
                <a:solidFill>
                  <a:srgbClr val="000066"/>
                </a:solidFill>
                <a:latin typeface="Arial" panose="020B0604020202020204" pitchFamily="34" charset="0"/>
                <a:cs typeface="Arial" panose="020B0604020202020204" pitchFamily="34" charset="0"/>
              </a:rPr>
              <a:t>      data </a:t>
            </a:r>
            <a:r>
              <a:rPr lang="en-US" sz="1600" dirty="0">
                <a:solidFill>
                  <a:srgbClr val="000066"/>
                </a:solidFill>
                <a:latin typeface="Arial" panose="020B0604020202020204" pitchFamily="34" charset="0"/>
                <a:cs typeface="Arial" panose="020B0604020202020204" pitchFamily="34" charset="0"/>
              </a:rPr>
              <a:t>in accordance with </a:t>
            </a:r>
            <a:r>
              <a:rPr lang="en-US" sz="1600" b="1" dirty="0">
                <a:solidFill>
                  <a:srgbClr val="000066"/>
                </a:solidFill>
                <a:latin typeface="Arial" panose="020B0604020202020204" pitchFamily="34" charset="0"/>
                <a:cs typeface="Arial" panose="020B0604020202020204" pitchFamily="34" charset="0"/>
              </a:rPr>
              <a:t>Article 10</a:t>
            </a:r>
            <a:r>
              <a:rPr lang="en-US" sz="1600" dirty="0">
                <a:solidFill>
                  <a:srgbClr val="000066"/>
                </a:solidFill>
                <a:latin typeface="Arial" panose="020B0604020202020204" pitchFamily="34" charset="0"/>
                <a:cs typeface="Arial" panose="020B0604020202020204" pitchFamily="34" charset="0"/>
              </a:rPr>
              <a:t>.</a:t>
            </a:r>
          </a:p>
          <a:p>
            <a:endParaRPr lang="en-US" sz="1600" dirty="0">
              <a:solidFill>
                <a:srgbClr val="000066"/>
              </a:solidFill>
              <a:latin typeface="Arial" panose="020B0604020202020204" pitchFamily="34" charset="0"/>
              <a:cs typeface="Arial" panose="020B0604020202020204" pitchFamily="34" charset="0"/>
            </a:endParaRPr>
          </a:p>
          <a:p>
            <a:r>
              <a:rPr lang="en-US" sz="1600" dirty="0">
                <a:solidFill>
                  <a:srgbClr val="000066"/>
                </a:solidFill>
                <a:latin typeface="Arial" panose="020B0604020202020204" pitchFamily="34" charset="0"/>
                <a:cs typeface="Arial" panose="020B0604020202020204" pitchFamily="34" charset="0"/>
              </a:rPr>
              <a:t>(f) </a:t>
            </a:r>
            <a:r>
              <a:rPr lang="en-US" sz="1600" b="1" dirty="0">
                <a:solidFill>
                  <a:srgbClr val="000066"/>
                </a:solidFill>
                <a:latin typeface="Arial" panose="020B0604020202020204" pitchFamily="34" charset="0"/>
                <a:cs typeface="Arial" panose="020B0604020202020204" pitchFamily="34" charset="0"/>
              </a:rPr>
              <a:t>Ensure trans-boundary cooperation </a:t>
            </a:r>
            <a:r>
              <a:rPr lang="en-US" sz="1600" dirty="0">
                <a:solidFill>
                  <a:srgbClr val="000066"/>
                </a:solidFill>
                <a:latin typeface="Arial" panose="020B0604020202020204" pitchFamily="34" charset="0"/>
                <a:cs typeface="Arial" panose="020B0604020202020204" pitchFamily="34" charset="0"/>
              </a:rPr>
              <a:t/>
            </a:r>
            <a:br>
              <a:rPr lang="en-US" sz="1600" dirty="0">
                <a:solidFill>
                  <a:srgbClr val="000066"/>
                </a:solidFill>
                <a:latin typeface="Arial" panose="020B0604020202020204" pitchFamily="34" charset="0"/>
                <a:cs typeface="Arial" panose="020B0604020202020204" pitchFamily="34" charset="0"/>
              </a:rPr>
            </a:br>
            <a:r>
              <a:rPr lang="en-US" sz="1600" dirty="0">
                <a:solidFill>
                  <a:srgbClr val="000066"/>
                </a:solidFill>
                <a:latin typeface="Arial" panose="020B0604020202020204" pitchFamily="34" charset="0"/>
                <a:cs typeface="Arial" panose="020B0604020202020204" pitchFamily="34" charset="0"/>
              </a:rPr>
              <a:t>     between Member States in accordance </a:t>
            </a:r>
            <a:br>
              <a:rPr lang="en-US" sz="1600" dirty="0">
                <a:solidFill>
                  <a:srgbClr val="000066"/>
                </a:solidFill>
                <a:latin typeface="Arial" panose="020B0604020202020204" pitchFamily="34" charset="0"/>
                <a:cs typeface="Arial" panose="020B0604020202020204" pitchFamily="34" charset="0"/>
              </a:rPr>
            </a:br>
            <a:r>
              <a:rPr lang="en-US" sz="1600" dirty="0">
                <a:solidFill>
                  <a:srgbClr val="000066"/>
                </a:solidFill>
                <a:latin typeface="Arial" panose="020B0604020202020204" pitchFamily="34" charset="0"/>
                <a:cs typeface="Arial" panose="020B0604020202020204" pitchFamily="34" charset="0"/>
              </a:rPr>
              <a:t>     with </a:t>
            </a:r>
            <a:r>
              <a:rPr lang="en-US" sz="1600" b="1" dirty="0">
                <a:solidFill>
                  <a:srgbClr val="000066"/>
                </a:solidFill>
                <a:latin typeface="Arial" panose="020B0604020202020204" pitchFamily="34" charset="0"/>
                <a:cs typeface="Arial" panose="020B0604020202020204" pitchFamily="34" charset="0"/>
              </a:rPr>
              <a:t>Article 12.</a:t>
            </a:r>
          </a:p>
          <a:p>
            <a:endParaRPr lang="en-US" sz="1600" b="1" dirty="0">
              <a:solidFill>
                <a:srgbClr val="000066"/>
              </a:solidFill>
              <a:latin typeface="Arial" panose="020B0604020202020204" pitchFamily="34" charset="0"/>
              <a:cs typeface="Arial" panose="020B0604020202020204" pitchFamily="34" charset="0"/>
            </a:endParaRPr>
          </a:p>
          <a:p>
            <a:r>
              <a:rPr lang="en-US" sz="1600" dirty="0">
                <a:solidFill>
                  <a:srgbClr val="000066"/>
                </a:solidFill>
                <a:latin typeface="Arial" panose="020B0604020202020204" pitchFamily="34" charset="0"/>
                <a:cs typeface="Arial" panose="020B0604020202020204" pitchFamily="34" charset="0"/>
              </a:rPr>
              <a:t>(g) </a:t>
            </a:r>
            <a:r>
              <a:rPr lang="en-US" sz="1600" b="1" dirty="0">
                <a:solidFill>
                  <a:srgbClr val="000066"/>
                </a:solidFill>
                <a:latin typeface="Arial" panose="020B0604020202020204" pitchFamily="34" charset="0"/>
                <a:cs typeface="Arial" panose="020B0604020202020204" pitchFamily="34" charset="0"/>
              </a:rPr>
              <a:t>Promote cooperation with third countries </a:t>
            </a:r>
            <a:r>
              <a:rPr lang="en-US" sz="1600" dirty="0">
                <a:solidFill>
                  <a:srgbClr val="000066"/>
                </a:solidFill>
                <a:latin typeface="Arial" panose="020B0604020202020204" pitchFamily="34" charset="0"/>
                <a:cs typeface="Arial" panose="020B0604020202020204" pitchFamily="34" charset="0"/>
              </a:rPr>
              <a:t/>
            </a:r>
            <a:br>
              <a:rPr lang="en-US" sz="1600" dirty="0">
                <a:solidFill>
                  <a:srgbClr val="000066"/>
                </a:solidFill>
                <a:latin typeface="Arial" panose="020B0604020202020204" pitchFamily="34" charset="0"/>
                <a:cs typeface="Arial" panose="020B0604020202020204" pitchFamily="34" charset="0"/>
              </a:rPr>
            </a:br>
            <a:r>
              <a:rPr lang="en-US" sz="1600" dirty="0">
                <a:solidFill>
                  <a:srgbClr val="000066"/>
                </a:solidFill>
                <a:latin typeface="Arial" panose="020B0604020202020204" pitchFamily="34" charset="0"/>
                <a:cs typeface="Arial" panose="020B0604020202020204" pitchFamily="34" charset="0"/>
              </a:rPr>
              <a:t>      in accordance with </a:t>
            </a:r>
            <a:r>
              <a:rPr lang="en-US" sz="1600" b="1" dirty="0">
                <a:solidFill>
                  <a:srgbClr val="000066"/>
                </a:solidFill>
                <a:latin typeface="Arial" panose="020B0604020202020204" pitchFamily="34" charset="0"/>
                <a:cs typeface="Arial" panose="020B0604020202020204" pitchFamily="34" charset="0"/>
              </a:rPr>
              <a:t>Article 13.</a:t>
            </a:r>
            <a:endParaRPr lang="da-DK" sz="1600" b="1" dirty="0">
              <a:solidFill>
                <a:srgbClr val="000066"/>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2347" y="1220098"/>
            <a:ext cx="3755496" cy="5231507"/>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4679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9847ED-7CD8-49E2-9B3F-559F5A620D43}"/>
              </a:ext>
            </a:extLst>
          </p:cNvPr>
          <p:cNvSpPr>
            <a:spLocks noGrp="1"/>
          </p:cNvSpPr>
          <p:nvPr>
            <p:ph type="title"/>
          </p:nvPr>
        </p:nvSpPr>
        <p:spPr>
          <a:xfrm>
            <a:off x="731520" y="259414"/>
            <a:ext cx="10622280" cy="540511"/>
          </a:xfrm>
        </p:spPr>
        <p:txBody>
          <a:bodyPr>
            <a:noAutofit/>
          </a:bodyPr>
          <a:lstStyle/>
          <a:p>
            <a:r>
              <a:rPr lang="en-US" sz="3200" dirty="0">
                <a:latin typeface="Arial" panose="020B0604020202020204" pitchFamily="34" charset="0"/>
                <a:cs typeface="Arial" panose="020B0604020202020204" pitchFamily="34" charset="0"/>
              </a:rPr>
              <a:t>Future work </a:t>
            </a:r>
            <a:r>
              <a:rPr lang="en-US" sz="3200" dirty="0" smtClean="0">
                <a:latin typeface="Arial" panose="020B0604020202020204" pitchFamily="34" charset="0"/>
                <a:cs typeface="Arial" panose="020B0604020202020204" pitchFamily="34" charset="0"/>
              </a:rPr>
              <a:t>program - Marine </a:t>
            </a:r>
            <a:r>
              <a:rPr lang="en-US" sz="3200" dirty="0">
                <a:latin typeface="Arial" panose="020B0604020202020204" pitchFamily="34" charset="0"/>
                <a:cs typeface="Arial" panose="020B0604020202020204" pitchFamily="34" charset="0"/>
              </a:rPr>
              <a:t>Spatial Planning - MSP</a:t>
            </a:r>
            <a:endParaRPr lang="en-US" sz="3200" dirty="0"/>
          </a:p>
        </p:txBody>
      </p:sp>
      <p:pic>
        <p:nvPicPr>
          <p:cNvPr id="3" name="Billed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036" y="1159753"/>
            <a:ext cx="6862781" cy="3998562"/>
          </a:xfrm>
          <a:prstGeom prst="rect">
            <a:avLst/>
          </a:prstGeom>
          <a:ln>
            <a:solidFill>
              <a:schemeClr val="tx1"/>
            </a:solidFill>
          </a:ln>
        </p:spPr>
      </p:pic>
      <p:pic>
        <p:nvPicPr>
          <p:cNvPr id="7" name="Billede 6"/>
          <p:cNvPicPr>
            <a:picLocks noChangeAspect="1"/>
          </p:cNvPicPr>
          <p:nvPr/>
        </p:nvPicPr>
        <p:blipFill>
          <a:blip r:embed="rId3"/>
          <a:stretch>
            <a:fillRect/>
          </a:stretch>
        </p:blipFill>
        <p:spPr>
          <a:xfrm>
            <a:off x="7119998" y="1159753"/>
            <a:ext cx="4953691" cy="3429479"/>
          </a:xfrm>
          <a:prstGeom prst="rect">
            <a:avLst/>
          </a:prstGeom>
          <a:ln>
            <a:solidFill>
              <a:schemeClr val="tx1"/>
            </a:solidFill>
          </a:ln>
        </p:spPr>
      </p:pic>
      <p:sp>
        <p:nvSpPr>
          <p:cNvPr id="5" name="Rektangel 4"/>
          <p:cNvSpPr/>
          <p:nvPr/>
        </p:nvSpPr>
        <p:spPr>
          <a:xfrm>
            <a:off x="407126" y="5365092"/>
            <a:ext cx="10946674" cy="461665"/>
          </a:xfrm>
          <a:prstGeom prst="rect">
            <a:avLst/>
          </a:prstGeom>
        </p:spPr>
        <p:txBody>
          <a:bodyPr wrap="square">
            <a:spAutoFit/>
          </a:bodyPr>
          <a:lstStyle/>
          <a:p>
            <a:r>
              <a:rPr lang="en-US" sz="2400" dirty="0" smtClean="0">
                <a:solidFill>
                  <a:srgbClr val="ACCBF9">
                    <a:lumMod val="50000"/>
                  </a:srgbClr>
                </a:solidFill>
                <a:latin typeface="Arial" panose="020B0604020202020204" pitchFamily="34" charset="0"/>
                <a:ea typeface="+mj-ea"/>
                <a:cs typeface="Arial" panose="020B0604020202020204" pitchFamily="34" charset="0"/>
              </a:rPr>
              <a:t>To focus on Maritime </a:t>
            </a:r>
            <a:r>
              <a:rPr lang="en-US" sz="2400" dirty="0">
                <a:solidFill>
                  <a:srgbClr val="ACCBF9">
                    <a:lumMod val="50000"/>
                  </a:srgbClr>
                </a:solidFill>
                <a:latin typeface="Arial" panose="020B0604020202020204" pitchFamily="34" charset="0"/>
                <a:ea typeface="+mj-ea"/>
                <a:cs typeface="Arial" panose="020B0604020202020204" pitchFamily="34" charset="0"/>
              </a:rPr>
              <a:t>Spatial </a:t>
            </a:r>
            <a:r>
              <a:rPr lang="en-US" sz="2400" dirty="0" smtClean="0">
                <a:solidFill>
                  <a:srgbClr val="ACCBF9">
                    <a:lumMod val="50000"/>
                  </a:srgbClr>
                </a:solidFill>
                <a:latin typeface="Arial" panose="020B0604020202020204" pitchFamily="34" charset="0"/>
                <a:ea typeface="+mj-ea"/>
                <a:cs typeface="Arial" panose="020B0604020202020204" pitchFamily="34" charset="0"/>
              </a:rPr>
              <a:t>Planning from an international perspective?</a:t>
            </a:r>
            <a:endParaRPr lang="da-DK" sz="1400" dirty="0"/>
          </a:p>
        </p:txBody>
      </p:sp>
    </p:spTree>
    <p:extLst>
      <p:ext uri="{BB962C8B-B14F-4D97-AF65-F5344CB8AC3E}">
        <p14:creationId xmlns:p14="http://schemas.microsoft.com/office/powerpoint/2010/main" val="973249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23</a:t>
            </a:fld>
            <a:endParaRPr lang="en-US" dirty="0"/>
          </a:p>
        </p:txBody>
      </p:sp>
      <p:pic>
        <p:nvPicPr>
          <p:cNvPr id="6" name="Billede 5"/>
          <p:cNvPicPr>
            <a:picLocks noChangeAspect="1"/>
          </p:cNvPicPr>
          <p:nvPr/>
        </p:nvPicPr>
        <p:blipFill rotWithShape="1">
          <a:blip r:embed="rId2" cstate="email">
            <a:extLst>
              <a:ext uri="{28A0092B-C50C-407E-A947-70E740481C1C}">
                <a14:useLocalDpi xmlns:a14="http://schemas.microsoft.com/office/drawing/2010/main"/>
              </a:ext>
            </a:extLst>
          </a:blip>
          <a:srcRect t="8189"/>
          <a:stretch/>
        </p:blipFill>
        <p:spPr>
          <a:xfrm>
            <a:off x="217457" y="1573347"/>
            <a:ext cx="3659777" cy="2497698"/>
          </a:xfrm>
          <a:prstGeom prst="rect">
            <a:avLst/>
          </a:prstGeom>
        </p:spPr>
      </p:pic>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6542" y="3758541"/>
            <a:ext cx="3094653" cy="2077955"/>
          </a:xfrm>
          <a:prstGeom prst="rect">
            <a:avLst/>
          </a:prstGeom>
        </p:spPr>
      </p:pic>
      <p:sp>
        <p:nvSpPr>
          <p:cNvPr id="9"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Future work </a:t>
            </a:r>
            <a:r>
              <a:rPr lang="en-US" dirty="0" smtClean="0">
                <a:latin typeface="Arial" panose="020B0604020202020204" pitchFamily="34" charset="0"/>
                <a:cs typeface="Arial" panose="020B0604020202020204" pitchFamily="34" charset="0"/>
              </a:rPr>
              <a:t>program</a:t>
            </a:r>
            <a:endParaRPr lang="en-US" dirty="0">
              <a:latin typeface="Arial" panose="020B0604020202020204" pitchFamily="34" charset="0"/>
              <a:cs typeface="Arial" panose="020B0604020202020204" pitchFamily="34" charset="0"/>
            </a:endParaRPr>
          </a:p>
        </p:txBody>
      </p:sp>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6038" y="2042164"/>
            <a:ext cx="3884527" cy="2185046"/>
          </a:xfrm>
          <a:prstGeom prst="rect">
            <a:avLst/>
          </a:prstGeom>
        </p:spPr>
      </p:pic>
      <p:sp>
        <p:nvSpPr>
          <p:cNvPr id="2" name="Rektangel 1"/>
          <p:cNvSpPr/>
          <p:nvPr/>
        </p:nvSpPr>
        <p:spPr>
          <a:xfrm>
            <a:off x="345141" y="952560"/>
            <a:ext cx="4483920" cy="584775"/>
          </a:xfrm>
          <a:prstGeom prst="rect">
            <a:avLst/>
          </a:prstGeom>
        </p:spPr>
        <p:txBody>
          <a:bodyPr wrap="none">
            <a:spAutoFit/>
          </a:bodyPr>
          <a:lstStyle/>
          <a:p>
            <a:r>
              <a:rPr lang="en-US" sz="1600" dirty="0">
                <a:solidFill>
                  <a:schemeClr val="bg2">
                    <a:lumMod val="50000"/>
                  </a:schemeClr>
                </a:solidFill>
                <a:latin typeface="Arial" panose="020B0604020202020204" pitchFamily="34" charset="0"/>
                <a:ea typeface="+mj-ea"/>
                <a:cs typeface="Arial" panose="020B0604020202020204" pitchFamily="34" charset="0"/>
              </a:rPr>
              <a:t>Investigate the possibilities to establish an IHO </a:t>
            </a:r>
            <a:br>
              <a:rPr lang="en-US" sz="1600" dirty="0">
                <a:solidFill>
                  <a:schemeClr val="bg2">
                    <a:lumMod val="50000"/>
                  </a:schemeClr>
                </a:solidFill>
                <a:latin typeface="Arial" panose="020B0604020202020204" pitchFamily="34" charset="0"/>
                <a:ea typeface="+mj-ea"/>
                <a:cs typeface="Arial" panose="020B0604020202020204" pitchFamily="34" charset="0"/>
              </a:rPr>
            </a:br>
            <a:r>
              <a:rPr lang="en-US" sz="1600" dirty="0">
                <a:solidFill>
                  <a:schemeClr val="bg2">
                    <a:lumMod val="50000"/>
                  </a:schemeClr>
                </a:solidFill>
                <a:latin typeface="Arial" panose="020B0604020202020204" pitchFamily="34" charset="0"/>
                <a:ea typeface="+mj-ea"/>
                <a:cs typeface="Arial" panose="020B0604020202020204" pitchFamily="34" charset="0"/>
              </a:rPr>
              <a:t>Metadata platform for Hydrographic data?</a:t>
            </a:r>
            <a:endParaRPr lang="da-DK" sz="1600" dirty="0">
              <a:solidFill>
                <a:schemeClr val="bg2">
                  <a:lumMod val="50000"/>
                </a:schemeClr>
              </a:solidFill>
              <a:latin typeface="Arial" panose="020B0604020202020204" pitchFamily="34" charset="0"/>
              <a:ea typeface="+mj-ea"/>
              <a:cs typeface="Arial" panose="020B0604020202020204" pitchFamily="34" charset="0"/>
            </a:endParaRPr>
          </a:p>
        </p:txBody>
      </p:sp>
      <p:sp>
        <p:nvSpPr>
          <p:cNvPr id="3" name="Rektangel 2"/>
          <p:cNvSpPr/>
          <p:nvPr/>
        </p:nvSpPr>
        <p:spPr>
          <a:xfrm>
            <a:off x="5257800" y="1703610"/>
            <a:ext cx="6096000" cy="338554"/>
          </a:xfrm>
          <a:prstGeom prst="rect">
            <a:avLst/>
          </a:prstGeom>
        </p:spPr>
        <p:txBody>
          <a:bodyPr>
            <a:spAutoFit/>
          </a:bodyPr>
          <a:lstStyle/>
          <a:p>
            <a:r>
              <a:rPr lang="en-US" sz="1600" dirty="0">
                <a:solidFill>
                  <a:schemeClr val="bg2">
                    <a:lumMod val="50000"/>
                  </a:schemeClr>
                </a:solidFill>
                <a:latin typeface="Arial" panose="020B0604020202020204" pitchFamily="34" charset="0"/>
                <a:ea typeface="+mj-ea"/>
                <a:cs typeface="Arial" panose="020B0604020202020204" pitchFamily="34" charset="0"/>
              </a:rPr>
              <a:t>Establish a MSDI e-learning platform</a:t>
            </a:r>
            <a:endParaRPr lang="da-DK" sz="1600" dirty="0">
              <a:solidFill>
                <a:schemeClr val="bg2">
                  <a:lumMod val="50000"/>
                </a:schemeClr>
              </a:solidFill>
              <a:latin typeface="Arial" panose="020B0604020202020204" pitchFamily="34" charset="0"/>
              <a:ea typeface="+mj-ea"/>
              <a:cs typeface="Arial" panose="020B0604020202020204" pitchFamily="34" charset="0"/>
            </a:endParaRPr>
          </a:p>
        </p:txBody>
      </p:sp>
      <p:sp>
        <p:nvSpPr>
          <p:cNvPr id="10" name="Rektangel 9"/>
          <p:cNvSpPr/>
          <p:nvPr/>
        </p:nvSpPr>
        <p:spPr>
          <a:xfrm>
            <a:off x="7310377" y="5368039"/>
            <a:ext cx="6096000" cy="861774"/>
          </a:xfrm>
          <a:prstGeom prst="rect">
            <a:avLst/>
          </a:prstGeom>
        </p:spPr>
        <p:txBody>
          <a:bodyPr>
            <a:spAutoFit/>
          </a:bodyPr>
          <a:lstStyle/>
          <a:p>
            <a:pPr eaLnBrk="0" hangingPunct="0">
              <a:spcBef>
                <a:spcPts val="600"/>
              </a:spcBef>
              <a:spcAft>
                <a:spcPts val="600"/>
              </a:spcAft>
              <a:buClr>
                <a:srgbClr val="FFFF00"/>
              </a:buClr>
              <a:buSzPct val="60000"/>
              <a:defRPr/>
            </a:pPr>
            <a:r>
              <a:rPr lang="en-AU" sz="1600" dirty="0" smtClean="0">
                <a:solidFill>
                  <a:schemeClr val="bg2">
                    <a:lumMod val="50000"/>
                  </a:schemeClr>
                </a:solidFill>
                <a:latin typeface="Arial" panose="020B0604020202020204" pitchFamily="34" charset="0"/>
                <a:ea typeface="+mj-ea"/>
                <a:cs typeface="Arial" panose="020B0604020202020204" pitchFamily="34" charset="0"/>
              </a:rPr>
              <a:t>IHO OGC MSDI </a:t>
            </a:r>
            <a:r>
              <a:rPr lang="en-US" sz="1600" dirty="0" smtClean="0">
                <a:solidFill>
                  <a:schemeClr val="bg2">
                    <a:lumMod val="50000"/>
                  </a:schemeClr>
                </a:solidFill>
                <a:latin typeface="Arial" panose="020B0604020202020204" pitchFamily="34" charset="0"/>
                <a:ea typeface="+mj-ea"/>
                <a:cs typeface="Arial" panose="020B0604020202020204" pitchFamily="34" charset="0"/>
              </a:rPr>
              <a:t>Concept </a:t>
            </a:r>
            <a:br>
              <a:rPr lang="en-US" sz="1600" dirty="0" smtClean="0">
                <a:solidFill>
                  <a:schemeClr val="bg2">
                    <a:lumMod val="50000"/>
                  </a:schemeClr>
                </a:solidFill>
                <a:latin typeface="Arial" panose="020B0604020202020204" pitchFamily="34" charset="0"/>
                <a:ea typeface="+mj-ea"/>
                <a:cs typeface="Arial" panose="020B0604020202020204" pitchFamily="34" charset="0"/>
              </a:rPr>
            </a:br>
            <a:r>
              <a:rPr lang="en-US" sz="1600" dirty="0" smtClean="0">
                <a:solidFill>
                  <a:schemeClr val="bg2">
                    <a:lumMod val="50000"/>
                  </a:schemeClr>
                </a:solidFill>
                <a:latin typeface="Arial" panose="020B0604020202020204" pitchFamily="34" charset="0"/>
                <a:ea typeface="+mj-ea"/>
                <a:cs typeface="Arial" panose="020B0604020202020204" pitchFamily="34" charset="0"/>
              </a:rPr>
              <a:t>Development </a:t>
            </a:r>
            <a:r>
              <a:rPr lang="en-US" sz="1600" dirty="0">
                <a:solidFill>
                  <a:schemeClr val="bg2">
                    <a:lumMod val="50000"/>
                  </a:schemeClr>
                </a:solidFill>
                <a:latin typeface="Arial" panose="020B0604020202020204" pitchFamily="34" charset="0"/>
                <a:ea typeface="+mj-ea"/>
                <a:cs typeface="Arial" panose="020B0604020202020204" pitchFamily="34" charset="0"/>
              </a:rPr>
              <a:t>Study (CDS) </a:t>
            </a:r>
            <a:br>
              <a:rPr lang="en-US" sz="1600" dirty="0">
                <a:solidFill>
                  <a:schemeClr val="bg2">
                    <a:lumMod val="50000"/>
                  </a:schemeClr>
                </a:solidFill>
                <a:latin typeface="Arial" panose="020B0604020202020204" pitchFamily="34" charset="0"/>
                <a:ea typeface="+mj-ea"/>
                <a:cs typeface="Arial" panose="020B0604020202020204" pitchFamily="34" charset="0"/>
              </a:rPr>
            </a:br>
            <a:endParaRPr lang="en-AU" dirty="0">
              <a:solidFill>
                <a:srgbClr val="FFFF00"/>
              </a:solidFill>
            </a:endParaRPr>
          </a:p>
        </p:txBody>
      </p:sp>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89403" y="2678486"/>
            <a:ext cx="2127474" cy="337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549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24</a:t>
            </a:fld>
            <a:endParaRPr lang="en-US" dirty="0"/>
          </a:p>
        </p:txBody>
      </p:sp>
      <p:pic>
        <p:nvPicPr>
          <p:cNvPr id="6" name="Billed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141" y="1689970"/>
            <a:ext cx="5695821" cy="4023360"/>
          </a:xfrm>
          <a:prstGeom prst="rect">
            <a:avLst/>
          </a:prstGeom>
          <a:ln>
            <a:solidFill>
              <a:schemeClr val="tx1"/>
            </a:solidFill>
          </a:ln>
        </p:spPr>
      </p:pic>
      <p:sp>
        <p:nvSpPr>
          <p:cNvPr id="7"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Future work </a:t>
            </a:r>
            <a:r>
              <a:rPr lang="en-US" dirty="0" smtClean="0">
                <a:latin typeface="Arial" panose="020B0604020202020204" pitchFamily="34" charset="0"/>
                <a:cs typeface="Arial" panose="020B0604020202020204" pitchFamily="34" charset="0"/>
              </a:rPr>
              <a:t>program</a:t>
            </a:r>
            <a:endParaRPr lang="en-US" dirty="0">
              <a:latin typeface="Arial" panose="020B0604020202020204" pitchFamily="34" charset="0"/>
              <a:cs typeface="Arial" panose="020B0604020202020204" pitchFamily="34" charset="0"/>
            </a:endParaRPr>
          </a:p>
        </p:txBody>
      </p:sp>
      <p:pic>
        <p:nvPicPr>
          <p:cNvPr id="8" name="Billede 7"/>
          <p:cNvPicPr>
            <a:picLocks noChangeAspect="1"/>
          </p:cNvPicPr>
          <p:nvPr/>
        </p:nvPicPr>
        <p:blipFill>
          <a:blip r:embed="rId3"/>
          <a:stretch>
            <a:fillRect/>
          </a:stretch>
        </p:blipFill>
        <p:spPr>
          <a:xfrm>
            <a:off x="6304536" y="1689969"/>
            <a:ext cx="5364481" cy="4023361"/>
          </a:xfrm>
          <a:prstGeom prst="rect">
            <a:avLst/>
          </a:prstGeom>
          <a:ln>
            <a:solidFill>
              <a:schemeClr val="tx1"/>
            </a:solidFill>
          </a:ln>
        </p:spPr>
      </p:pic>
      <p:sp>
        <p:nvSpPr>
          <p:cNvPr id="9" name="Rektangel 8"/>
          <p:cNvSpPr/>
          <p:nvPr/>
        </p:nvSpPr>
        <p:spPr>
          <a:xfrm>
            <a:off x="345141" y="952560"/>
            <a:ext cx="4209807" cy="584775"/>
          </a:xfrm>
          <a:prstGeom prst="rect">
            <a:avLst/>
          </a:prstGeom>
        </p:spPr>
        <p:txBody>
          <a:bodyPr wrap="none">
            <a:spAutoFit/>
          </a:bodyPr>
          <a:lstStyle/>
          <a:p>
            <a:r>
              <a:rPr lang="en-US" sz="1600" dirty="0">
                <a:solidFill>
                  <a:schemeClr val="bg2">
                    <a:lumMod val="50000"/>
                  </a:schemeClr>
                </a:solidFill>
                <a:latin typeface="Arial" panose="020B0604020202020204" pitchFamily="34" charset="0"/>
                <a:ea typeface="+mj-ea"/>
                <a:cs typeface="Arial" panose="020B0604020202020204" pitchFamily="34" charset="0"/>
              </a:rPr>
              <a:t>Investigate the </a:t>
            </a:r>
            <a:r>
              <a:rPr lang="en-US" sz="1600" dirty="0" smtClean="0">
                <a:solidFill>
                  <a:schemeClr val="bg2">
                    <a:lumMod val="50000"/>
                  </a:schemeClr>
                </a:solidFill>
                <a:latin typeface="Arial" panose="020B0604020202020204" pitchFamily="34" charset="0"/>
                <a:ea typeface="+mj-ea"/>
                <a:cs typeface="Arial" panose="020B0604020202020204" pitchFamily="34" charset="0"/>
              </a:rPr>
              <a:t>need and possibilities </a:t>
            </a:r>
            <a:r>
              <a:rPr lang="en-US" sz="1600" dirty="0">
                <a:solidFill>
                  <a:schemeClr val="bg2">
                    <a:lumMod val="50000"/>
                  </a:schemeClr>
                </a:solidFill>
                <a:latin typeface="Arial" panose="020B0604020202020204" pitchFamily="34" charset="0"/>
                <a:ea typeface="+mj-ea"/>
                <a:cs typeface="Arial" panose="020B0604020202020204" pitchFamily="34" charset="0"/>
              </a:rPr>
              <a:t>to </a:t>
            </a:r>
            <a:r>
              <a:rPr lang="en-US" sz="1600" dirty="0" smtClean="0">
                <a:solidFill>
                  <a:schemeClr val="bg2">
                    <a:lumMod val="50000"/>
                  </a:schemeClr>
                </a:solidFill>
                <a:latin typeface="Arial" panose="020B0604020202020204" pitchFamily="34" charset="0"/>
                <a:ea typeface="+mj-ea"/>
                <a:cs typeface="Arial" panose="020B0604020202020204" pitchFamily="34" charset="0"/>
              </a:rPr>
              <a:t>use </a:t>
            </a:r>
          </a:p>
          <a:p>
            <a:r>
              <a:rPr lang="en-US" sz="1600" dirty="0" smtClean="0">
                <a:solidFill>
                  <a:schemeClr val="bg2">
                    <a:lumMod val="50000"/>
                  </a:schemeClr>
                </a:solidFill>
                <a:latin typeface="Arial" panose="020B0604020202020204" pitchFamily="34" charset="0"/>
                <a:ea typeface="+mj-ea"/>
                <a:cs typeface="Arial" panose="020B0604020202020204" pitchFamily="34" charset="0"/>
              </a:rPr>
              <a:t>S-58 and S-64 from a MSDI approach.</a:t>
            </a:r>
            <a:endParaRPr lang="da-DK" sz="1600" dirty="0">
              <a:solidFill>
                <a:schemeClr val="bg2">
                  <a:lumMod val="50000"/>
                </a:schemeClr>
              </a:solidFill>
              <a:latin typeface="Arial" panose="020B0604020202020204" pitchFamily="34" charset="0"/>
              <a:ea typeface="+mj-ea"/>
              <a:cs typeface="Arial" panose="020B0604020202020204" pitchFamily="34" charset="0"/>
            </a:endParaRPr>
          </a:p>
        </p:txBody>
      </p:sp>
      <p:sp>
        <p:nvSpPr>
          <p:cNvPr id="10" name="Rektangel 9"/>
          <p:cNvSpPr/>
          <p:nvPr/>
        </p:nvSpPr>
        <p:spPr>
          <a:xfrm>
            <a:off x="6220288" y="952560"/>
            <a:ext cx="4485780" cy="338554"/>
          </a:xfrm>
          <a:prstGeom prst="rect">
            <a:avLst/>
          </a:prstGeom>
        </p:spPr>
        <p:txBody>
          <a:bodyPr wrap="none">
            <a:spAutoFit/>
          </a:bodyPr>
          <a:lstStyle/>
          <a:p>
            <a:r>
              <a:rPr lang="en-US" sz="1600" dirty="0" smtClean="0">
                <a:solidFill>
                  <a:schemeClr val="bg2">
                    <a:lumMod val="50000"/>
                  </a:schemeClr>
                </a:solidFill>
                <a:latin typeface="Arial" panose="020B0604020202020204" pitchFamily="34" charset="0"/>
                <a:ea typeface="+mj-ea"/>
                <a:cs typeface="Arial" panose="020B0604020202020204" pitchFamily="34" charset="0"/>
              </a:rPr>
              <a:t>Establish a Train-the-Trainer workshop/training.</a:t>
            </a:r>
            <a:endParaRPr lang="da-DK" sz="1600" dirty="0">
              <a:solidFill>
                <a:schemeClr val="bg2">
                  <a:lumMod val="50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6634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Action requested of IRCC</a:t>
            </a:r>
          </a:p>
        </p:txBody>
      </p:sp>
      <p:sp>
        <p:nvSpPr>
          <p:cNvPr id="3" name="Content Placeholder 2"/>
          <p:cNvSpPr>
            <a:spLocks noGrp="1"/>
          </p:cNvSpPr>
          <p:nvPr>
            <p:ph idx="1"/>
          </p:nvPr>
        </p:nvSpPr>
        <p:spPr>
          <a:xfrm>
            <a:off x="838200" y="1216025"/>
            <a:ext cx="11205754" cy="4351338"/>
          </a:xfrm>
        </p:spPr>
        <p:txBody>
          <a:bodyPr>
            <a:normAutofit/>
          </a:bodyPr>
          <a:lstStyle/>
          <a:p>
            <a:pPr marL="0" lvl="0" indent="0">
              <a:buNone/>
            </a:pPr>
            <a:r>
              <a:rPr lang="en-US" b="1" dirty="0" smtClean="0"/>
              <a:t>The IRCC10 </a:t>
            </a:r>
            <a:r>
              <a:rPr lang="en-US" b="1" dirty="0"/>
              <a:t>is invited to:</a:t>
            </a:r>
          </a:p>
          <a:p>
            <a:pPr lvl="0"/>
            <a:r>
              <a:rPr lang="en-US" dirty="0" smtClean="0"/>
              <a:t>note </a:t>
            </a:r>
            <a:r>
              <a:rPr lang="en-US" dirty="0"/>
              <a:t>the report</a:t>
            </a:r>
          </a:p>
          <a:p>
            <a:pPr lvl="0"/>
            <a:r>
              <a:rPr lang="en-US" dirty="0" smtClean="0"/>
              <a:t>approve </a:t>
            </a:r>
            <a:r>
              <a:rPr lang="en-US" dirty="0"/>
              <a:t>the work </a:t>
            </a:r>
            <a:r>
              <a:rPr lang="en-US" dirty="0" err="1"/>
              <a:t>programme</a:t>
            </a:r>
            <a:r>
              <a:rPr lang="en-US" dirty="0"/>
              <a:t> </a:t>
            </a:r>
          </a:p>
          <a:p>
            <a:pPr lvl="0"/>
            <a:r>
              <a:rPr lang="en-US" dirty="0" smtClean="0"/>
              <a:t>discuss </a:t>
            </a:r>
            <a:r>
              <a:rPr lang="en-US" dirty="0"/>
              <a:t>how the MSDIWG should deal with </a:t>
            </a:r>
            <a:r>
              <a:rPr lang="en-US" dirty="0" smtClean="0"/>
              <a:t/>
            </a:r>
            <a:br>
              <a:rPr lang="en-US" dirty="0" smtClean="0"/>
            </a:br>
            <a:r>
              <a:rPr lang="en-US" dirty="0" smtClean="0"/>
              <a:t>marine </a:t>
            </a:r>
            <a:r>
              <a:rPr lang="en-US" dirty="0"/>
              <a:t>Spatial Planning in the future</a:t>
            </a:r>
          </a:p>
          <a:p>
            <a:pPr lvl="0"/>
            <a:r>
              <a:rPr lang="en-US" dirty="0" smtClean="0"/>
              <a:t>discuss </a:t>
            </a:r>
            <a:r>
              <a:rPr lang="en-US" dirty="0"/>
              <a:t>any item with relevance to SDI/MSDI </a:t>
            </a:r>
            <a:r>
              <a:rPr lang="en-US" dirty="0" smtClean="0"/>
              <a:t/>
            </a:r>
            <a:br>
              <a:rPr lang="en-US" dirty="0" smtClean="0"/>
            </a:br>
            <a:r>
              <a:rPr lang="en-US" dirty="0" smtClean="0"/>
              <a:t>and </a:t>
            </a:r>
            <a:r>
              <a:rPr lang="en-US" dirty="0"/>
              <a:t>to take appropriate actions.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25</a:t>
            </a:fld>
            <a:endParaRPr lang="en-US" dirty="0"/>
          </a:p>
        </p:txBody>
      </p:sp>
    </p:spTree>
    <p:extLst>
      <p:ext uri="{BB962C8B-B14F-4D97-AF65-F5344CB8AC3E}">
        <p14:creationId xmlns:p14="http://schemas.microsoft.com/office/powerpoint/2010/main" val="1668204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62" y="2132856"/>
            <a:ext cx="12040476" cy="3452517"/>
          </a:xfrm>
          <a:prstGeom prst="rect">
            <a:avLst/>
          </a:prstGeom>
        </p:spPr>
      </p:pic>
      <p:sp>
        <p:nvSpPr>
          <p:cNvPr id="3" name="Rektangel 2"/>
          <p:cNvSpPr/>
          <p:nvPr/>
        </p:nvSpPr>
        <p:spPr>
          <a:xfrm>
            <a:off x="0" y="404664"/>
            <a:ext cx="12192000" cy="861774"/>
          </a:xfrm>
          <a:prstGeom prst="rect">
            <a:avLst/>
          </a:prstGeom>
        </p:spPr>
        <p:txBody>
          <a:bodyPr wrap="square">
            <a:spAutoFit/>
          </a:bodyPr>
          <a:lstStyle/>
          <a:p>
            <a:pPr algn="ctr"/>
            <a:r>
              <a:rPr lang="en-US" sz="2500" b="1" dirty="0" smtClean="0">
                <a:solidFill>
                  <a:srgbClr val="000066"/>
                </a:solidFill>
                <a:latin typeface="Arial" panose="020B0604020202020204" pitchFamily="34" charset="0"/>
                <a:cs typeface="Arial" panose="020B0604020202020204" pitchFamily="34" charset="0"/>
              </a:rPr>
              <a:t>End of the report from the Marine </a:t>
            </a:r>
            <a:r>
              <a:rPr lang="en-US" sz="2500" b="1" dirty="0">
                <a:solidFill>
                  <a:srgbClr val="000066"/>
                </a:solidFill>
                <a:latin typeface="Arial" panose="020B0604020202020204" pitchFamily="34" charset="0"/>
                <a:cs typeface="Arial" panose="020B0604020202020204" pitchFamily="34" charset="0"/>
              </a:rPr>
              <a:t>Spatial </a:t>
            </a:r>
            <a:r>
              <a:rPr lang="en-US" sz="2500" b="1" dirty="0" smtClean="0">
                <a:solidFill>
                  <a:srgbClr val="000066"/>
                </a:solidFill>
                <a:latin typeface="Arial" panose="020B0604020202020204" pitchFamily="34" charset="0"/>
                <a:cs typeface="Arial" panose="020B0604020202020204" pitchFamily="34" charset="0"/>
              </a:rPr>
              <a:t>Data Infrastructures </a:t>
            </a:r>
            <a:r>
              <a:rPr lang="en-US" sz="2500" b="1" dirty="0">
                <a:solidFill>
                  <a:srgbClr val="000066"/>
                </a:solidFill>
                <a:latin typeface="Arial" panose="020B0604020202020204" pitchFamily="34" charset="0"/>
                <a:cs typeface="Arial" panose="020B0604020202020204" pitchFamily="34" charset="0"/>
              </a:rPr>
              <a:t>Working Group</a:t>
            </a:r>
          </a:p>
          <a:p>
            <a:pPr algn="ctr"/>
            <a:r>
              <a:rPr lang="en-US" sz="2500" b="1" dirty="0">
                <a:solidFill>
                  <a:srgbClr val="000066"/>
                </a:solidFill>
                <a:latin typeface="Arial" panose="020B0604020202020204" pitchFamily="34" charset="0"/>
                <a:cs typeface="Arial" panose="020B0604020202020204" pitchFamily="34" charset="0"/>
              </a:rPr>
              <a:t>    </a:t>
            </a:r>
            <a:r>
              <a:rPr lang="en-US" sz="2500" b="1" dirty="0" smtClean="0">
                <a:solidFill>
                  <a:srgbClr val="000066"/>
                </a:solidFill>
                <a:latin typeface="Arial" panose="020B0604020202020204" pitchFamily="34" charset="0"/>
                <a:cs typeface="Arial" panose="020B0604020202020204" pitchFamily="34" charset="0"/>
              </a:rPr>
              <a:t>(IHO MSDIWG</a:t>
            </a:r>
            <a:r>
              <a:rPr lang="en-US" sz="2500" b="1" dirty="0">
                <a:solidFill>
                  <a:srgbClr val="00006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2765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3</a:t>
            </a:fld>
            <a:endParaRPr lang="en-US" dirty="0"/>
          </a:p>
        </p:txBody>
      </p:sp>
      <p:sp>
        <p:nvSpPr>
          <p:cNvPr id="10" name="Tekstboks 3"/>
          <p:cNvSpPr txBox="1"/>
          <p:nvPr/>
        </p:nvSpPr>
        <p:spPr>
          <a:xfrm>
            <a:off x="575637" y="1039143"/>
            <a:ext cx="7714923" cy="6624891"/>
          </a:xfrm>
          <a:prstGeom prst="rect">
            <a:avLst/>
          </a:prstGeom>
          <a:noFill/>
        </p:spPr>
        <p:txBody>
          <a:bodyPr wrap="square" rtlCol="0">
            <a:spAutoFit/>
          </a:bodyPr>
          <a:lstStyle/>
          <a:p>
            <a:r>
              <a:rPr lang="en-GB" sz="2000" b="1" dirty="0" smtClean="0">
                <a:solidFill>
                  <a:srgbClr val="002060"/>
                </a:solidFill>
                <a:latin typeface="Arial" panose="020B0604020202020204" pitchFamily="34" charset="0"/>
                <a:cs typeface="Arial" panose="020B0604020202020204" pitchFamily="34" charset="0"/>
              </a:rPr>
              <a:t>MSDIWG9 topics:</a:t>
            </a:r>
            <a:endParaRPr lang="en-GB" sz="2000" b="1" dirty="0">
              <a:solidFill>
                <a:srgbClr val="002060"/>
              </a:solidFill>
              <a:latin typeface="Arial" panose="020B0604020202020204" pitchFamily="34" charset="0"/>
              <a:cs typeface="Arial" panose="020B0604020202020204" pitchFamily="34" charset="0"/>
            </a:endParaRPr>
          </a:p>
          <a:p>
            <a:endParaRPr lang="en-GB" sz="105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Information on MSDI implementation from MSDIWG members </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IHO strategic plan and establishing a draft </a:t>
            </a:r>
            <a:r>
              <a:rPr lang="en-GB" dirty="0" smtClean="0">
                <a:solidFill>
                  <a:srgbClr val="002060"/>
                </a:solidFill>
                <a:latin typeface="Arial" panose="020B0604020202020204" pitchFamily="34" charset="0"/>
                <a:cs typeface="Arial" panose="020B0604020202020204" pitchFamily="34" charset="0"/>
              </a:rPr>
              <a:t>IHO </a:t>
            </a:r>
            <a:r>
              <a:rPr lang="en-GB" dirty="0">
                <a:solidFill>
                  <a:srgbClr val="002060"/>
                </a:solidFill>
                <a:latin typeface="Arial" panose="020B0604020202020204" pitchFamily="34" charset="0"/>
                <a:cs typeface="Arial" panose="020B0604020202020204" pitchFamily="34" charset="0"/>
              </a:rPr>
              <a:t>MSDI vision 2025/2030</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MSDI e-learning</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Improving the availability of bathymetric data Worldwide </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UN-GGIM</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The MSDIWG to focus on security</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Update of C 17</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The IHO/OGC conceptual study</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Spatial Data Quality </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S-100</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Cooperation with the International Cable Protection Committee</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Cooperation with OGC</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Revision of the MSDIWG Work Plan </a:t>
            </a: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solidFill>
                <a:srgbClr val="002060"/>
              </a:solidFill>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28576" y="2255941"/>
            <a:ext cx="3570514" cy="341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8628576" y="5674900"/>
            <a:ext cx="3459601" cy="338554"/>
          </a:xfrm>
          <a:prstGeom prst="rect">
            <a:avLst/>
          </a:prstGeom>
        </p:spPr>
        <p:txBody>
          <a:bodyPr wrap="none">
            <a:spAutoFit/>
          </a:bodyPr>
          <a:lstStyle/>
          <a:p>
            <a:r>
              <a:rPr lang="en-GB" sz="1600" dirty="0" smtClean="0">
                <a:solidFill>
                  <a:srgbClr val="002060"/>
                </a:solidFill>
                <a:latin typeface="Arial" panose="020B0604020202020204" pitchFamily="34" charset="0"/>
                <a:cs typeface="Arial" panose="020B0604020202020204" pitchFamily="34" charset="0"/>
              </a:rPr>
              <a:t>The four basic components of MSDI</a:t>
            </a:r>
            <a:endParaRPr lang="da-DK" sz="1600" dirty="0"/>
          </a:p>
        </p:txBody>
      </p:sp>
    </p:spTree>
    <p:extLst>
      <p:ext uri="{BB962C8B-B14F-4D97-AF65-F5344CB8AC3E}">
        <p14:creationId xmlns:p14="http://schemas.microsoft.com/office/powerpoint/2010/main" val="3130270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4</a:t>
            </a:fld>
            <a:endParaRPr lang="en-US" dirty="0"/>
          </a:p>
        </p:txBody>
      </p:sp>
      <p:sp>
        <p:nvSpPr>
          <p:cNvPr id="3" name="Rektangel 2"/>
          <p:cNvSpPr/>
          <p:nvPr/>
        </p:nvSpPr>
        <p:spPr>
          <a:xfrm>
            <a:off x="209005" y="860367"/>
            <a:ext cx="12131040" cy="4678204"/>
          </a:xfrm>
          <a:prstGeom prst="rect">
            <a:avLst/>
          </a:prstGeom>
        </p:spPr>
        <p:txBody>
          <a:bodyPr wrap="square">
            <a:spAutoFit/>
          </a:bodyPr>
          <a:lstStyle/>
          <a:p>
            <a:pPr>
              <a:spcAft>
                <a:spcPts val="0"/>
              </a:spcAft>
            </a:pPr>
            <a:r>
              <a:rPr lang="en-AU" b="1" dirty="0">
                <a:ea typeface="Times New Roman" panose="02020603050405020304" pitchFamily="18" charset="0"/>
              </a:rPr>
              <a:t>Next Planned Meeting: </a:t>
            </a:r>
            <a:endParaRPr lang="en-AU" b="1" dirty="0" smtClean="0">
              <a:ea typeface="Times New Roman" panose="02020603050405020304" pitchFamily="18" charset="0"/>
            </a:endParaRPr>
          </a:p>
          <a:p>
            <a:pPr>
              <a:spcAft>
                <a:spcPts val="0"/>
              </a:spcAft>
            </a:pPr>
            <a:endParaRPr lang="da-DK" sz="2000" b="1" dirty="0">
              <a:ea typeface="Times New Roman" panose="02020603050405020304" pitchFamily="18" charset="0"/>
            </a:endParaRPr>
          </a:p>
          <a:p>
            <a:pPr>
              <a:spcAft>
                <a:spcPts val="0"/>
              </a:spcAft>
            </a:pPr>
            <a:r>
              <a:rPr lang="en-AU" b="1" dirty="0">
                <a:ea typeface="Times New Roman" panose="02020603050405020304" pitchFamily="18" charset="0"/>
              </a:rPr>
              <a:t>MSDIWG10</a:t>
            </a:r>
          </a:p>
          <a:p>
            <a:pPr>
              <a:spcAft>
                <a:spcPts val="0"/>
              </a:spcAft>
            </a:pPr>
            <a:r>
              <a:rPr lang="en-AU" dirty="0" smtClean="0">
                <a:ea typeface="Times New Roman" panose="02020603050405020304" pitchFamily="18" charset="0"/>
              </a:rPr>
              <a:t>The </a:t>
            </a:r>
            <a:r>
              <a:rPr lang="en-AU" dirty="0">
                <a:ea typeface="Times New Roman" panose="02020603050405020304" pitchFamily="18" charset="0"/>
              </a:rPr>
              <a:t>IHO/MSDIWG will hold a three day-long MSDIWG10 </a:t>
            </a:r>
            <a:r>
              <a:rPr lang="en-AU" dirty="0" smtClean="0">
                <a:ea typeface="Times New Roman" panose="02020603050405020304" pitchFamily="18" charset="0"/>
              </a:rPr>
              <a:t>meeting, a MSDI </a:t>
            </a:r>
            <a:r>
              <a:rPr lang="en-AU" dirty="0">
                <a:ea typeface="Times New Roman" panose="02020603050405020304" pitchFamily="18" charset="0"/>
              </a:rPr>
              <a:t>Open </a:t>
            </a:r>
            <a:r>
              <a:rPr lang="en-AU" dirty="0" smtClean="0">
                <a:ea typeface="Times New Roman" panose="02020603050405020304" pitchFamily="18" charset="0"/>
              </a:rPr>
              <a:t>Forum and an </a:t>
            </a:r>
            <a:r>
              <a:rPr lang="en-AU" dirty="0">
                <a:ea typeface="Times New Roman" panose="02020603050405020304" pitchFamily="18" charset="0"/>
              </a:rPr>
              <a:t>OGC Marine Domain </a:t>
            </a:r>
            <a:endParaRPr lang="en-AU" dirty="0" smtClean="0">
              <a:ea typeface="Times New Roman" panose="02020603050405020304" pitchFamily="18" charset="0"/>
            </a:endParaRPr>
          </a:p>
          <a:p>
            <a:pPr>
              <a:spcAft>
                <a:spcPts val="0"/>
              </a:spcAft>
            </a:pPr>
            <a:r>
              <a:rPr lang="en-AU" dirty="0" smtClean="0">
                <a:ea typeface="Times New Roman" panose="02020603050405020304" pitchFamily="18" charset="0"/>
              </a:rPr>
              <a:t>WG </a:t>
            </a:r>
            <a:r>
              <a:rPr lang="en-AU" dirty="0">
                <a:ea typeface="Times New Roman" panose="02020603050405020304" pitchFamily="18" charset="0"/>
              </a:rPr>
              <a:t>meeting </a:t>
            </a:r>
            <a:r>
              <a:rPr lang="en-AU" dirty="0" smtClean="0">
                <a:ea typeface="Times New Roman" panose="02020603050405020304" pitchFamily="18" charset="0"/>
              </a:rPr>
              <a:t>in </a:t>
            </a:r>
            <a:r>
              <a:rPr lang="en-AU" dirty="0">
                <a:ea typeface="Times New Roman" panose="02020603050405020304" pitchFamily="18" charset="0"/>
              </a:rPr>
              <a:t>2019 in Busan, Republic of Korea, on 4 to 8 March 2019. </a:t>
            </a:r>
            <a:endParaRPr lang="en-AU" dirty="0" smtClean="0">
              <a:ea typeface="Times New Roman" panose="02020603050405020304" pitchFamily="18" charset="0"/>
            </a:endParaRPr>
          </a:p>
          <a:p>
            <a:pPr>
              <a:spcAft>
                <a:spcPts val="0"/>
              </a:spcAft>
            </a:pPr>
            <a:endParaRPr lang="en-AU" b="1" dirty="0">
              <a:ea typeface="Times New Roman" panose="02020603050405020304" pitchFamily="18" charset="0"/>
            </a:endParaRPr>
          </a:p>
          <a:p>
            <a:pPr>
              <a:spcAft>
                <a:spcPts val="0"/>
              </a:spcAft>
            </a:pPr>
            <a:r>
              <a:rPr lang="en-AU" b="1" dirty="0" smtClean="0">
                <a:ea typeface="Times New Roman" panose="02020603050405020304" pitchFamily="18" charset="0"/>
              </a:rPr>
              <a:t>MSDI </a:t>
            </a:r>
            <a:r>
              <a:rPr lang="en-AU" b="1" dirty="0">
                <a:ea typeface="Times New Roman" panose="02020603050405020304" pitchFamily="18" charset="0"/>
              </a:rPr>
              <a:t>Open Forum </a:t>
            </a:r>
          </a:p>
          <a:p>
            <a:pPr>
              <a:spcAft>
                <a:spcPts val="0"/>
              </a:spcAft>
            </a:pPr>
            <a:r>
              <a:rPr lang="en-AU" dirty="0" smtClean="0">
                <a:ea typeface="Times New Roman" panose="02020603050405020304" pitchFamily="18" charset="0"/>
              </a:rPr>
              <a:t>The </a:t>
            </a:r>
            <a:r>
              <a:rPr lang="en-AU" dirty="0">
                <a:ea typeface="Times New Roman" panose="02020603050405020304" pitchFamily="18" charset="0"/>
              </a:rPr>
              <a:t>IHO/MSDIWG will continue to facilitate a MSDI Open Forum which would allow non-MSDIWG stakeholders (e.g. RHC MS, government, academia, industry, funding bodies and NGOs) to attend to see what the MSDIWG and the commercial partners can offer. Attendees at the Open Forum would then be encouraged to stay on for the MSDIWG10 meeting. This approach is being developed in consultation with the hosts. </a:t>
            </a:r>
            <a:endParaRPr lang="da-DK" sz="2000" dirty="0">
              <a:ea typeface="Times New Roman" panose="02020603050405020304" pitchFamily="18" charset="0"/>
            </a:endParaRPr>
          </a:p>
          <a:p>
            <a:pPr>
              <a:spcAft>
                <a:spcPts val="0"/>
              </a:spcAft>
            </a:pPr>
            <a:r>
              <a:rPr lang="en-AU" dirty="0">
                <a:ea typeface="Times New Roman" panose="02020603050405020304" pitchFamily="18" charset="0"/>
              </a:rPr>
              <a:t> </a:t>
            </a:r>
            <a:endParaRPr lang="da-DK" sz="2000" dirty="0">
              <a:ea typeface="Times New Roman" panose="02020603050405020304" pitchFamily="18" charset="0"/>
            </a:endParaRPr>
          </a:p>
          <a:p>
            <a:pPr>
              <a:spcAft>
                <a:spcPts val="0"/>
              </a:spcAft>
            </a:pPr>
            <a:r>
              <a:rPr lang="en-AU" sz="2000" dirty="0" smtClean="0">
                <a:ea typeface="Times New Roman" panose="02020603050405020304" pitchFamily="18" charset="0"/>
              </a:rPr>
              <a:t>Logistics </a:t>
            </a:r>
            <a:r>
              <a:rPr lang="en-AU" sz="2000" dirty="0">
                <a:ea typeface="Times New Roman" panose="02020603050405020304" pitchFamily="18" charset="0"/>
              </a:rPr>
              <a:t>and meeting details will be available at: </a:t>
            </a:r>
            <a:endParaRPr lang="da-DK" sz="2400" dirty="0">
              <a:ea typeface="Times New Roman" panose="02020603050405020304" pitchFamily="18" charset="0"/>
            </a:endParaRPr>
          </a:p>
          <a:p>
            <a:pPr>
              <a:spcAft>
                <a:spcPts val="0"/>
              </a:spcAft>
            </a:pPr>
            <a:r>
              <a:rPr lang="en-AU" sz="2000" u="sng" dirty="0">
                <a:solidFill>
                  <a:srgbClr val="0000FF"/>
                </a:solidFill>
                <a:ea typeface="Times New Roman" panose="02020603050405020304" pitchFamily="18" charset="0"/>
                <a:hlinkClick r:id="rId2"/>
              </a:rPr>
              <a:t>https://www.iho.int/srv1/index.php?option=com_content&amp;view=article&amp;id=483&amp;Itemid=370&amp;lang=en</a:t>
            </a:r>
            <a:endParaRPr lang="da-DK" sz="2400" dirty="0">
              <a:ea typeface="Times New Roman" panose="02020603050405020304" pitchFamily="18" charset="0"/>
            </a:endParaRPr>
          </a:p>
          <a:p>
            <a:pPr>
              <a:spcAft>
                <a:spcPts val="0"/>
              </a:spcAft>
            </a:pPr>
            <a:r>
              <a:rPr lang="en-AU" sz="2000" dirty="0">
                <a:ea typeface="Times New Roman" panose="02020603050405020304" pitchFamily="18" charset="0"/>
              </a:rPr>
              <a:t> </a:t>
            </a:r>
            <a:endParaRPr lang="da-DK" sz="2400" dirty="0">
              <a:ea typeface="Times New Roman" panose="02020603050405020304" pitchFamily="18" charset="0"/>
            </a:endParaRPr>
          </a:p>
          <a:p>
            <a:pPr>
              <a:spcAft>
                <a:spcPts val="0"/>
              </a:spcAft>
            </a:pPr>
            <a:endParaRPr lang="da-DK" sz="2000" dirty="0">
              <a:effectLst/>
              <a:ea typeface="Times New Roman" panose="02020603050405020304" pitchFamily="18" charset="0"/>
            </a:endParaRPr>
          </a:p>
        </p:txBody>
      </p:sp>
    </p:spTree>
    <p:extLst>
      <p:ext uri="{BB962C8B-B14F-4D97-AF65-F5344CB8AC3E}">
        <p14:creationId xmlns:p14="http://schemas.microsoft.com/office/powerpoint/2010/main" val="862732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5</a:t>
            </a:fld>
            <a:endParaRPr lang="en-US" dirty="0"/>
          </a:p>
        </p:txBody>
      </p:sp>
      <p:graphicFrame>
        <p:nvGraphicFramePr>
          <p:cNvPr id="6" name="Tabel 5"/>
          <p:cNvGraphicFramePr>
            <a:graphicFrameLocks noGrp="1"/>
          </p:cNvGraphicFramePr>
          <p:nvPr>
            <p:extLst>
              <p:ext uri="{D42A27DB-BD31-4B8C-83A1-F6EECF244321}">
                <p14:modId xmlns:p14="http://schemas.microsoft.com/office/powerpoint/2010/main" val="2028243515"/>
              </p:ext>
            </p:extLst>
          </p:nvPr>
        </p:nvGraphicFramePr>
        <p:xfrm>
          <a:off x="263352" y="1146464"/>
          <a:ext cx="11665296" cy="4953817"/>
        </p:xfrm>
        <a:graphic>
          <a:graphicData uri="http://schemas.openxmlformats.org/drawingml/2006/table">
            <a:tbl>
              <a:tblPr firstRow="1" firstCol="1" bandRow="1">
                <a:tableStyleId>{5C22544A-7EE6-4342-B048-85BDC9FD1C3A}</a:tableStyleId>
              </a:tblPr>
              <a:tblGrid>
                <a:gridCol w="599336">
                  <a:extLst>
                    <a:ext uri="{9D8B030D-6E8A-4147-A177-3AD203B41FA5}">
                      <a16:colId xmlns="" xmlns:a16="http://schemas.microsoft.com/office/drawing/2014/main" val="20000"/>
                    </a:ext>
                  </a:extLst>
                </a:gridCol>
                <a:gridCol w="11065960">
                  <a:extLst>
                    <a:ext uri="{9D8B030D-6E8A-4147-A177-3AD203B41FA5}">
                      <a16:colId xmlns="" xmlns:a16="http://schemas.microsoft.com/office/drawing/2014/main" val="20001"/>
                    </a:ext>
                  </a:extLst>
                </a:gridCol>
              </a:tblGrid>
              <a:tr h="308053">
                <a:tc>
                  <a:txBody>
                    <a:bodyPr/>
                    <a:lstStyle/>
                    <a:p>
                      <a:pPr marL="228600" indent="-228600">
                        <a:lnSpc>
                          <a:spcPct val="107000"/>
                        </a:lnSpc>
                        <a:spcAft>
                          <a:spcPts val="0"/>
                        </a:spcAft>
                        <a:tabLst>
                          <a:tab pos="228600" algn="l"/>
                          <a:tab pos="828040" algn="l"/>
                        </a:tabLst>
                      </a:pPr>
                      <a:r>
                        <a:rPr lang="en-US" sz="2000" dirty="0">
                          <a:solidFill>
                            <a:srgbClr val="000066"/>
                          </a:solidFill>
                          <a:effectLst/>
                          <a:latin typeface="Arial" panose="020B0604020202020204" pitchFamily="34" charset="0"/>
                          <a:cs typeface="Arial" panose="020B0604020202020204" pitchFamily="34" charset="0"/>
                        </a:rPr>
                        <a:t>A</a:t>
                      </a:r>
                      <a:endParaRPr lang="da-DK" sz="2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228600" indent="-228600">
                        <a:lnSpc>
                          <a:spcPct val="107000"/>
                        </a:lnSpc>
                        <a:spcAft>
                          <a:spcPts val="0"/>
                        </a:spcAft>
                        <a:tabLst>
                          <a:tab pos="228600" algn="l"/>
                          <a:tab pos="828040" algn="l"/>
                        </a:tabLst>
                      </a:pPr>
                      <a:r>
                        <a:rPr lang="en-GB" sz="2000" b="0" dirty="0">
                          <a:solidFill>
                            <a:srgbClr val="000066"/>
                          </a:solidFill>
                          <a:effectLst/>
                          <a:latin typeface="Arial" panose="020B0604020202020204" pitchFamily="34" charset="0"/>
                          <a:cs typeface="Arial" panose="020B0604020202020204" pitchFamily="34" charset="0"/>
                        </a:rPr>
                        <a:t>Communication and </a:t>
                      </a:r>
                      <a:r>
                        <a:rPr lang="en-GB" sz="2000" b="0" dirty="0" smtClean="0">
                          <a:solidFill>
                            <a:srgbClr val="000066"/>
                          </a:solidFill>
                          <a:effectLst/>
                          <a:latin typeface="Arial" panose="020B0604020202020204" pitchFamily="34" charset="0"/>
                          <a:cs typeface="Arial" panose="020B0604020202020204" pitchFamily="34" charset="0"/>
                        </a:rPr>
                        <a:t>dissemination </a:t>
                      </a:r>
                    </a:p>
                    <a:p>
                      <a:pPr marL="228600" indent="-228600">
                        <a:lnSpc>
                          <a:spcPct val="107000"/>
                        </a:lnSpc>
                        <a:spcAft>
                          <a:spcPts val="0"/>
                        </a:spcAft>
                        <a:tabLst>
                          <a:tab pos="228600" algn="l"/>
                          <a:tab pos="828040" algn="l"/>
                        </a:tabLst>
                      </a:pPr>
                      <a:endParaRPr lang="da-DK" sz="1000" b="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0"/>
                  </a:ext>
                </a:extLst>
              </a:tr>
              <a:tr h="29228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B</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228600" indent="-228600">
                        <a:lnSpc>
                          <a:spcPct val="107000"/>
                        </a:lnSpc>
                        <a:spcAft>
                          <a:spcPts val="0"/>
                        </a:spcAft>
                        <a:tabLst>
                          <a:tab pos="228600" algn="l"/>
                          <a:tab pos="828040" algn="l"/>
                        </a:tabLst>
                      </a:pPr>
                      <a:r>
                        <a:rPr lang="en-GB" sz="2000" dirty="0">
                          <a:solidFill>
                            <a:srgbClr val="000066"/>
                          </a:solidFill>
                          <a:effectLst/>
                          <a:latin typeface="Arial" panose="020B0604020202020204" pitchFamily="34" charset="0"/>
                          <a:cs typeface="Arial" panose="020B0604020202020204" pitchFamily="34" charset="0"/>
                        </a:rPr>
                        <a:t>Operational - Data sharing and </a:t>
                      </a:r>
                      <a:r>
                        <a:rPr lang="en-GB" sz="2000" dirty="0" smtClean="0">
                          <a:solidFill>
                            <a:srgbClr val="000066"/>
                          </a:solidFill>
                          <a:effectLst/>
                          <a:latin typeface="Arial" panose="020B0604020202020204" pitchFamily="34" charset="0"/>
                          <a:cs typeface="Arial" panose="020B0604020202020204" pitchFamily="34" charset="0"/>
                        </a:rPr>
                        <a:t>management</a:t>
                      </a:r>
                    </a:p>
                    <a:p>
                      <a:pPr marL="228600" indent="-228600">
                        <a:lnSpc>
                          <a:spcPct val="107000"/>
                        </a:lnSpc>
                        <a:spcAft>
                          <a:spcPts val="0"/>
                        </a:spcAft>
                        <a:tabLst>
                          <a:tab pos="228600" algn="l"/>
                          <a:tab pos="828040" algn="l"/>
                        </a:tabLst>
                      </a:pPr>
                      <a:endParaRPr lang="da-DK" sz="1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1"/>
                  </a:ext>
                </a:extLst>
              </a:tr>
              <a:tr h="27651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C</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0" indent="-228600" algn="l" defTabSz="914400" rtl="0" eaLnBrk="1" latinLnBrk="0" hangingPunct="1">
                        <a:lnSpc>
                          <a:spcPct val="107000"/>
                        </a:lnSpc>
                        <a:spcAft>
                          <a:spcPts val="0"/>
                        </a:spcAft>
                        <a:tabLst>
                          <a:tab pos="228600" algn="l"/>
                          <a:tab pos="828040" algn="l"/>
                        </a:tabLst>
                      </a:pPr>
                      <a:r>
                        <a:rPr lang="en-GB" sz="2000" kern="1200" dirty="0">
                          <a:solidFill>
                            <a:srgbClr val="000066"/>
                          </a:solidFill>
                          <a:effectLst/>
                          <a:latin typeface="Arial" panose="020B0604020202020204" pitchFamily="34" charset="0"/>
                          <a:ea typeface="+mn-ea"/>
                          <a:cs typeface="Arial" panose="020B0604020202020204" pitchFamily="34" charset="0"/>
                        </a:rPr>
                        <a:t>Policies and governances – RHC. (Ensure that MSDI is a standing agenda </a:t>
                      </a:r>
                      <a:r>
                        <a:rPr lang="en-GB" sz="2000" kern="1200" dirty="0" smtClean="0">
                          <a:solidFill>
                            <a:srgbClr val="000066"/>
                          </a:solidFill>
                          <a:effectLst/>
                          <a:latin typeface="Arial" panose="020B0604020202020204" pitchFamily="34" charset="0"/>
                          <a:ea typeface="+mn-ea"/>
                          <a:cs typeface="Arial" panose="020B0604020202020204" pitchFamily="34" charset="0"/>
                        </a:rPr>
                        <a:t>item</a:t>
                      </a:r>
                      <a:br>
                        <a:rPr lang="en-GB" sz="2000" kern="1200" dirty="0" smtClean="0">
                          <a:solidFill>
                            <a:srgbClr val="000066"/>
                          </a:solidFill>
                          <a:effectLst/>
                          <a:latin typeface="Arial" panose="020B0604020202020204" pitchFamily="34" charset="0"/>
                          <a:ea typeface="+mn-ea"/>
                          <a:cs typeface="Arial" panose="020B0604020202020204" pitchFamily="34" charset="0"/>
                        </a:rPr>
                      </a:br>
                      <a:r>
                        <a:rPr lang="en-GB" sz="2000" kern="1200" dirty="0" smtClean="0">
                          <a:solidFill>
                            <a:srgbClr val="000066"/>
                          </a:solidFill>
                          <a:effectLst/>
                          <a:latin typeface="Arial" panose="020B0604020202020204" pitchFamily="34" charset="0"/>
                          <a:ea typeface="+mn-ea"/>
                          <a:cs typeface="Arial" panose="020B0604020202020204" pitchFamily="34" charset="0"/>
                        </a:rPr>
                        <a:t>for </a:t>
                      </a:r>
                      <a:r>
                        <a:rPr lang="en-GB" sz="2000" kern="1200" dirty="0">
                          <a:solidFill>
                            <a:srgbClr val="000066"/>
                          </a:solidFill>
                          <a:effectLst/>
                          <a:latin typeface="Arial" panose="020B0604020202020204" pitchFamily="34" charset="0"/>
                          <a:ea typeface="+mn-ea"/>
                          <a:cs typeface="Arial" panose="020B0604020202020204" pitchFamily="34" charset="0"/>
                        </a:rPr>
                        <a:t>RHCs’ meetings (IHO Res 2/1997, as amended, refers</a:t>
                      </a:r>
                      <a:r>
                        <a:rPr lang="en-GB" sz="2000" kern="1200" dirty="0" smtClean="0">
                          <a:solidFill>
                            <a:srgbClr val="000066"/>
                          </a:solidFill>
                          <a:effectLst/>
                          <a:latin typeface="Arial" panose="020B0604020202020204" pitchFamily="34" charset="0"/>
                          <a:ea typeface="+mn-ea"/>
                          <a:cs typeface="Arial" panose="020B0604020202020204" pitchFamily="34" charset="0"/>
                        </a:rPr>
                        <a:t>))</a:t>
                      </a:r>
                    </a:p>
                    <a:p>
                      <a:pPr marL="0" indent="-228600" algn="l" defTabSz="914400" rtl="0" eaLnBrk="1" latinLnBrk="0" hangingPunct="1">
                        <a:lnSpc>
                          <a:spcPct val="107000"/>
                        </a:lnSpc>
                        <a:spcAft>
                          <a:spcPts val="0"/>
                        </a:spcAft>
                        <a:tabLst>
                          <a:tab pos="228600" algn="l"/>
                          <a:tab pos="828040" algn="l"/>
                        </a:tabLst>
                      </a:pPr>
                      <a:endParaRPr lang="da-DK" sz="1000" kern="1200" dirty="0">
                        <a:solidFill>
                          <a:srgbClr val="000066"/>
                        </a:solidFill>
                        <a:effectLst/>
                        <a:latin typeface="Arial" panose="020B0604020202020204" pitchFamily="34" charset="0"/>
                        <a:ea typeface="+mn-ea"/>
                        <a:cs typeface="Arial" panose="020B0604020202020204" pitchFamily="34" charset="0"/>
                      </a:endParaRPr>
                    </a:p>
                  </a:txBody>
                  <a:tcPr marL="59151" marR="59151" marT="0" marB="0">
                    <a:noFill/>
                  </a:tcPr>
                </a:tc>
                <a:extLst>
                  <a:ext uri="{0D108BD9-81ED-4DB2-BD59-A6C34878D82A}">
                    <a16:rowId xmlns="" xmlns:a16="http://schemas.microsoft.com/office/drawing/2014/main" val="10002"/>
                  </a:ext>
                </a:extLst>
              </a:tr>
              <a:tr h="30805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D</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228600" indent="-228600">
                        <a:lnSpc>
                          <a:spcPct val="107000"/>
                        </a:lnSpc>
                        <a:spcAft>
                          <a:spcPts val="0"/>
                        </a:spcAft>
                        <a:tabLst>
                          <a:tab pos="228600" algn="l"/>
                          <a:tab pos="828040" algn="l"/>
                        </a:tabLst>
                      </a:pPr>
                      <a:r>
                        <a:rPr lang="en-GB" sz="2000" dirty="0">
                          <a:solidFill>
                            <a:srgbClr val="000066"/>
                          </a:solidFill>
                          <a:effectLst/>
                          <a:latin typeface="Arial" panose="020B0604020202020204" pitchFamily="34" charset="0"/>
                          <a:cs typeface="Arial" panose="020B0604020202020204" pitchFamily="34" charset="0"/>
                        </a:rPr>
                        <a:t>Standards (OGC and HSSC</a:t>
                      </a:r>
                      <a:r>
                        <a:rPr lang="en-GB" sz="2000" dirty="0" smtClean="0">
                          <a:solidFill>
                            <a:srgbClr val="000066"/>
                          </a:solidFill>
                          <a:effectLst/>
                          <a:latin typeface="Arial" panose="020B0604020202020204" pitchFamily="34" charset="0"/>
                          <a:cs typeface="Arial" panose="020B0604020202020204" pitchFamily="34" charset="0"/>
                        </a:rPr>
                        <a:t>)</a:t>
                      </a:r>
                    </a:p>
                    <a:p>
                      <a:pPr marL="228600" indent="-228600">
                        <a:lnSpc>
                          <a:spcPct val="107000"/>
                        </a:lnSpc>
                        <a:spcAft>
                          <a:spcPts val="0"/>
                        </a:spcAft>
                        <a:tabLst>
                          <a:tab pos="228600" algn="l"/>
                          <a:tab pos="828040" algn="l"/>
                        </a:tabLst>
                      </a:pPr>
                      <a:endParaRPr lang="da-DK" sz="1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3"/>
                  </a:ext>
                </a:extLst>
              </a:tr>
              <a:tr h="29228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E</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228600" indent="-228600">
                        <a:lnSpc>
                          <a:spcPct val="107000"/>
                        </a:lnSpc>
                        <a:spcAft>
                          <a:spcPts val="0"/>
                        </a:spcAft>
                        <a:tabLst>
                          <a:tab pos="228600" algn="l"/>
                          <a:tab pos="828040" algn="l"/>
                        </a:tabLst>
                      </a:pPr>
                      <a:r>
                        <a:rPr lang="en-GB" sz="2000" dirty="0">
                          <a:solidFill>
                            <a:srgbClr val="000066"/>
                          </a:solidFill>
                          <a:effectLst/>
                          <a:latin typeface="Arial" panose="020B0604020202020204" pitchFamily="34" charset="0"/>
                          <a:cs typeface="Arial" panose="020B0604020202020204" pitchFamily="34" charset="0"/>
                        </a:rPr>
                        <a:t>Innovation – Future perspectives (2021 - 2023</a:t>
                      </a:r>
                      <a:r>
                        <a:rPr lang="en-GB" sz="2000" dirty="0" smtClean="0">
                          <a:solidFill>
                            <a:srgbClr val="000066"/>
                          </a:solidFill>
                          <a:effectLst/>
                          <a:latin typeface="Arial" panose="020B0604020202020204" pitchFamily="34" charset="0"/>
                          <a:cs typeface="Arial" panose="020B0604020202020204" pitchFamily="34" charset="0"/>
                        </a:rPr>
                        <a:t>)</a:t>
                      </a:r>
                    </a:p>
                    <a:p>
                      <a:pPr marL="228600" indent="-228600">
                        <a:lnSpc>
                          <a:spcPct val="107000"/>
                        </a:lnSpc>
                        <a:spcAft>
                          <a:spcPts val="0"/>
                        </a:spcAft>
                        <a:tabLst>
                          <a:tab pos="228600" algn="l"/>
                          <a:tab pos="828040" algn="l"/>
                        </a:tabLst>
                      </a:pPr>
                      <a:endParaRPr lang="da-DK" sz="1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4"/>
                  </a:ext>
                </a:extLst>
              </a:tr>
              <a:tr h="30805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F</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228600" indent="-228600">
                        <a:lnSpc>
                          <a:spcPct val="107000"/>
                        </a:lnSpc>
                        <a:spcAft>
                          <a:spcPts val="0"/>
                        </a:spcAft>
                        <a:tabLst>
                          <a:tab pos="228600" algn="l"/>
                          <a:tab pos="828040" algn="l"/>
                        </a:tabLst>
                      </a:pPr>
                      <a:r>
                        <a:rPr lang="en-GB" sz="2000" dirty="0">
                          <a:solidFill>
                            <a:srgbClr val="000066"/>
                          </a:solidFill>
                          <a:effectLst/>
                          <a:latin typeface="Arial" panose="020B0604020202020204" pitchFamily="34" charset="0"/>
                          <a:cs typeface="Arial" panose="020B0604020202020204" pitchFamily="34" charset="0"/>
                        </a:rPr>
                        <a:t>Training and </a:t>
                      </a:r>
                      <a:r>
                        <a:rPr lang="en-GB" sz="2000" dirty="0" smtClean="0">
                          <a:solidFill>
                            <a:srgbClr val="000066"/>
                          </a:solidFill>
                          <a:effectLst/>
                          <a:latin typeface="Arial" panose="020B0604020202020204" pitchFamily="34" charset="0"/>
                          <a:cs typeface="Arial" panose="020B0604020202020204" pitchFamily="34" charset="0"/>
                        </a:rPr>
                        <a:t>education</a:t>
                      </a:r>
                    </a:p>
                    <a:p>
                      <a:pPr marL="228600" indent="-228600">
                        <a:lnSpc>
                          <a:spcPct val="107000"/>
                        </a:lnSpc>
                        <a:spcAft>
                          <a:spcPts val="0"/>
                        </a:spcAft>
                        <a:tabLst>
                          <a:tab pos="228600" algn="l"/>
                          <a:tab pos="828040" algn="l"/>
                        </a:tabLst>
                      </a:pPr>
                      <a:endParaRPr lang="da-DK" sz="1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5"/>
                  </a:ext>
                </a:extLst>
              </a:tr>
              <a:tr h="30805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G</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marL="228600" indent="-228600">
                        <a:lnSpc>
                          <a:spcPct val="107000"/>
                        </a:lnSpc>
                        <a:spcAft>
                          <a:spcPts val="0"/>
                        </a:spcAft>
                        <a:tabLst>
                          <a:tab pos="228600" algn="l"/>
                          <a:tab pos="828040" algn="l"/>
                        </a:tabLst>
                      </a:pPr>
                      <a:r>
                        <a:rPr lang="en-GB" sz="2000" dirty="0">
                          <a:solidFill>
                            <a:srgbClr val="000066"/>
                          </a:solidFill>
                          <a:effectLst/>
                          <a:latin typeface="Arial" panose="020B0604020202020204" pitchFamily="34" charset="0"/>
                          <a:cs typeface="Arial" panose="020B0604020202020204" pitchFamily="34" charset="0"/>
                        </a:rPr>
                        <a:t>Maintain and extend the publication IHO MSDI C-17 (IHO Task 3.9.2.1 refers</a:t>
                      </a:r>
                      <a:r>
                        <a:rPr lang="en-GB" sz="2000" dirty="0" smtClean="0">
                          <a:solidFill>
                            <a:srgbClr val="000066"/>
                          </a:solidFill>
                          <a:effectLst/>
                          <a:latin typeface="Arial" panose="020B0604020202020204" pitchFamily="34" charset="0"/>
                          <a:cs typeface="Arial" panose="020B0604020202020204" pitchFamily="34" charset="0"/>
                        </a:rPr>
                        <a:t>)</a:t>
                      </a:r>
                    </a:p>
                    <a:p>
                      <a:pPr marL="228600" indent="-228600">
                        <a:lnSpc>
                          <a:spcPct val="107000"/>
                        </a:lnSpc>
                        <a:spcAft>
                          <a:spcPts val="0"/>
                        </a:spcAft>
                        <a:tabLst>
                          <a:tab pos="228600" algn="l"/>
                          <a:tab pos="828040" algn="l"/>
                        </a:tabLst>
                      </a:pPr>
                      <a:endParaRPr lang="da-DK" sz="1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6"/>
                  </a:ext>
                </a:extLst>
              </a:tr>
              <a:tr h="308053">
                <a:tc>
                  <a:txBody>
                    <a:bodyPr/>
                    <a:lstStyle/>
                    <a:p>
                      <a:pPr>
                        <a:lnSpc>
                          <a:spcPct val="107000"/>
                        </a:lnSpc>
                        <a:spcAft>
                          <a:spcPts val="0"/>
                        </a:spcAft>
                      </a:pPr>
                      <a:r>
                        <a:rPr lang="en-US" sz="2000">
                          <a:solidFill>
                            <a:srgbClr val="000066"/>
                          </a:solidFill>
                          <a:effectLst/>
                          <a:latin typeface="Arial" panose="020B0604020202020204" pitchFamily="34" charset="0"/>
                          <a:cs typeface="Arial" panose="020B0604020202020204" pitchFamily="34" charset="0"/>
                        </a:rPr>
                        <a:t>H</a:t>
                      </a:r>
                      <a:endParaRPr lang="da-DK" sz="200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tc>
                  <a:txBody>
                    <a:bodyPr/>
                    <a:lstStyle/>
                    <a:p>
                      <a:pPr>
                        <a:lnSpc>
                          <a:spcPct val="107000"/>
                        </a:lnSpc>
                        <a:spcAft>
                          <a:spcPts val="0"/>
                        </a:spcAft>
                      </a:pPr>
                      <a:r>
                        <a:rPr lang="en-GB" sz="2000" dirty="0">
                          <a:solidFill>
                            <a:srgbClr val="000066"/>
                          </a:solidFill>
                          <a:effectLst/>
                          <a:latin typeface="Arial" panose="020B0604020202020204" pitchFamily="34" charset="0"/>
                          <a:cs typeface="Arial" panose="020B0604020202020204" pitchFamily="34" charset="0"/>
                        </a:rPr>
                        <a:t>Conduct annual meetings of MSDIWG, arranged back to back with 1-day MSDI Open Forum (IHO Task 3.9.1 refers)</a:t>
                      </a:r>
                      <a:endParaRPr lang="da-DK" sz="2000" dirty="0">
                        <a:solidFill>
                          <a:srgbClr val="000066"/>
                        </a:solidFill>
                        <a:effectLst/>
                        <a:latin typeface="Arial" panose="020B0604020202020204" pitchFamily="34" charset="0"/>
                        <a:ea typeface="Calibri"/>
                        <a:cs typeface="Arial" panose="020B0604020202020204" pitchFamily="34" charset="0"/>
                      </a:endParaRPr>
                    </a:p>
                  </a:txBody>
                  <a:tcPr marL="59151" marR="59151" marT="0" marB="0">
                    <a:noFill/>
                  </a:tcPr>
                </a:tc>
                <a:extLst>
                  <a:ext uri="{0D108BD9-81ED-4DB2-BD59-A6C34878D82A}">
                    <a16:rowId xmlns="" xmlns:a16="http://schemas.microsoft.com/office/drawing/2014/main" val="10007"/>
                  </a:ext>
                </a:extLst>
              </a:tr>
              <a:tr h="550981">
                <a:tc gridSpan="2">
                  <a:txBody>
                    <a:bodyPr/>
                    <a:lstStyle/>
                    <a:p>
                      <a:pPr>
                        <a:lnSpc>
                          <a:spcPct val="107000"/>
                        </a:lnSpc>
                        <a:spcAft>
                          <a:spcPts val="0"/>
                        </a:spcAft>
                      </a:pPr>
                      <a:r>
                        <a:rPr lang="en-GB" sz="900" dirty="0">
                          <a:solidFill>
                            <a:schemeClr val="tx1"/>
                          </a:solidFill>
                          <a:effectLst/>
                        </a:rPr>
                        <a:t> </a:t>
                      </a:r>
                      <a:endParaRPr lang="da-DK" sz="900" dirty="0">
                        <a:solidFill>
                          <a:schemeClr val="tx1"/>
                        </a:solidFill>
                        <a:effectLst/>
                      </a:endParaRPr>
                    </a:p>
                  </a:txBody>
                  <a:tcPr marL="59151" marR="59151" marT="0" marB="0">
                    <a:noFill/>
                  </a:tcPr>
                </a:tc>
                <a:tc hMerge="1">
                  <a:txBody>
                    <a:bodyPr/>
                    <a:lstStyle/>
                    <a:p>
                      <a:endParaRPr lang="da-DK"/>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12344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6</a:t>
            </a:fld>
            <a:endParaRPr lang="en-US" dirty="0"/>
          </a:p>
        </p:txBody>
      </p:sp>
      <p:sp>
        <p:nvSpPr>
          <p:cNvPr id="10"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pic>
        <p:nvPicPr>
          <p:cNvPr id="3" name="Billed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3767" y="979156"/>
            <a:ext cx="3722158" cy="2740389"/>
          </a:xfrm>
          <a:prstGeom prst="rect">
            <a:avLst/>
          </a:prstGeom>
          <a:ln>
            <a:solidFill>
              <a:schemeClr val="tx1"/>
            </a:solidFill>
          </a:ln>
        </p:spPr>
      </p:pic>
      <p:pic>
        <p:nvPicPr>
          <p:cNvPr id="7" name="Billed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3766" y="3775326"/>
            <a:ext cx="3722158" cy="2756263"/>
          </a:xfrm>
          <a:prstGeom prst="rect">
            <a:avLst/>
          </a:prstGeom>
          <a:ln>
            <a:solidFill>
              <a:schemeClr val="tx1"/>
            </a:solidFill>
          </a:ln>
        </p:spPr>
      </p:pic>
      <p:pic>
        <p:nvPicPr>
          <p:cNvPr id="8" name="Billed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7391" y="958352"/>
            <a:ext cx="4007813" cy="2774640"/>
          </a:xfrm>
          <a:prstGeom prst="rect">
            <a:avLst/>
          </a:prstGeom>
        </p:spPr>
      </p:pic>
      <p:pic>
        <p:nvPicPr>
          <p:cNvPr id="9" name="Billed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7391" y="3775326"/>
            <a:ext cx="4018774" cy="2782228"/>
          </a:xfrm>
          <a:prstGeom prst="rect">
            <a:avLst/>
          </a:prstGeom>
          <a:ln>
            <a:solidFill>
              <a:schemeClr val="tx1"/>
            </a:solidFill>
          </a:ln>
        </p:spPr>
      </p:pic>
      <p:sp>
        <p:nvSpPr>
          <p:cNvPr id="11" name="Tekstfelt 10"/>
          <p:cNvSpPr txBox="1"/>
          <p:nvPr/>
        </p:nvSpPr>
        <p:spPr>
          <a:xfrm>
            <a:off x="296180" y="1384663"/>
            <a:ext cx="3161211" cy="1015663"/>
          </a:xfrm>
          <a:prstGeom prst="rect">
            <a:avLst/>
          </a:prstGeom>
          <a:noFill/>
        </p:spPr>
        <p:txBody>
          <a:bodyPr wrap="square" rtlCol="0">
            <a:spAutoFit/>
          </a:bodyPr>
          <a:lstStyle/>
          <a:p>
            <a:r>
              <a:rPr lang="da-DK" sz="2000" b="1" dirty="0">
                <a:solidFill>
                  <a:srgbClr val="002060"/>
                </a:solidFill>
                <a:latin typeface="Arial" panose="020B0604020202020204" pitchFamily="34" charset="0"/>
                <a:cs typeface="Arial" panose="020B0604020202020204" pitchFamily="34" charset="0"/>
              </a:rPr>
              <a:t>Information on MSDI </a:t>
            </a:r>
            <a:r>
              <a:rPr lang="da-DK" sz="2000" b="1" dirty="0" err="1">
                <a:solidFill>
                  <a:srgbClr val="002060"/>
                </a:solidFill>
                <a:latin typeface="Arial" panose="020B0604020202020204" pitchFamily="34" charset="0"/>
                <a:cs typeface="Arial" panose="020B0604020202020204" pitchFamily="34" charset="0"/>
              </a:rPr>
              <a:t>implementation</a:t>
            </a:r>
            <a:r>
              <a:rPr lang="da-DK" sz="2000" b="1" dirty="0">
                <a:solidFill>
                  <a:srgbClr val="002060"/>
                </a:solidFill>
                <a:latin typeface="Arial" panose="020B0604020202020204" pitchFamily="34" charset="0"/>
                <a:cs typeface="Arial" panose="020B0604020202020204" pitchFamily="34" charset="0"/>
              </a:rPr>
              <a:t> from MSDIWG </a:t>
            </a:r>
            <a:r>
              <a:rPr lang="da-DK" sz="2000" b="1" dirty="0" err="1">
                <a:solidFill>
                  <a:srgbClr val="002060"/>
                </a:solidFill>
                <a:latin typeface="Arial" panose="020B0604020202020204" pitchFamily="34" charset="0"/>
                <a:cs typeface="Arial" panose="020B0604020202020204" pitchFamily="34" charset="0"/>
              </a:rPr>
              <a:t>members</a:t>
            </a:r>
            <a:r>
              <a:rPr lang="da-DK" sz="20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87232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EC878826-814C-4FD2-96B3-D147818A5C89}" type="slidenum">
              <a:rPr lang="en-US" smtClean="0"/>
              <a:t>7</a:t>
            </a:fld>
            <a:endParaRPr lang="en-US" dirty="0"/>
          </a:p>
        </p:txBody>
      </p:sp>
      <p:sp>
        <p:nvSpPr>
          <p:cNvPr id="10"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pic>
        <p:nvPicPr>
          <p:cNvPr id="3" name="Bille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6642" y="3519199"/>
            <a:ext cx="3447261" cy="2540170"/>
          </a:xfrm>
          <a:prstGeom prst="rect">
            <a:avLst/>
          </a:prstGeom>
        </p:spPr>
      </p:pic>
      <p:pic>
        <p:nvPicPr>
          <p:cNvPr id="6" name="Billede 5"/>
          <p:cNvPicPr>
            <a:picLocks noChangeAspect="1"/>
          </p:cNvPicPr>
          <p:nvPr/>
        </p:nvPicPr>
        <p:blipFill rotWithShape="1">
          <a:blip r:embed="rId3" cstate="email">
            <a:extLst>
              <a:ext uri="{28A0092B-C50C-407E-A947-70E740481C1C}">
                <a14:useLocalDpi xmlns:a14="http://schemas.microsoft.com/office/drawing/2010/main"/>
              </a:ext>
            </a:extLst>
          </a:blip>
          <a:srcRect l="-515" t="-345" r="515" b="4989"/>
          <a:stretch/>
        </p:blipFill>
        <p:spPr>
          <a:xfrm>
            <a:off x="3929744" y="1002813"/>
            <a:ext cx="3315787" cy="2359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lede 6"/>
          <p:cNvPicPr>
            <a:picLocks noChangeAspect="1"/>
          </p:cNvPicPr>
          <p:nvPr/>
        </p:nvPicPr>
        <p:blipFill rotWithShape="1">
          <a:blip r:embed="rId4" cstate="email">
            <a:extLst>
              <a:ext uri="{28A0092B-C50C-407E-A947-70E740481C1C}">
                <a14:useLocalDpi xmlns:a14="http://schemas.microsoft.com/office/drawing/2010/main"/>
              </a:ext>
            </a:extLst>
          </a:blip>
          <a:srcRect t="9501" b="10469"/>
          <a:stretch/>
        </p:blipFill>
        <p:spPr>
          <a:xfrm>
            <a:off x="7530566" y="1002813"/>
            <a:ext cx="3937119" cy="2359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30566" y="3519199"/>
            <a:ext cx="4031600" cy="3023700"/>
          </a:xfrm>
          <a:prstGeom prst="rect">
            <a:avLst/>
          </a:prstGeom>
        </p:spPr>
      </p:pic>
      <p:sp>
        <p:nvSpPr>
          <p:cNvPr id="11" name="Tekstfelt 10"/>
          <p:cNvSpPr txBox="1"/>
          <p:nvPr/>
        </p:nvSpPr>
        <p:spPr>
          <a:xfrm>
            <a:off x="383266" y="1558834"/>
            <a:ext cx="3161211" cy="1015663"/>
          </a:xfrm>
          <a:prstGeom prst="rect">
            <a:avLst/>
          </a:prstGeom>
          <a:noFill/>
        </p:spPr>
        <p:txBody>
          <a:bodyPr wrap="square" rtlCol="0">
            <a:spAutoFit/>
          </a:bodyPr>
          <a:lstStyle/>
          <a:p>
            <a:r>
              <a:rPr lang="da-DK" sz="2000" b="1" dirty="0">
                <a:solidFill>
                  <a:srgbClr val="002060"/>
                </a:solidFill>
                <a:latin typeface="Arial" panose="020B0604020202020204" pitchFamily="34" charset="0"/>
                <a:cs typeface="Arial" panose="020B0604020202020204" pitchFamily="34" charset="0"/>
              </a:rPr>
              <a:t>Information on MSDI </a:t>
            </a:r>
            <a:r>
              <a:rPr lang="da-DK" sz="2000" b="1" dirty="0" err="1">
                <a:solidFill>
                  <a:srgbClr val="002060"/>
                </a:solidFill>
                <a:latin typeface="Arial" panose="020B0604020202020204" pitchFamily="34" charset="0"/>
                <a:cs typeface="Arial" panose="020B0604020202020204" pitchFamily="34" charset="0"/>
              </a:rPr>
              <a:t>implementation</a:t>
            </a:r>
            <a:r>
              <a:rPr lang="da-DK" sz="2000" b="1" dirty="0">
                <a:solidFill>
                  <a:srgbClr val="002060"/>
                </a:solidFill>
                <a:latin typeface="Arial" panose="020B0604020202020204" pitchFamily="34" charset="0"/>
                <a:cs typeface="Arial" panose="020B0604020202020204" pitchFamily="34" charset="0"/>
              </a:rPr>
              <a:t> from MSDIWG </a:t>
            </a:r>
            <a:r>
              <a:rPr lang="da-DK" sz="2000" b="1" dirty="0" err="1">
                <a:solidFill>
                  <a:srgbClr val="002060"/>
                </a:solidFill>
                <a:latin typeface="Arial" panose="020B0604020202020204" pitchFamily="34" charset="0"/>
                <a:cs typeface="Arial" panose="020B0604020202020204" pitchFamily="34" charset="0"/>
              </a:rPr>
              <a:t>members</a:t>
            </a:r>
            <a:r>
              <a:rPr lang="da-DK" sz="2000" b="1" dirty="0">
                <a:solidFill>
                  <a:srgbClr val="002060"/>
                </a:solidFill>
                <a:latin typeface="Arial" panose="020B0604020202020204" pitchFamily="34" charset="0"/>
                <a:cs typeface="Arial" panose="020B0604020202020204" pitchFamily="34" charset="0"/>
              </a:rPr>
              <a:t> </a:t>
            </a:r>
          </a:p>
        </p:txBody>
      </p:sp>
      <p:pic>
        <p:nvPicPr>
          <p:cNvPr id="9" name="Billed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6180" y="3519199"/>
            <a:ext cx="3353799" cy="2515350"/>
          </a:xfrm>
          <a:prstGeom prst="rect">
            <a:avLst/>
          </a:prstGeom>
        </p:spPr>
      </p:pic>
    </p:spTree>
    <p:extLst>
      <p:ext uri="{BB962C8B-B14F-4D97-AF65-F5344CB8AC3E}">
        <p14:creationId xmlns:p14="http://schemas.microsoft.com/office/powerpoint/2010/main" val="2834745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8</a:t>
            </a:fld>
            <a:endParaRPr lang="en-US" dirty="0"/>
          </a:p>
        </p:txBody>
      </p:sp>
      <p:pic>
        <p:nvPicPr>
          <p:cNvPr id="7" name="Billede 6" descr="cid:27ac5ac2-a4de-43f1-8f69-79f62a312f62@EURPRD10.PROD.OUTLOOK.COM"/>
          <p:cNvPicPr/>
          <p:nvPr/>
        </p:nvPicPr>
        <p:blipFill rotWithShape="1">
          <a:blip r:embed="rId2" r:link="rId3" cstate="email">
            <a:extLst>
              <a:ext uri="{28A0092B-C50C-407E-A947-70E740481C1C}">
                <a14:useLocalDpi xmlns:a14="http://schemas.microsoft.com/office/drawing/2010/main"/>
              </a:ext>
            </a:extLst>
          </a:blip>
          <a:srcRect/>
          <a:stretch/>
        </p:blipFill>
        <p:spPr bwMode="auto">
          <a:xfrm>
            <a:off x="2807208" y="968824"/>
            <a:ext cx="8146480" cy="5733636"/>
          </a:xfrm>
          <a:prstGeom prst="rect">
            <a:avLst/>
          </a:prstGeom>
          <a:noFill/>
          <a:ln>
            <a:noFill/>
          </a:ln>
          <a:extLst>
            <a:ext uri="{53640926-AAD7-44D8-BBD7-CCE9431645EC}">
              <a14:shadowObscured xmlns:a14="http://schemas.microsoft.com/office/drawing/2010/main"/>
            </a:ext>
          </a:extLst>
        </p:spPr>
      </p:pic>
      <p:sp>
        <p:nvSpPr>
          <p:cNvPr id="8" name="Tekstboks 2"/>
          <p:cNvSpPr txBox="1"/>
          <p:nvPr/>
        </p:nvSpPr>
        <p:spPr>
          <a:xfrm>
            <a:off x="323525" y="1106234"/>
            <a:ext cx="6556923" cy="646331"/>
          </a:xfrm>
          <a:prstGeom prst="rect">
            <a:avLst/>
          </a:prstGeom>
          <a:noFill/>
        </p:spPr>
        <p:txBody>
          <a:bodyPr wrap="square" rtlCol="0">
            <a:spAutoFit/>
          </a:bodyPr>
          <a:lstStyle/>
          <a:p>
            <a:r>
              <a:rPr lang="da-DK" b="1" dirty="0">
                <a:solidFill>
                  <a:srgbClr val="000066"/>
                </a:solidFill>
                <a:latin typeface="Arial" panose="020B0604020202020204" pitchFamily="34" charset="0"/>
                <a:cs typeface="Arial" panose="020B0604020202020204" pitchFamily="34" charset="0"/>
              </a:rPr>
              <a:t>The Danish </a:t>
            </a:r>
            <a:r>
              <a:rPr lang="da-DK" b="1" dirty="0" smtClean="0">
                <a:solidFill>
                  <a:srgbClr val="000066"/>
                </a:solidFill>
                <a:latin typeface="Arial" panose="020B0604020202020204" pitchFamily="34" charset="0"/>
                <a:cs typeface="Arial" panose="020B0604020202020204" pitchFamily="34" charset="0"/>
              </a:rPr>
              <a:t/>
            </a:r>
            <a:br>
              <a:rPr lang="da-DK" b="1" dirty="0" smtClean="0">
                <a:solidFill>
                  <a:srgbClr val="000066"/>
                </a:solidFill>
                <a:latin typeface="Arial" panose="020B0604020202020204" pitchFamily="34" charset="0"/>
                <a:cs typeface="Arial" panose="020B0604020202020204" pitchFamily="34" charset="0"/>
              </a:rPr>
            </a:br>
            <a:r>
              <a:rPr lang="da-DK" b="1" dirty="0" smtClean="0">
                <a:solidFill>
                  <a:srgbClr val="000066"/>
                </a:solidFill>
                <a:latin typeface="Arial" panose="020B0604020202020204" pitchFamily="34" charset="0"/>
                <a:cs typeface="Arial" panose="020B0604020202020204" pitchFamily="34" charset="0"/>
              </a:rPr>
              <a:t>MSDI </a:t>
            </a:r>
            <a:r>
              <a:rPr lang="da-DK" b="1" dirty="0">
                <a:solidFill>
                  <a:srgbClr val="000066"/>
                </a:solidFill>
                <a:latin typeface="Arial" panose="020B0604020202020204" pitchFamily="34" charset="0"/>
                <a:cs typeface="Arial" panose="020B0604020202020204" pitchFamily="34" charset="0"/>
              </a:rPr>
              <a:t>landscape</a:t>
            </a:r>
          </a:p>
        </p:txBody>
      </p:sp>
    </p:spTree>
    <p:extLst>
      <p:ext uri="{BB962C8B-B14F-4D97-AF65-F5344CB8AC3E}">
        <p14:creationId xmlns:p14="http://schemas.microsoft.com/office/powerpoint/2010/main" val="1558132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Principal activities and achievements</a:t>
            </a:r>
          </a:p>
        </p:txBody>
      </p:sp>
      <p:sp>
        <p:nvSpPr>
          <p:cNvPr id="4" name="Footer Placeholder 3"/>
          <p:cNvSpPr>
            <a:spLocks noGrp="1"/>
          </p:cNvSpPr>
          <p:nvPr>
            <p:ph type="ftr" sz="quarter" idx="11"/>
          </p:nvPr>
        </p:nvSpPr>
        <p:spPr/>
        <p:txBody>
          <a:bodyPr/>
          <a:lstStyle/>
          <a:p>
            <a:r>
              <a:rPr lang="de-DE" dirty="0" smtClean="0">
                <a:latin typeface="Arial" panose="020B0604020202020204" pitchFamily="34" charset="0"/>
                <a:cs typeface="Arial" panose="020B0604020202020204" pitchFamily="34" charset="0"/>
              </a:rPr>
              <a:t>IRCC10    June 2018</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C878826-814C-4FD2-96B3-D147818A5C89}" type="slidenum">
              <a:rPr lang="en-US" smtClean="0"/>
              <a:t>9</a:t>
            </a:fld>
            <a:endParaRPr lang="en-US" dirty="0"/>
          </a:p>
        </p:txBody>
      </p:sp>
      <p:pic>
        <p:nvPicPr>
          <p:cNvPr id="3" name="Billed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33472" y="900836"/>
            <a:ext cx="7342632" cy="5274373"/>
          </a:xfrm>
          <a:prstGeom prst="rect">
            <a:avLst/>
          </a:prstGeom>
        </p:spPr>
      </p:pic>
      <p:sp>
        <p:nvSpPr>
          <p:cNvPr id="8" name="Tekstboks 2"/>
          <p:cNvSpPr txBox="1"/>
          <p:nvPr/>
        </p:nvSpPr>
        <p:spPr>
          <a:xfrm>
            <a:off x="323525" y="1106234"/>
            <a:ext cx="6556923" cy="646331"/>
          </a:xfrm>
          <a:prstGeom prst="rect">
            <a:avLst/>
          </a:prstGeom>
          <a:noFill/>
        </p:spPr>
        <p:txBody>
          <a:bodyPr wrap="square" rtlCol="0">
            <a:spAutoFit/>
          </a:bodyPr>
          <a:lstStyle/>
          <a:p>
            <a:r>
              <a:rPr lang="da-DK" b="1" dirty="0">
                <a:solidFill>
                  <a:srgbClr val="000066"/>
                </a:solidFill>
                <a:latin typeface="Arial" panose="020B0604020202020204" pitchFamily="34" charset="0"/>
                <a:cs typeface="Arial" panose="020B0604020202020204" pitchFamily="34" charset="0"/>
              </a:rPr>
              <a:t>The Danish </a:t>
            </a:r>
            <a:r>
              <a:rPr lang="da-DK" b="1" dirty="0" smtClean="0">
                <a:solidFill>
                  <a:srgbClr val="000066"/>
                </a:solidFill>
                <a:latin typeface="Arial" panose="020B0604020202020204" pitchFamily="34" charset="0"/>
                <a:cs typeface="Arial" panose="020B0604020202020204" pitchFamily="34" charset="0"/>
              </a:rPr>
              <a:t/>
            </a:r>
            <a:br>
              <a:rPr lang="da-DK" b="1" dirty="0" smtClean="0">
                <a:solidFill>
                  <a:srgbClr val="000066"/>
                </a:solidFill>
                <a:latin typeface="Arial" panose="020B0604020202020204" pitchFamily="34" charset="0"/>
                <a:cs typeface="Arial" panose="020B0604020202020204" pitchFamily="34" charset="0"/>
              </a:rPr>
            </a:br>
            <a:r>
              <a:rPr lang="da-DK" b="1" dirty="0" smtClean="0">
                <a:solidFill>
                  <a:srgbClr val="000066"/>
                </a:solidFill>
                <a:latin typeface="Arial" panose="020B0604020202020204" pitchFamily="34" charset="0"/>
                <a:cs typeface="Arial" panose="020B0604020202020204" pitchFamily="34" charset="0"/>
              </a:rPr>
              <a:t>MSDI </a:t>
            </a:r>
            <a:r>
              <a:rPr lang="da-DK" b="1" dirty="0">
                <a:solidFill>
                  <a:srgbClr val="000066"/>
                </a:solidFill>
                <a:latin typeface="Arial" panose="020B0604020202020204" pitchFamily="34" charset="0"/>
                <a:cs typeface="Arial" panose="020B0604020202020204" pitchFamily="34" charset="0"/>
              </a:rPr>
              <a:t>landscape</a:t>
            </a:r>
          </a:p>
        </p:txBody>
      </p:sp>
    </p:spTree>
    <p:extLst>
      <p:ext uri="{BB962C8B-B14F-4D97-AF65-F5344CB8AC3E}">
        <p14:creationId xmlns:p14="http://schemas.microsoft.com/office/powerpoint/2010/main" val="882754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O presentations template" id="{02FEB0FD-5DB0-4DCA-8FD3-AD77DA5C0D37}" vid="{4295DFCE-4179-4A75-B3EC-50B8EFC8F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IHO_Presentations_template-Blank</Template>
  <TotalTime>620</TotalTime>
  <Words>1108</Words>
  <Application>Microsoft Office PowerPoint</Application>
  <PresentationFormat>Widescreen</PresentationFormat>
  <Paragraphs>173</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Report of the Marine Spatial Data Infrastructures Working   Group (MSDIWG) to IRCC10 </vt:lpstr>
      <vt:lpstr>Principal activities and achievements</vt:lpstr>
      <vt:lpstr>Principal activities and achievements</vt:lpstr>
      <vt:lpstr>Principal activities and achievements</vt:lpstr>
      <vt:lpstr>Principal activities and achievements</vt:lpstr>
      <vt:lpstr>Principal activities and achievements</vt:lpstr>
      <vt:lpstr>Principal activities and achievements</vt:lpstr>
      <vt:lpstr>Principal activities and achievements</vt:lpstr>
      <vt:lpstr>Principal activities and achievements</vt:lpstr>
      <vt:lpstr>Principal activities and achievements</vt:lpstr>
      <vt:lpstr>Principal activities and achievements</vt:lpstr>
      <vt:lpstr>Principal activities and achievements</vt:lpstr>
      <vt:lpstr>Security and Integrity</vt:lpstr>
      <vt:lpstr>Security and Integrity - The issue within the MSDI community</vt:lpstr>
      <vt:lpstr>UN-GGIM - Working Group on Marine Geospatial Information </vt:lpstr>
      <vt:lpstr>UN-GGIM - Working Group on Marine Geospatial Information </vt:lpstr>
      <vt:lpstr>Cooperation with the International Cable Protection Committee </vt:lpstr>
      <vt:lpstr>Cooperation with the International Cable Protection Committee </vt:lpstr>
      <vt:lpstr>S-102 from a MSDI perspective</vt:lpstr>
      <vt:lpstr>IHO MSDIWG Vision Statement (DRAFT)</vt:lpstr>
      <vt:lpstr>Future work program – Marine Spatial Planning - MSP   </vt:lpstr>
      <vt:lpstr>Future work program - Marine Spatial Planning - MSP</vt:lpstr>
      <vt:lpstr>Future work program</vt:lpstr>
      <vt:lpstr>Future work program</vt:lpstr>
      <vt:lpstr>Action requested of IRCC</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Wyatt</dc:creator>
  <cp:lastModifiedBy>Alberto Costa Neves</cp:lastModifiedBy>
  <cp:revision>76</cp:revision>
  <dcterms:created xsi:type="dcterms:W3CDTF">2018-03-14T09:31:16Z</dcterms:created>
  <dcterms:modified xsi:type="dcterms:W3CDTF">2018-06-14T09:23:48Z</dcterms:modified>
</cp:coreProperties>
</file>