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59" r:id="rId5"/>
    <p:sldId id="261" r:id="rId6"/>
    <p:sldId id="264" r:id="rId7"/>
    <p:sldId id="262" r:id="rId8"/>
    <p:sldId id="263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17" autoAdjust="0"/>
  </p:normalViewPr>
  <p:slideViewPr>
    <p:cSldViewPr snapToGrid="0">
      <p:cViewPr varScale="1">
        <p:scale>
          <a:sx n="75" d="100"/>
          <a:sy n="75" d="100"/>
        </p:scale>
        <p:origin x="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44E1-D5F0-402B-88E6-6101C0938713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ADC32-84D5-4E0A-A5F5-47BCC52E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9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9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7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0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8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82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62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DC32-84D5-4E0A-A5F5-47BCC52E86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3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3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8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6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7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8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9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C676-1421-492C-9777-3C7BF410890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31D6-72B1-41EE-AD2E-662EA8F2A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7030" y="341043"/>
            <a:ext cx="3393222" cy="352056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6115" y="4137286"/>
            <a:ext cx="116950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  <a:ea typeface="+mj-ea"/>
                <a:cs typeface="+mj-cs"/>
              </a:rPr>
              <a:t>Regional Hydrographic Commission Report to IRCC9</a:t>
            </a:r>
          </a:p>
          <a:p>
            <a:pPr algn="ctr"/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  <a:ea typeface="+mj-ea"/>
                <a:cs typeface="+mj-cs"/>
              </a:rPr>
              <a:t>SAIHC</a:t>
            </a: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Adobe Garamond Pro" panose="02020502060506020403" pitchFamily="18" charset="0"/>
              </a:rPr>
              <a:t>Presented by Vice Chair Rear Admiral Tim Lowe</a:t>
            </a:r>
          </a:p>
        </p:txBody>
      </p:sp>
    </p:spTree>
    <p:extLst>
      <p:ext uri="{BB962C8B-B14F-4D97-AF65-F5344CB8AC3E}">
        <p14:creationId xmlns:p14="http://schemas.microsoft.com/office/powerpoint/2010/main" val="412996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93" y="272715"/>
            <a:ext cx="8669311" cy="1839262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SOUTHERN AFRICA &amp; ISLANDS HYDROGRAPHIC COMMISION</a:t>
            </a:r>
            <a:b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</a:br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(SAIHC)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8" y="2111977"/>
            <a:ext cx="10515600" cy="445405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Chair:</a:t>
            </a:r>
            <a:r>
              <a:rPr lang="en-GB" dirty="0">
                <a:solidFill>
                  <a:srgbClr val="002060"/>
                </a:solidFill>
                <a:latin typeface="Adobe Garamond Pro" panose="020205020605060204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Captain </a:t>
            </a:r>
            <a:r>
              <a:rPr lang="en-GB" dirty="0" err="1">
                <a:solidFill>
                  <a:schemeClr val="tx1"/>
                </a:solidFill>
                <a:latin typeface="Adobe Garamond Pro" panose="02020502060506020403" pitchFamily="18" charset="0"/>
              </a:rPr>
              <a:t>Abri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dobe Garamond Pro" panose="02020502060506020403" pitchFamily="18" charset="0"/>
              </a:rPr>
              <a:t>Kampfer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 (SA)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Vice Chair: 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Rear Admiral Tim Lowe (UK)</a:t>
            </a:r>
          </a:p>
          <a:p>
            <a:endParaRPr lang="en-GB" dirty="0">
              <a:latin typeface="Adobe Garamond Pro" panose="02020502060506020403" pitchFamily="18" charset="0"/>
            </a:endParaRPr>
          </a:p>
          <a:p>
            <a:r>
              <a:rPr lang="en-GB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Members:</a:t>
            </a:r>
            <a:r>
              <a:rPr lang="en-GB" dirty="0">
                <a:solidFill>
                  <a:srgbClr val="002060"/>
                </a:solidFill>
                <a:latin typeface="Adobe Garamond Pro" panose="02020502060506020403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dobe Garamond Pro" panose="02020502060506020403" pitchFamily="18" charset="0"/>
              </a:rPr>
              <a:t>France, Mauritius, Mozambique, Norway, Republic of South Africa, UK.</a:t>
            </a:r>
          </a:p>
          <a:p>
            <a:endParaRPr lang="en-GB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r>
              <a:rPr lang="en-GB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Associate Members:</a:t>
            </a:r>
            <a:r>
              <a:rPr lang="en-GB" b="1" dirty="0">
                <a:latin typeface="Adobe Garamond Pro" panose="020205020605060204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Angola, </a:t>
            </a:r>
            <a:r>
              <a:rPr lang="en-GB" dirty="0" err="1">
                <a:solidFill>
                  <a:schemeClr val="tx1"/>
                </a:solidFill>
                <a:latin typeface="Adobe Garamond Pro" panose="02020502060506020403" pitchFamily="18" charset="0"/>
              </a:rPr>
              <a:t>Comores</a:t>
            </a:r>
            <a:r>
              <a:rPr lang="en-GB" dirty="0">
                <a:solidFill>
                  <a:schemeClr val="tx1"/>
                </a:solidFill>
                <a:latin typeface="Adobe Garamond Pro" panose="02020502060506020403" pitchFamily="18" charset="0"/>
              </a:rPr>
              <a:t>, Kenya, Madagascar, Malawi, Namibia,            Portugal, Seychelles, Tanzania.</a:t>
            </a:r>
          </a:p>
          <a:p>
            <a:endParaRPr lang="en-GB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Observers:</a:t>
            </a:r>
            <a:r>
              <a:rPr lang="en-US" dirty="0">
                <a:solidFill>
                  <a:schemeClr val="tx1"/>
                </a:solidFill>
                <a:latin typeface="Adobe Garamond Pro" panose="02020502060506020403" pitchFamily="18" charset="0"/>
              </a:rPr>
              <a:t> Brazil and United States of America</a:t>
            </a:r>
            <a:endParaRPr lang="en-GB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endParaRPr lang="en-GB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endParaRPr lang="en-GB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28" y="449707"/>
            <a:ext cx="10732956" cy="17897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Last Meeting - 13th SAIHC Conference, Cape Town, South Africa: 30 - 31 August 2016</a:t>
            </a:r>
            <a:r>
              <a:rPr lang="en-GB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en-GB" sz="24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44330" y="2014615"/>
            <a:ext cx="5459828" cy="4311130"/>
          </a:xfrm>
        </p:spPr>
      </p:pic>
    </p:spTree>
    <p:extLst>
      <p:ext uri="{BB962C8B-B14F-4D97-AF65-F5344CB8AC3E}">
        <p14:creationId xmlns:p14="http://schemas.microsoft.com/office/powerpoint/2010/main" val="119552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3083" y="1057695"/>
            <a:ext cx="7694331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9194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  <a:ea typeface="+mj-ea"/>
                <a:cs typeface="+mj-cs"/>
              </a:rPr>
              <a:t>Industry Participation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477"/>
          <a:stretch/>
        </p:blipFill>
        <p:spPr>
          <a:xfrm>
            <a:off x="2068574" y="2713219"/>
            <a:ext cx="2381858" cy="23565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259" y="2713219"/>
            <a:ext cx="2409597" cy="235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4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635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Difficulties &amp;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833"/>
            <a:ext cx="9144000" cy="27238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dobe Garamond Pro" panose="02020502060506020403" pitchFamily="18" charset="0"/>
              </a:rPr>
              <a:t>Participation of Associate Members</a:t>
            </a:r>
          </a:p>
          <a:p>
            <a:pPr algn="l"/>
            <a:endParaRPr lang="en-GB" sz="2800" dirty="0">
              <a:latin typeface="Adobe Garamond Pro" panose="020205020605060204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dobe Garamond Pro" panose="02020502060506020403" pitchFamily="18" charset="0"/>
              </a:rPr>
              <a:t>INT Charts</a:t>
            </a:r>
          </a:p>
          <a:p>
            <a:pPr algn="l"/>
            <a:endParaRPr lang="en-GB" sz="2800" dirty="0">
              <a:latin typeface="Adobe Garamond Pro" panose="020205020605060204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dobe Garamond Pro" panose="02020502060506020403" pitchFamily="18" charset="0"/>
              </a:rPr>
              <a:t>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328068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635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Capacity Building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833"/>
            <a:ext cx="9144000" cy="27238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2016 Phase 1 Skills training course</a:t>
            </a:r>
          </a:p>
          <a:p>
            <a:pPr algn="l"/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2017  MSI training course</a:t>
            </a:r>
            <a:endParaRPr lang="en-GB" sz="2800" dirty="0"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3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dobe Garamond Pro" panose="02020502060506020403" pitchFamily="18" charset="0"/>
              </a:rPr>
              <a:t>Statutes</a:t>
            </a:r>
          </a:p>
          <a:p>
            <a:endParaRPr lang="en-GB" dirty="0">
              <a:latin typeface="Adobe Garamond Pro" panose="02020502060506020403" pitchFamily="18" charset="0"/>
            </a:endParaRPr>
          </a:p>
          <a:p>
            <a:r>
              <a:rPr lang="en-GB" dirty="0">
                <a:latin typeface="Adobe Garamond Pro" panose="02020502060506020403" pitchFamily="18" charset="0"/>
              </a:rPr>
              <a:t>Disaster Response</a:t>
            </a:r>
          </a:p>
          <a:p>
            <a:endParaRPr lang="en-GB" dirty="0">
              <a:latin typeface="Adobe Garamond Pro" panose="02020502060506020403" pitchFamily="18" charset="0"/>
            </a:endParaRPr>
          </a:p>
          <a:p>
            <a:r>
              <a:rPr lang="en-GB" dirty="0">
                <a:latin typeface="Adobe Garamond Pro" panose="02020502060506020403" pitchFamily="18" charset="0"/>
              </a:rPr>
              <a:t>ICCWG</a:t>
            </a:r>
          </a:p>
        </p:txBody>
      </p:sp>
    </p:spTree>
    <p:extLst>
      <p:ext uri="{BB962C8B-B14F-4D97-AF65-F5344CB8AC3E}">
        <p14:creationId xmlns:p14="http://schemas.microsoft.com/office/powerpoint/2010/main" val="265928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50368"/>
            <a:ext cx="10515600" cy="973501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Actions Required of IRCC9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338466"/>
            <a:ext cx="10515600" cy="37511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Adobe Garamond Pro" panose="02020502060506020403" pitchFamily="18" charset="0"/>
              </a:rPr>
              <a:t>IRCC is invited to note this report.</a:t>
            </a:r>
          </a:p>
          <a:p>
            <a:endParaRPr lang="en-GB" dirty="0"/>
          </a:p>
          <a:p>
            <a:pPr algn="ctr"/>
            <a:endParaRPr lang="en-GB" sz="40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algn="ctr"/>
            <a:r>
              <a:rPr lang="en-GB" sz="4000" dirty="0">
                <a:solidFill>
                  <a:srgbClr val="002060"/>
                </a:solidFill>
                <a:latin typeface="Adobe Garamond Pro" panose="02020502060506020403" pitchFamily="18" charset="0"/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27907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154</Words>
  <Application>Microsoft Office PowerPoint</Application>
  <PresentationFormat>Widescreen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Garamond Pro</vt:lpstr>
      <vt:lpstr>Arial</vt:lpstr>
      <vt:lpstr>Calibri</vt:lpstr>
      <vt:lpstr>Calibri Light</vt:lpstr>
      <vt:lpstr>Office Theme</vt:lpstr>
      <vt:lpstr>PowerPoint Presentation</vt:lpstr>
      <vt:lpstr>SOUTHERN AFRICA &amp; ISLANDS HYDROGRAPHIC COMMISION (SAIHC)</vt:lpstr>
      <vt:lpstr>Last Meeting - 13th SAIHC Conference, Cape Town, South Africa: 30 - 31 August 2016 </vt:lpstr>
      <vt:lpstr>PowerPoint Presentation</vt:lpstr>
      <vt:lpstr>Difficulties &amp; Challenges</vt:lpstr>
      <vt:lpstr>Capacity Building</vt:lpstr>
      <vt:lpstr>Conclusion</vt:lpstr>
      <vt:lpstr>Actions Required of IRCC9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Bailey</dc:creator>
  <cp:lastModifiedBy>Alberto Costa Neves</cp:lastModifiedBy>
  <cp:revision>13</cp:revision>
  <cp:lastPrinted>2017-06-08T14:54:26Z</cp:lastPrinted>
  <dcterms:created xsi:type="dcterms:W3CDTF">2017-06-07T08:50:50Z</dcterms:created>
  <dcterms:modified xsi:type="dcterms:W3CDTF">2017-06-10T20:43:07Z</dcterms:modified>
</cp:coreProperties>
</file>