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notesMasterIdLst>
    <p:notesMasterId r:id="rId8"/>
  </p:notesMasterIdLst>
  <p:handoutMasterIdLst>
    <p:handoutMasterId r:id="rId9"/>
  </p:handoutMasterIdLst>
  <p:sldIdLst>
    <p:sldId id="721" r:id="rId2"/>
    <p:sldId id="717" r:id="rId3"/>
    <p:sldId id="724" r:id="rId4"/>
    <p:sldId id="718" r:id="rId5"/>
    <p:sldId id="720" r:id="rId6"/>
    <p:sldId id="722" r:id="rId7"/>
  </p:sldIdLst>
  <p:sldSz cx="9144000" cy="6858000" type="screen4x3"/>
  <p:notesSz cx="6810375" cy="9942513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8000"/>
    <a:srgbClr val="FF00FF"/>
    <a:srgbClr val="1F5F1F"/>
    <a:srgbClr val="246E24"/>
    <a:srgbClr val="339933"/>
    <a:srgbClr val="00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Lyst layout 2 - Markering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4660"/>
  </p:normalViewPr>
  <p:slideViewPr>
    <p:cSldViewPr>
      <p:cViewPr>
        <p:scale>
          <a:sx n="70" d="100"/>
          <a:sy n="70" d="100"/>
        </p:scale>
        <p:origin x="-136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687" tIns="45844" rIns="91687" bIns="45844" numCol="1" anchor="t" anchorCtr="0" compatLnSpc="1">
            <a:prstTxWarp prst="textNoShape">
              <a:avLst/>
            </a:prstTxWarp>
          </a:bodyPr>
          <a:lstStyle>
            <a:lvl1pPr defTabSz="917575">
              <a:defRPr sz="1200">
                <a:latin typeface="Verdana" charset="0"/>
                <a:ea typeface="+mn-ea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9213" y="0"/>
            <a:ext cx="295116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687" tIns="45844" rIns="91687" bIns="45844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Verdana" charset="0"/>
                <a:ea typeface="+mn-ea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511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687" tIns="45844" rIns="91687" bIns="45844" numCol="1" anchor="b" anchorCtr="0" compatLnSpc="1">
            <a:prstTxWarp prst="textNoShape">
              <a:avLst/>
            </a:prstTxWarp>
          </a:bodyPr>
          <a:lstStyle>
            <a:lvl1pPr defTabSz="917575">
              <a:defRPr sz="1200">
                <a:latin typeface="Verdana" charset="0"/>
                <a:ea typeface="+mn-ea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9213" y="9447213"/>
            <a:ext cx="295116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687" tIns="45844" rIns="91687" bIns="45844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/>
            </a:lvl1pPr>
          </a:lstStyle>
          <a:p>
            <a:fld id="{E645BA17-D55A-4FF3-8D6A-198F3BC73E3E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4154005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687" tIns="45844" rIns="91687" bIns="45844" numCol="1" anchor="t" anchorCtr="0" compatLnSpc="1">
            <a:prstTxWarp prst="textNoShape">
              <a:avLst/>
            </a:prstTxWarp>
          </a:bodyPr>
          <a:lstStyle>
            <a:lvl1pPr defTabSz="917575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9213" y="0"/>
            <a:ext cx="295116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687" tIns="45844" rIns="91687" bIns="45844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70462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22813"/>
            <a:ext cx="4987925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687" tIns="45844" rIns="91687" bIns="45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511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687" tIns="45844" rIns="91687" bIns="45844" numCol="1" anchor="b" anchorCtr="0" compatLnSpc="1">
            <a:prstTxWarp prst="textNoShape">
              <a:avLst/>
            </a:prstTxWarp>
          </a:bodyPr>
          <a:lstStyle>
            <a:lvl1pPr defTabSz="917575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213" y="9447213"/>
            <a:ext cx="295116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687" tIns="45844" rIns="91687" bIns="45844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Arial" charset="0"/>
              </a:defRPr>
            </a:lvl1pPr>
          </a:lstStyle>
          <a:p>
            <a:fld id="{89F1E0D1-3567-4890-996B-4677247D8148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792399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Klik for at redigere i masteren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for at redigere teksttypografierne i masteren</a:t>
            </a:r>
          </a:p>
          <a:p>
            <a:pPr lvl="1"/>
            <a:r>
              <a:rPr lang="en-US" smtClean="0"/>
              <a:t>Andet niveau</a:t>
            </a:r>
          </a:p>
          <a:p>
            <a:pPr lvl="2"/>
            <a:r>
              <a:rPr lang="en-US" smtClean="0"/>
              <a:t>Tredje niveau</a:t>
            </a:r>
          </a:p>
          <a:p>
            <a:pPr lvl="3"/>
            <a:r>
              <a:rPr lang="en-US" smtClean="0"/>
              <a:t>Fjerde niveau</a:t>
            </a:r>
          </a:p>
          <a:p>
            <a:pPr lvl="4"/>
            <a:r>
              <a:rPr lang="en-US" smtClean="0"/>
              <a:t>Femte 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808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Klik for at redigere i masteren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719138" y="1258888"/>
            <a:ext cx="3881437" cy="4678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for at redigere teksttypografierne i masteren</a:t>
            </a:r>
          </a:p>
          <a:p>
            <a:pPr lvl="1"/>
            <a:r>
              <a:rPr lang="en-US" smtClean="0"/>
              <a:t>Andet niveau</a:t>
            </a:r>
          </a:p>
          <a:p>
            <a:pPr lvl="2"/>
            <a:r>
              <a:rPr lang="en-US" smtClean="0"/>
              <a:t>Tredje niveau</a:t>
            </a:r>
          </a:p>
          <a:p>
            <a:pPr lvl="3"/>
            <a:r>
              <a:rPr lang="en-US" smtClean="0"/>
              <a:t>Fjerde niveau</a:t>
            </a:r>
          </a:p>
          <a:p>
            <a:pPr lvl="4"/>
            <a:r>
              <a:rPr lang="en-US" smtClean="0"/>
              <a:t>Femte niveau</a:t>
            </a:r>
            <a:endParaRPr lang="en-GB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752975" y="1258888"/>
            <a:ext cx="3883025" cy="4678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for at redigere teksttypografierne i masteren</a:t>
            </a:r>
          </a:p>
          <a:p>
            <a:pPr lvl="1"/>
            <a:r>
              <a:rPr lang="en-US" smtClean="0"/>
              <a:t>Andet niveau</a:t>
            </a:r>
          </a:p>
          <a:p>
            <a:pPr lvl="2"/>
            <a:r>
              <a:rPr lang="en-US" smtClean="0"/>
              <a:t>Tredje niveau</a:t>
            </a:r>
          </a:p>
          <a:p>
            <a:pPr lvl="3"/>
            <a:r>
              <a:rPr lang="en-US" smtClean="0"/>
              <a:t>Fjerde niveau</a:t>
            </a:r>
          </a:p>
          <a:p>
            <a:pPr lvl="4"/>
            <a:r>
              <a:rPr lang="en-US" smtClean="0"/>
              <a:t>Femte 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479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Klik for at redigere i masteren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for at redigere teksttypografierne i masteren</a:t>
            </a:r>
          </a:p>
          <a:p>
            <a:pPr lvl="1"/>
            <a:r>
              <a:rPr lang="en-US" smtClean="0"/>
              <a:t>Andet niveau</a:t>
            </a:r>
          </a:p>
          <a:p>
            <a:pPr lvl="2"/>
            <a:r>
              <a:rPr lang="en-US" smtClean="0"/>
              <a:t>Tredje niveau</a:t>
            </a:r>
          </a:p>
          <a:p>
            <a:pPr lvl="3"/>
            <a:r>
              <a:rPr lang="en-US" smtClean="0"/>
              <a:t>Fjerde niveau</a:t>
            </a:r>
          </a:p>
          <a:p>
            <a:pPr lvl="4"/>
            <a:r>
              <a:rPr lang="en-US" smtClean="0"/>
              <a:t>Femte niveau</a:t>
            </a:r>
            <a:endParaRPr lang="en-GB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for at redigere teksttypografierne i masteren</a:t>
            </a:r>
          </a:p>
          <a:p>
            <a:pPr lvl="1"/>
            <a:r>
              <a:rPr lang="en-US" smtClean="0"/>
              <a:t>Andet niveau</a:t>
            </a:r>
          </a:p>
          <a:p>
            <a:pPr lvl="2"/>
            <a:r>
              <a:rPr lang="en-US" smtClean="0"/>
              <a:t>Tredje niveau</a:t>
            </a:r>
          </a:p>
          <a:p>
            <a:pPr lvl="3"/>
            <a:r>
              <a:rPr lang="en-US" smtClean="0"/>
              <a:t>Fjerde niveau</a:t>
            </a:r>
          </a:p>
          <a:p>
            <a:pPr lvl="4"/>
            <a:r>
              <a:rPr lang="en-US" smtClean="0"/>
              <a:t>Femte 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500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Klik for at redigere i masteren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375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9302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269875"/>
            <a:ext cx="791686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titeltypografi i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258888"/>
            <a:ext cx="7916862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teksttypografierne i masteren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pic>
        <p:nvPicPr>
          <p:cNvPr id="5" name="Billede 4" descr="http://intranet.mim.dk/News/GSTNyhedskanal/Documents/GST_logo_UK_web%20signatur%20168%20x%2050.png"/>
          <p:cNvPicPr/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6381750"/>
            <a:ext cx="1600200" cy="47625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9" r:id="rId2"/>
    <p:sldLayoutId id="2147483670" r:id="rId3"/>
    <p:sldLayoutId id="2147483671" r:id="rId4"/>
    <p:sldLayoutId id="2147483672" r:id="rId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 txBox="1">
            <a:spLocks/>
          </p:cNvSpPr>
          <p:nvPr/>
        </p:nvSpPr>
        <p:spPr bwMode="auto">
          <a:xfrm>
            <a:off x="3779911" y="6137275"/>
            <a:ext cx="260129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to IRRC9</a:t>
            </a:r>
            <a:endParaRPr lang="en-US" altLang="en-US" sz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600" y="228600"/>
            <a:ext cx="5105400" cy="8382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Arctic Regional Hydrographic </a:t>
            </a:r>
            <a:br>
              <a:rPr lang="en-U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Commission (ARHC)</a:t>
            </a: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01535" y="2057400"/>
            <a:ext cx="4154925" cy="3458505"/>
          </a:xfrm>
          <a:prstGeom prst="rect">
            <a:avLst/>
          </a:prstGeom>
          <a:noFill/>
          <a:ln>
            <a:noFill/>
          </a:ln>
          <a:effectLst>
            <a:glow rad="342900">
              <a:schemeClr val="accent1">
                <a:alpha val="29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C:\Users\Danilo.Culibrk\Pictures\ARHC\Logos\Canada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8945" y="6105525"/>
            <a:ext cx="595312" cy="3540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C:\Users\Danilo.Culibrk\Pictures\ARHC\Logos\Denmark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17145" y="6105525"/>
            <a:ext cx="593725" cy="3540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C:\Users\Danilo.Culibrk\Pictures\ARHC\Logos\Norway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31545" y="6105525"/>
            <a:ext cx="595312" cy="3540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C:\Users\Danilo.Culibrk\Pictures\ARHC\Logos\Russia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345" y="6137275"/>
            <a:ext cx="593725" cy="352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C:\Users\Danilo.Culibrk\Pictures\ARHC\Logos\USA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38420" y="6135688"/>
            <a:ext cx="595312" cy="354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C:\Users\Danilo.Culibrk\Pictures\ARHC\Logos\IHO.pn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60745" y="6046788"/>
            <a:ext cx="344487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ktangel 14"/>
          <p:cNvSpPr/>
          <p:nvPr/>
        </p:nvSpPr>
        <p:spPr>
          <a:xfrm>
            <a:off x="38456" y="1700808"/>
            <a:ext cx="45574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 </a:t>
            </a:r>
            <a:endParaRPr lang="da-DK" dirty="0"/>
          </a:p>
          <a:p>
            <a:pPr algn="ctr"/>
            <a:r>
              <a:rPr lang="en-US" sz="24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Arctic Regional  Hydrographic Commission (ARHC</a:t>
            </a:r>
            <a:r>
              <a:rPr lang="en-US" sz="2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a-DK" sz="24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a-DK" sz="24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ARHC </a:t>
            </a:r>
            <a:r>
              <a:rPr lang="en-US" sz="2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to </a:t>
            </a:r>
            <a:r>
              <a:rPr lang="en-US" sz="24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IRCC9</a:t>
            </a:r>
            <a:endParaRPr lang="da-DK" sz="24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a-DK" sz="24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Paramaribo, Suriname, </a:t>
            </a:r>
            <a:r>
              <a:rPr lang="pt-BR" sz="2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12-14 </a:t>
            </a:r>
            <a:r>
              <a:rPr lang="pt-BR" sz="2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2017</a:t>
            </a:r>
            <a:endParaRPr lang="da-DK" sz="24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47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95536" y="1556792"/>
            <a:ext cx="83529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Meetings:</a:t>
            </a:r>
            <a:endParaRPr lang="da-DK" sz="2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Since last IRCC8 meeting there has been two ARHC meetings:</a:t>
            </a:r>
          </a:p>
          <a:p>
            <a:r>
              <a:rPr lang="en-US" sz="2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- 6th </a:t>
            </a:r>
            <a:r>
              <a:rPr lang="en-US" sz="2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– Iqaluit, Nunavut, Canada (3 and 6 October 2016)</a:t>
            </a:r>
          </a:p>
          <a:p>
            <a:r>
              <a:rPr lang="en-US" sz="2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Special </a:t>
            </a:r>
            <a:r>
              <a:rPr lang="en-US" sz="2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ARHC meeting – Monaco (26 April 2017)</a:t>
            </a:r>
          </a:p>
          <a:p>
            <a:r>
              <a:rPr lang="en-US" sz="2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</a:t>
            </a:r>
            <a:r>
              <a:rPr lang="en-US" sz="2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will be in Ilulissat in Greenland, 22-24 August 2017</a:t>
            </a:r>
            <a:r>
              <a:rPr lang="en-US" sz="2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000" i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i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6"/>
          <p:cNvSpPr txBox="1">
            <a:spLocks/>
          </p:cNvSpPr>
          <p:nvPr/>
        </p:nvSpPr>
        <p:spPr>
          <a:xfrm>
            <a:off x="228600" y="228600"/>
            <a:ext cx="5105400" cy="838200"/>
          </a:xfrm>
          <a:prstGeom prst="rect">
            <a:avLst/>
          </a:prstGeom>
        </p:spPr>
        <p:txBody>
          <a:bodyPr rtlCol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+mj-lt"/>
                <a:ea typeface="ＭＳ Ｐゴシック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charset="0"/>
                <a:ea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2000" kern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Arctic Regional Hydrographic </a:t>
            </a:r>
            <a:br>
              <a:rPr lang="en-US" sz="2000" kern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kern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Commission (ARHC)</a:t>
            </a:r>
            <a:endParaRPr lang="en-US" sz="2000" kern="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https://www.iho.int/mtg_docs/rhc/ArHC/ArHC6/Groupphoto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3573016"/>
            <a:ext cx="4184679" cy="2789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Foto 2017\IRCC\2017 IRCC9 11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3573016"/>
            <a:ext cx="3719715" cy="2789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650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28600" y="1628800"/>
            <a:ext cx="448741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 ARHC </a:t>
            </a:r>
            <a:r>
              <a:rPr lang="en-US" sz="2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 Groups:</a:t>
            </a:r>
          </a:p>
          <a:p>
            <a:r>
              <a:rPr lang="en-US" sz="2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  ARHC </a:t>
            </a:r>
            <a:r>
              <a:rPr lang="en-US" sz="2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Planning Working </a:t>
            </a:r>
            <a:r>
              <a:rPr lang="en-US" sz="2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Group </a:t>
            </a:r>
            <a:r>
              <a:rPr lang="en-US" sz="2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(SPWG) [Dormant ] </a:t>
            </a:r>
            <a:r>
              <a:rPr lang="en-US" sz="2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  ARHC </a:t>
            </a:r>
            <a:r>
              <a:rPr lang="en-US" sz="2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Operations and </a:t>
            </a:r>
            <a:r>
              <a:rPr lang="en-US" sz="2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Technologies </a:t>
            </a:r>
            <a:r>
              <a:rPr lang="en-US" sz="2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 Group </a:t>
            </a:r>
            <a:r>
              <a:rPr lang="en-US" sz="2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(</a:t>
            </a:r>
            <a:r>
              <a:rPr lang="en-US" sz="2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OTWG) </a:t>
            </a:r>
            <a:r>
              <a:rPr lang="en-US" sz="2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LcParenR" startAt="3"/>
            </a:pPr>
            <a:r>
              <a:rPr lang="en-US" sz="2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Arctic </a:t>
            </a:r>
            <a:r>
              <a:rPr lang="en-US" sz="2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Charting Coordination Working Group </a:t>
            </a:r>
            <a:r>
              <a:rPr lang="en-US" sz="2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AICCWG) </a:t>
            </a:r>
            <a:r>
              <a:rPr lang="en-US" sz="2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LcParenR" startAt="3"/>
            </a:pPr>
            <a:r>
              <a:rPr lang="en-US" sz="2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Arctic </a:t>
            </a:r>
            <a:r>
              <a:rPr lang="en-US" sz="2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Marine Spatial Data Infrastructure Working </a:t>
            </a:r>
            <a:br>
              <a:rPr lang="en-US" sz="2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 </a:t>
            </a:r>
            <a:r>
              <a:rPr lang="en-US" sz="2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(ARMSDIWG)</a:t>
            </a:r>
          </a:p>
          <a:p>
            <a:endParaRPr lang="en-US" sz="2000" i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5198" y="-42336"/>
            <a:ext cx="9144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6"/>
          <p:cNvSpPr txBox="1">
            <a:spLocks/>
          </p:cNvSpPr>
          <p:nvPr/>
        </p:nvSpPr>
        <p:spPr>
          <a:xfrm>
            <a:off x="228600" y="228600"/>
            <a:ext cx="5105400" cy="838200"/>
          </a:xfrm>
          <a:prstGeom prst="rect">
            <a:avLst/>
          </a:prstGeom>
        </p:spPr>
        <p:txBody>
          <a:bodyPr rtlCol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+mj-lt"/>
                <a:ea typeface="ＭＳ Ｐゴシック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charset="0"/>
                <a:ea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2000" kern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Arctic Regional Hydrographic </a:t>
            </a:r>
            <a:br>
              <a:rPr lang="en-US" sz="2000" kern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kern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Commission (ARHC)</a:t>
            </a:r>
            <a:endParaRPr lang="en-US" sz="2000" kern="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https://www.iho.int/mtg_docs/rhc/ArHC/ArHC6/Grooupphoto_interieur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5975" y="2420888"/>
            <a:ext cx="4704523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49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340426" y="1495610"/>
            <a:ext cx="880357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Items:</a:t>
            </a:r>
            <a:endParaRPr lang="da-DK" sz="2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main subjects dealt with during the reporting period were the following:</a:t>
            </a:r>
            <a:endParaRPr lang="da-DK" sz="1800" i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Operational </a:t>
            </a:r>
            <a:r>
              <a:rPr lang="en-GB" sz="18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Technical Working Group with an emphasis on Hydrographic Risk </a:t>
            </a:r>
            <a:r>
              <a:rPr lang="en-GB" sz="18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</a:t>
            </a:r>
            <a:r>
              <a:rPr lang="en-GB" sz="18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Arctic.</a:t>
            </a:r>
            <a:endParaRPr lang="da-DK" sz="18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Arctic International Charting Coordination Working Group</a:t>
            </a:r>
            <a:endParaRPr lang="da-DK" sz="18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Established Arctic Regional Marine Spatial Data Infrastructure Working </a:t>
            </a:r>
            <a:r>
              <a:rPr lang="en-GB" sz="18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Establishing </a:t>
            </a:r>
            <a:r>
              <a:rPr lang="en-GB" sz="18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Arctic Voyage Planning Guide for </a:t>
            </a:r>
            <a:r>
              <a:rPr lang="en-GB" sz="18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mariners</a:t>
            </a:r>
            <a:endParaRPr lang="da-DK" sz="18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Investigate </a:t>
            </a:r>
            <a:r>
              <a:rPr lang="en-US" sz="18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 of remote sensing and satellite-derived bathymetry (SDB)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Investigate </a:t>
            </a:r>
            <a:r>
              <a:rPr lang="en-US" sz="18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 of crowd-sourced bathymetry for use within the Arctic </a:t>
            </a:r>
            <a:r>
              <a:rPr lang="en-US" sz="18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</a:t>
            </a:r>
            <a:endParaRPr lang="en-US" sz="18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MIO-services</a:t>
            </a:r>
            <a:endParaRPr lang="en-US" sz="18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da-DK" sz="20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6"/>
          <p:cNvSpPr txBox="1">
            <a:spLocks/>
          </p:cNvSpPr>
          <p:nvPr/>
        </p:nvSpPr>
        <p:spPr>
          <a:xfrm>
            <a:off x="228600" y="228600"/>
            <a:ext cx="5105400" cy="838200"/>
          </a:xfrm>
          <a:prstGeom prst="rect">
            <a:avLst/>
          </a:prstGeom>
        </p:spPr>
        <p:txBody>
          <a:bodyPr rtlCol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+mj-lt"/>
                <a:ea typeface="ＭＳ Ｐゴシック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charset="0"/>
                <a:ea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2000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Arctic Regional Hydrographic </a:t>
            </a:r>
            <a:br>
              <a:rPr lang="en-US" sz="2000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Commission (ARHC)</a:t>
            </a:r>
          </a:p>
        </p:txBody>
      </p:sp>
      <p:pic>
        <p:nvPicPr>
          <p:cNvPr id="2050" name="Picture 2" descr="https://www.iho.int/mtg_docs/rhc/ArHC/ArHC6/IMG_2912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32978" y="4658408"/>
            <a:ext cx="3357350" cy="21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B004145\AppData\Local\Microsoft\Windows\Temporary Internet Files\Content.Outlook\G85275UH\IMG_Text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76056" y="4646184"/>
            <a:ext cx="3096344" cy="2211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234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55544" y="1598683"/>
            <a:ext cx="8568952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r>
              <a:rPr lang="en-US" sz="2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a-DK" sz="20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 </a:t>
            </a:r>
            <a:r>
              <a:rPr lang="en-US" sz="18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positioned itself as the Regional Hydrographic </a:t>
            </a:r>
            <a:r>
              <a:rPr lang="en-US" sz="18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 that </a:t>
            </a:r>
            <a:r>
              <a:rPr lang="en-US" sz="18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deals with regional hydrographic and charting issues in the Arctic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ARHC </a:t>
            </a:r>
            <a:r>
              <a:rPr lang="en-US" sz="18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engages across the Arctic community to communicate the hydrographic and charting data situation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ARHC </a:t>
            </a:r>
            <a:r>
              <a:rPr lang="en-US" sz="18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made great strides to improve our understanding of the hydrographic data environment and communicate this situation to a broad community of users.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 </a:t>
            </a:r>
            <a:r>
              <a:rPr lang="en-US" sz="18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Arctic Regional Marine Spatial Data Infrastructure Working Group (ARMSDIWG)</a:t>
            </a:r>
          </a:p>
          <a:p>
            <a:r>
              <a:rPr lang="en-US" sz="2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2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46105"/>
            <a:ext cx="9144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6"/>
          <p:cNvSpPr txBox="1">
            <a:spLocks/>
          </p:cNvSpPr>
          <p:nvPr/>
        </p:nvSpPr>
        <p:spPr>
          <a:xfrm>
            <a:off x="228600" y="228600"/>
            <a:ext cx="5105400" cy="838200"/>
          </a:xfrm>
          <a:prstGeom prst="rect">
            <a:avLst/>
          </a:prstGeom>
        </p:spPr>
        <p:txBody>
          <a:bodyPr rtlCol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+mj-lt"/>
                <a:ea typeface="ＭＳ Ｐゴシック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charset="0"/>
                <a:ea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2000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Arctic Regional Hydrographic </a:t>
            </a:r>
            <a:br>
              <a:rPr lang="en-US" sz="2000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Commission (ARHC)</a:t>
            </a:r>
          </a:p>
        </p:txBody>
      </p:sp>
      <p:pic>
        <p:nvPicPr>
          <p:cNvPr id="5122" name="Picture 2" descr="E:\Foto 2017\IRCC\2017 IRCC9 159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1560" y="4725144"/>
            <a:ext cx="2860308" cy="1903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E:\Foto 2017\IRCC\2017 IRCC9 16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5896" y="4725144"/>
            <a:ext cx="2537750" cy="1903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B004145\AppData\Local\Microsoft\Windows\Temporary Internet Files\Content.Outlook\G85275UH\ARMSDIWG_ArcticSDI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6409" y="4725144"/>
            <a:ext cx="2538087" cy="1903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117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84076" y="2708920"/>
            <a:ext cx="83758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Actions required from the IRCC9:</a:t>
            </a:r>
            <a:endParaRPr lang="da-DK" sz="24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IRCC9 is invited to:</a:t>
            </a:r>
          </a:p>
          <a:p>
            <a:r>
              <a:rPr lang="en-US" sz="2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  take note of the ARHC report</a:t>
            </a:r>
          </a:p>
          <a:p>
            <a:r>
              <a:rPr lang="en-US" sz="2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  discuss the challenges with MIO’s and to take actions as </a:t>
            </a:r>
            <a:r>
              <a:rPr lang="en-US" sz="2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deemed appropriate</a:t>
            </a:r>
            <a:r>
              <a:rPr lang="en-US" sz="2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6"/>
          <p:cNvSpPr txBox="1">
            <a:spLocks/>
          </p:cNvSpPr>
          <p:nvPr/>
        </p:nvSpPr>
        <p:spPr>
          <a:xfrm>
            <a:off x="228600" y="228600"/>
            <a:ext cx="5105400" cy="838200"/>
          </a:xfrm>
          <a:prstGeom prst="rect">
            <a:avLst/>
          </a:prstGeom>
        </p:spPr>
        <p:txBody>
          <a:bodyPr rtlCol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+mj-lt"/>
                <a:ea typeface="ＭＳ Ｐゴシック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charset="0"/>
                <a:ea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2000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Arctic Regional Hydrographic </a:t>
            </a:r>
            <a:br>
              <a:rPr lang="en-US" sz="2000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Commission (ARHC)</a:t>
            </a:r>
          </a:p>
        </p:txBody>
      </p:sp>
    </p:spTree>
    <p:extLst>
      <p:ext uri="{BB962C8B-B14F-4D97-AF65-F5344CB8AC3E}">
        <p14:creationId xmlns:p14="http://schemas.microsoft.com/office/powerpoint/2010/main" val="60668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MS MASTER">
  <a:themeElements>
    <a:clrScheme name="KMS MASTER 13">
      <a:dk1>
        <a:srgbClr val="000000"/>
      </a:dk1>
      <a:lt1>
        <a:srgbClr val="FFFFFF"/>
      </a:lt1>
      <a:dk2>
        <a:srgbClr val="000066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MS 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KMS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MS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MS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MS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MS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MS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MS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MS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MS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MS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MS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MS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MS MASTER 13">
        <a:dk1>
          <a:srgbClr val="000000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10126</TotalTime>
  <Words>256</Words>
  <Application>Microsoft Office PowerPoint</Application>
  <PresentationFormat>Skærmshow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6</vt:i4>
      </vt:variant>
    </vt:vector>
  </HeadingPairs>
  <TitlesOfParts>
    <vt:vector size="7" baseType="lpstr">
      <vt:lpstr>KMS MASTER</vt:lpstr>
      <vt:lpstr>Arctic Regional Hydrographic  Commission (ARHC)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KMS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Beredskabsportalen - Nordisk Chefmøde 2007</dc:title>
  <dc:creator>tbh</dc:creator>
  <cp:lastModifiedBy>Jens Peter Weiss Hartmann</cp:lastModifiedBy>
  <cp:revision>581</cp:revision>
  <dcterms:created xsi:type="dcterms:W3CDTF">2011-12-12T13:11:48Z</dcterms:created>
  <dcterms:modified xsi:type="dcterms:W3CDTF">2017-06-12T16:53:08Z</dcterms:modified>
</cp:coreProperties>
</file>