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43" r:id="rId2"/>
    <p:sldMasterId id="2147484371" r:id="rId3"/>
    <p:sldMasterId id="2147484425" r:id="rId4"/>
    <p:sldMasterId id="2147484605" r:id="rId5"/>
  </p:sldMasterIdLst>
  <p:notesMasterIdLst>
    <p:notesMasterId r:id="rId14"/>
  </p:notesMasterIdLst>
  <p:handoutMasterIdLst>
    <p:handoutMasterId r:id="rId15"/>
  </p:handoutMasterIdLst>
  <p:sldIdLst>
    <p:sldId id="630" r:id="rId6"/>
    <p:sldId id="598" r:id="rId7"/>
    <p:sldId id="604" r:id="rId8"/>
    <p:sldId id="636" r:id="rId9"/>
    <p:sldId id="637" r:id="rId10"/>
    <p:sldId id="638" r:id="rId11"/>
    <p:sldId id="639" r:id="rId12"/>
    <p:sldId id="633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33"/>
    <a:srgbClr val="F89400"/>
    <a:srgbClr val="FFCC00"/>
    <a:srgbClr val="66CCFF"/>
    <a:srgbClr val="B29EFA"/>
    <a:srgbClr val="BCADEB"/>
    <a:srgbClr val="C19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72" autoAdjust="0"/>
    <p:restoredTop sz="68717" autoAdjust="0"/>
  </p:normalViewPr>
  <p:slideViewPr>
    <p:cSldViewPr>
      <p:cViewPr varScale="1">
        <p:scale>
          <a:sx n="52" d="100"/>
          <a:sy n="52" d="100"/>
        </p:scale>
        <p:origin x="792" y="44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321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fld id="{4DA2FCA0-CEFA-407C-A186-BB895CB55DF8}" type="slidenum">
              <a:rPr lang="en-AU" altLang="ko-KR"/>
              <a:pPr>
                <a:defRPr/>
              </a:pPr>
              <a:t>‹#›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1364161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fld id="{E5B2B049-8B78-4DAB-9E74-809DA127D309}" type="slidenum">
              <a:rPr lang="en-AU" altLang="ko-KR"/>
              <a:pPr>
                <a:defRPr/>
              </a:pPr>
              <a:t>‹#›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87510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7396BB77-2796-413F-89CE-81F31E3AA44F}" type="slidenum">
              <a:rPr lang="en-AU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3</a:t>
            </a:fld>
            <a:endParaRPr lang="en-AU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689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7396BB77-2796-413F-89CE-81F31E3AA44F}" type="slidenum">
              <a:rPr lang="en-AU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4</a:t>
            </a:fld>
            <a:endParaRPr lang="en-AU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758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7396BB77-2796-413F-89CE-81F31E3AA44F}" type="slidenum">
              <a:rPr lang="en-AU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5</a:t>
            </a:fld>
            <a:endParaRPr lang="en-AU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674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7396BB77-2796-413F-89CE-81F31E3AA44F}" type="slidenum">
              <a:rPr lang="en-AU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6</a:t>
            </a:fld>
            <a:endParaRPr lang="en-AU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7801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7396BB77-2796-413F-89CE-81F31E3AA44F}" type="slidenum">
              <a:rPr lang="en-AU" smtClean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7</a:t>
            </a:fld>
            <a:endParaRPr lang="en-AU" smtClean="0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299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02F2CAFC-2F25-4A0C-B1A2-4CD756162863}" type="slidenum">
              <a:rPr lang="en-AU">
                <a:solidFill>
                  <a:srgbClr val="000000"/>
                </a:solidFill>
                <a:latin typeface="Times New Roman" pitchFamily="18" charset="0"/>
                <a:ea typeface="Gulim" pitchFamily="34" charset="-127"/>
              </a:rPr>
              <a:pPr eaLnBrk="1" hangingPunct="1"/>
              <a:t>8</a:t>
            </a:fld>
            <a:endParaRPr lang="en-AU">
              <a:solidFill>
                <a:srgbClr val="000000"/>
              </a:solidFill>
              <a:latin typeface="Times New Roman" pitchFamily="18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031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" name="Freeform 4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6" name="Freeform 4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7 w 717"/>
                <a:gd name="T1" fmla="*/ 845 h 845"/>
                <a:gd name="T2" fmla="*/ 757 w 717"/>
                <a:gd name="T3" fmla="*/ 821 h 845"/>
                <a:gd name="T4" fmla="*/ 614 w 717"/>
                <a:gd name="T5" fmla="*/ 605 h 845"/>
                <a:gd name="T6" fmla="*/ 426 w 717"/>
                <a:gd name="T7" fmla="*/ 396 h 845"/>
                <a:gd name="T8" fmla="*/ 24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9 w 717"/>
                <a:gd name="T15" fmla="*/ 198 h 845"/>
                <a:gd name="T16" fmla="*/ 420 w 717"/>
                <a:gd name="T17" fmla="*/ 408 h 845"/>
                <a:gd name="T18" fmla="*/ 608 w 717"/>
                <a:gd name="T19" fmla="*/ 623 h 845"/>
                <a:gd name="T20" fmla="*/ 757 w 717"/>
                <a:gd name="T21" fmla="*/ 845 h 845"/>
                <a:gd name="T22" fmla="*/ 75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7 w 407"/>
                <a:gd name="T1" fmla="*/ 414 h 414"/>
                <a:gd name="T2" fmla="*/ 427 w 407"/>
                <a:gd name="T3" fmla="*/ 396 h 414"/>
                <a:gd name="T4" fmla="*/ 24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6 w 407"/>
                <a:gd name="T13" fmla="*/ 204 h 414"/>
                <a:gd name="T14" fmla="*/ 427 w 407"/>
                <a:gd name="T15" fmla="*/ 414 h 414"/>
                <a:gd name="T16" fmla="*/ 42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6 w 586"/>
                <a:gd name="T1" fmla="*/ 0 h 599"/>
                <a:gd name="T2" fmla="*/ 608 w 586"/>
                <a:gd name="T3" fmla="*/ 0 h 599"/>
                <a:gd name="T4" fmla="*/ 427 w 586"/>
                <a:gd name="T5" fmla="*/ 132 h 599"/>
                <a:gd name="T6" fmla="*/ 27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7 w 586"/>
                <a:gd name="T17" fmla="*/ 282 h 599"/>
                <a:gd name="T18" fmla="*/ 433 w 586"/>
                <a:gd name="T19" fmla="*/ 138 h 599"/>
                <a:gd name="T20" fmla="*/ 626 w 586"/>
                <a:gd name="T21" fmla="*/ 0 h 599"/>
                <a:gd name="T22" fmla="*/ 62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9 w 269"/>
                <a:gd name="T1" fmla="*/ 0 h 252"/>
                <a:gd name="T2" fmla="*/ 27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9 w 269"/>
                <a:gd name="T15" fmla="*/ 0 h 252"/>
                <a:gd name="T16" fmla="*/ 28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390425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70958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4699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굴림" charset="-127"/>
                <a:cs typeface="Arial" charset="0"/>
              </a:rPr>
              <a:t>Hydrographic Services and Standards Committee</a:t>
            </a:r>
            <a:endParaRPr lang="en-AU" altLang="ko-KR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굴림" charset="-127"/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112998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5155105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49625089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fld id="{2A7B7E9B-B7C7-4471-9B8A-BA1CFA4A2B26}" type="slidenum">
              <a:rPr lang="en-AU" altLang="ko-KR"/>
              <a:pPr>
                <a:defRPr/>
              </a:pPr>
              <a:t>‹#›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259224911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51981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8737663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808480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738563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9213918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54663323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519833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00908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43" descr="IHO Colour-transparent-small.gi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9875" y="781050"/>
            <a:ext cx="7302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6333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1" name="Picture 43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0042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757355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36DE36F-E179-48F6-ACC5-50CEEF4B0ED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311203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0835725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700188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192705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5226257"/>
      </p:ext>
    </p:extLst>
  </p:cSld>
  <p:clrMapOvr>
    <a:masterClrMapping/>
  </p:clrMapOvr>
  <p:transition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724255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8888568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84799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251130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618320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8810519"/>
      </p:ext>
    </p:extLst>
  </p:cSld>
  <p:clrMapOvr>
    <a:masterClrMapping/>
  </p:clrMapOvr>
  <p:transition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27994580"/>
      </p:ext>
    </p:extLst>
  </p:cSld>
  <p:clrMapOvr>
    <a:masterClrMapping/>
  </p:clrMapOvr>
  <p:transition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396D56C-1FB6-4B7D-A5C8-8595E0F5819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655400"/>
      </p:ext>
    </p:extLst>
  </p:cSld>
  <p:clrMapOvr>
    <a:masterClrMapping/>
  </p:clrMapOvr>
  <p:transition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172664"/>
      </p:ext>
    </p:extLst>
  </p:cSld>
  <p:clrMapOvr>
    <a:masterClrMapping/>
  </p:clrMapOvr>
  <p:transition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96108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fld id="{6161AD58-D50A-45AD-BB68-EF76CBEDA43B}" type="slidenum">
              <a:rPr lang="en-AU" altLang="ko-KR"/>
              <a:pPr>
                <a:defRPr/>
              </a:pPr>
              <a:t>‹#›</a:t>
            </a:fld>
            <a:endParaRPr lang="en-AU" altLang="ko-KR"/>
          </a:p>
        </p:txBody>
      </p:sp>
    </p:spTree>
    <p:extLst>
      <p:ext uri="{BB962C8B-B14F-4D97-AF65-F5344CB8AC3E}">
        <p14:creationId xmlns:p14="http://schemas.microsoft.com/office/powerpoint/2010/main" val="502543046"/>
      </p:ext>
    </p:extLst>
  </p:cSld>
  <p:clrMapOvr>
    <a:masterClrMapping/>
  </p:clrMapOvr>
  <p:transition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5677923"/>
      </p:ext>
    </p:extLst>
  </p:cSld>
  <p:clrMapOvr>
    <a:masterClrMapping/>
  </p:clrMapOvr>
  <p:transition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29136801"/>
      </p:ext>
    </p:extLst>
  </p:cSld>
  <p:clrMapOvr>
    <a:masterClrMapping/>
  </p:clrMapOvr>
  <p:transition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32137822"/>
      </p:ext>
    </p:extLst>
  </p:cSld>
  <p:clrMapOvr>
    <a:masterClrMapping/>
  </p:clrMapOvr>
  <p:transition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173228"/>
      </p:ext>
    </p:extLst>
  </p:cSld>
  <p:clrMapOvr>
    <a:masterClrMapping/>
  </p:clrMapOvr>
  <p:transition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9348379"/>
      </p:ext>
    </p:extLst>
  </p:cSld>
  <p:clrMapOvr>
    <a:masterClrMapping/>
  </p:clrMapOvr>
  <p:transition>
    <p:wipe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2862674"/>
      </p:ext>
    </p:extLst>
  </p:cSld>
  <p:clrMapOvr>
    <a:masterClrMapping/>
  </p:clrMapOvr>
  <p:transition>
    <p:wipe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1333232"/>
      </p:ext>
    </p:extLst>
  </p:cSld>
  <p:clrMapOvr>
    <a:masterClrMapping/>
  </p:clrMapOvr>
  <p:transition>
    <p:wipe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77370024"/>
      </p:ext>
    </p:extLst>
  </p:cSld>
  <p:clrMapOvr>
    <a:masterClrMapping/>
  </p:clrMapOvr>
  <p:transition>
    <p:wipe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676193B-96A1-4F4D-8F4A-0473F44FDED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48657"/>
      </p:ext>
    </p:extLst>
  </p:cSld>
  <p:clrMapOvr>
    <a:masterClrMapping/>
  </p:clrMapOvr>
  <p:transition>
    <p:wipe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0559847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692983"/>
      </p:ext>
    </p:extLst>
  </p:cSld>
  <p:clrMapOvr>
    <a:masterClrMapping/>
  </p:clrMapOvr>
  <p:transition>
    <p:wipe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8634025"/>
      </p:ext>
    </p:extLst>
  </p:cSld>
  <p:clrMapOvr>
    <a:masterClrMapping/>
  </p:clrMapOvr>
  <p:transition>
    <p:wipe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918831"/>
      </p:ext>
    </p:extLst>
  </p:cSld>
  <p:clrMapOvr>
    <a:masterClrMapping/>
  </p:clrMapOvr>
  <p:transition>
    <p:wipe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71872147"/>
      </p:ext>
    </p:extLst>
  </p:cSld>
  <p:clrMapOvr>
    <a:masterClrMapping/>
  </p:clrMapOvr>
  <p:transition>
    <p:wipe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29897589"/>
      </p:ext>
    </p:extLst>
  </p:cSld>
  <p:clrMapOvr>
    <a:masterClrMapping/>
  </p:clrMapOvr>
  <p:transition>
    <p:wipe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72096"/>
      </p:ext>
    </p:extLst>
  </p:cSld>
  <p:clrMapOvr>
    <a:masterClrMapping/>
  </p:clrMapOvr>
  <p:transition>
    <p:wipe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4401573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634266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60797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01564380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3533384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7 w 717"/>
                <a:gd name="T1" fmla="*/ 845 h 845"/>
                <a:gd name="T2" fmla="*/ 757 w 717"/>
                <a:gd name="T3" fmla="*/ 821 h 845"/>
                <a:gd name="T4" fmla="*/ 614 w 717"/>
                <a:gd name="T5" fmla="*/ 605 h 845"/>
                <a:gd name="T6" fmla="*/ 426 w 717"/>
                <a:gd name="T7" fmla="*/ 396 h 845"/>
                <a:gd name="T8" fmla="*/ 24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9 w 717"/>
                <a:gd name="T15" fmla="*/ 198 h 845"/>
                <a:gd name="T16" fmla="*/ 420 w 717"/>
                <a:gd name="T17" fmla="*/ 408 h 845"/>
                <a:gd name="T18" fmla="*/ 608 w 717"/>
                <a:gd name="T19" fmla="*/ 623 h 845"/>
                <a:gd name="T20" fmla="*/ 757 w 717"/>
                <a:gd name="T21" fmla="*/ 845 h 845"/>
                <a:gd name="T22" fmla="*/ 75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7 w 407"/>
                <a:gd name="T1" fmla="*/ 414 h 414"/>
                <a:gd name="T2" fmla="*/ 427 w 407"/>
                <a:gd name="T3" fmla="*/ 396 h 414"/>
                <a:gd name="T4" fmla="*/ 24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6 w 407"/>
                <a:gd name="T13" fmla="*/ 204 h 414"/>
                <a:gd name="T14" fmla="*/ 427 w 407"/>
                <a:gd name="T15" fmla="*/ 414 h 414"/>
                <a:gd name="T16" fmla="*/ 42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6 w 586"/>
                <a:gd name="T1" fmla="*/ 0 h 599"/>
                <a:gd name="T2" fmla="*/ 608 w 586"/>
                <a:gd name="T3" fmla="*/ 0 h 599"/>
                <a:gd name="T4" fmla="*/ 427 w 586"/>
                <a:gd name="T5" fmla="*/ 132 h 599"/>
                <a:gd name="T6" fmla="*/ 27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7 w 586"/>
                <a:gd name="T17" fmla="*/ 282 h 599"/>
                <a:gd name="T18" fmla="*/ 433 w 586"/>
                <a:gd name="T19" fmla="*/ 138 h 599"/>
                <a:gd name="T20" fmla="*/ 626 w 586"/>
                <a:gd name="T21" fmla="*/ 0 h 599"/>
                <a:gd name="T22" fmla="*/ 62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9 w 269"/>
                <a:gd name="T1" fmla="*/ 0 h 252"/>
                <a:gd name="T2" fmla="*/ 27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9 w 269"/>
                <a:gd name="T15" fmla="*/ 0 h 252"/>
                <a:gd name="T16" fmla="*/ 28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 style du titre</a:t>
            </a:r>
            <a:endParaRPr lang="en-AU" altLang="ko-KR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AU" altLang="ko-KR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61" r:id="rId3"/>
    <p:sldLayoutId id="2147484595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ko-KR" smtClean="0"/>
              <a:t>Cliquez pour modifier le style du titre</a:t>
            </a:r>
            <a:endParaRPr lang="en-AU" altLang="ko-KR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 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AU" altLang="ko-KR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69" r:id="rId3"/>
    <p:sldLayoutId id="2147484598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8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08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309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96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97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98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99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00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094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5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3077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577" r:id="rId3"/>
    <p:sldLayoutId id="2147484601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410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0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1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411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0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21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22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23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24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11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1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4101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585" r:id="rId3"/>
    <p:sldLayoutId id="2147484604" r:id="rId4"/>
    <p:sldLayoutId id="2147484586" r:id="rId5"/>
    <p:sldLayoutId id="2147484587" r:id="rId6"/>
    <p:sldLayoutId id="2147484588" r:id="rId7"/>
    <p:sldLayoutId id="2147484589" r:id="rId8"/>
    <p:sldLayoutId id="2147484590" r:id="rId9"/>
    <p:sldLayoutId id="2147484591" r:id="rId10"/>
    <p:sldLayoutId id="214748459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>
                <a:solidFill>
                  <a:srgbClr val="FFFFFF"/>
                </a:solidFill>
              </a:endParaRPr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1709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606" r:id="rId1"/>
    <p:sldLayoutId id="2147484607" r:id="rId2"/>
    <p:sldLayoutId id="2147484608" r:id="rId3"/>
    <p:sldLayoutId id="2147484609" r:id="rId4"/>
    <p:sldLayoutId id="2147484610" r:id="rId5"/>
    <p:sldLayoutId id="2147484611" r:id="rId6"/>
    <p:sldLayoutId id="2147484612" r:id="rId7"/>
    <p:sldLayoutId id="2147484613" r:id="rId8"/>
    <p:sldLayoutId id="2147484614" r:id="rId9"/>
    <p:sldLayoutId id="2147484615" r:id="rId10"/>
    <p:sldLayoutId id="2147484616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gim.un.org/ggim_committe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IRCC-9</a:t>
            </a:r>
          </a:p>
          <a:p>
            <a:pPr eaLnBrk="1" hangingPunct="1">
              <a:defRPr/>
            </a:pPr>
            <a:r>
              <a:rPr lang="en-AU" dirty="0" smtClean="0"/>
              <a:t>Agenda item 10 B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AU" dirty="0" smtClean="0"/>
              <a:t>The Establishment of a UNGGIM </a:t>
            </a:r>
            <a:r>
              <a:rPr lang="en-AU" dirty="0"/>
              <a:t>Working Group on Marine Geospatial Information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773109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29500" cy="1139825"/>
          </a:xfrm>
        </p:spPr>
        <p:txBody>
          <a:bodyPr/>
          <a:lstStyle/>
          <a:p>
            <a:pPr defTabSz="719138">
              <a:defRPr/>
            </a:pPr>
            <a:r>
              <a:rPr lang="en-GB" altLang="ko-KR" dirty="0" smtClean="0">
                <a:ea typeface="굴림" charset="-127"/>
              </a:rPr>
              <a:t>Contents</a:t>
            </a:r>
            <a:endParaRPr lang="fr-MC" altLang="ko-KR" dirty="0" smtClean="0">
              <a:ea typeface="굴림" charset="-127"/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143000" y="1520825"/>
            <a:ext cx="7543800" cy="4114800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GB" sz="2800" dirty="0"/>
              <a:t>Introduction to the </a:t>
            </a:r>
            <a:r>
              <a:rPr lang="en-GB" sz="2800" dirty="0" smtClean="0"/>
              <a:t>GGIM and WG-MGI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GB" sz="2800" dirty="0" smtClean="0"/>
              <a:t>Documents and dates for your attention 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GB" sz="2800" dirty="0" smtClean="0"/>
              <a:t>How to get involved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sz="2800" dirty="0" smtClean="0"/>
              <a:t>Action requested of IRCC </a:t>
            </a:r>
            <a:endParaRPr lang="en-GB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/>
              <a:t>Introduction: </a:t>
            </a:r>
            <a:r>
              <a:rPr lang="en-US" dirty="0"/>
              <a:t>United Nations Global Geospatial Information </a:t>
            </a:r>
            <a:r>
              <a:rPr lang="en-US" dirty="0" smtClean="0"/>
              <a:t>Management</a:t>
            </a:r>
            <a:endParaRPr lang="en-GB" dirty="0" smtClean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3999"/>
            <a:ext cx="8382000" cy="41116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/>
              <a:t>Regional Entities – Similar to RHCs</a:t>
            </a:r>
            <a:endParaRPr lang="en-US" dirty="0"/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/>
              <a:t>Global Geodetic Reference Frame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/>
              <a:t>Integrating Statistics </a:t>
            </a:r>
            <a:r>
              <a:rPr lang="en-US" dirty="0"/>
              <a:t>and </a:t>
            </a:r>
            <a:r>
              <a:rPr lang="en-US" dirty="0" smtClean="0"/>
              <a:t>Other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/>
              <a:t>D</a:t>
            </a:r>
            <a:r>
              <a:rPr lang="en-US" dirty="0" smtClean="0"/>
              <a:t>etermining Fundamental </a:t>
            </a:r>
            <a:r>
              <a:rPr lang="en-US" dirty="0"/>
              <a:t>D</a:t>
            </a:r>
            <a:r>
              <a:rPr lang="en-US" dirty="0" smtClean="0"/>
              <a:t>atasets 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/>
              <a:t>L</a:t>
            </a:r>
            <a:r>
              <a:rPr lang="en-US" dirty="0" smtClean="0"/>
              <a:t>and Administration </a:t>
            </a:r>
            <a:r>
              <a:rPr lang="en-US" dirty="0"/>
              <a:t>and </a:t>
            </a:r>
            <a:r>
              <a:rPr lang="en-US" dirty="0" smtClean="0"/>
              <a:t>Management</a:t>
            </a:r>
          </a:p>
          <a:p>
            <a:pPr marL="811212" lvl="2" indent="-273050">
              <a:lnSpc>
                <a:spcPct val="15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 smtClean="0"/>
              <a:t>Introduction</a:t>
            </a:r>
            <a:r>
              <a:rPr lang="en-US" dirty="0"/>
              <a:t>: UN-GGIM Working Group on Marine Geospatial Information (WG-MGI)</a:t>
            </a:r>
            <a:endParaRPr lang="en-GB" dirty="0" smtClean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3999"/>
            <a:ext cx="8382000" cy="41116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dirty="0"/>
              <a:t>Work toward the completion of an integrated global dataset that includes land and sea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/>
              <a:t>Ensure that IHO standards serve as the basis for UN-GGIM marine information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/>
              <a:t>Raise </a:t>
            </a:r>
            <a:r>
              <a:rPr lang="en-US" dirty="0"/>
              <a:t>political awareness and </a:t>
            </a:r>
            <a:r>
              <a:rPr lang="en-US" dirty="0" smtClean="0"/>
              <a:t>highlight </a:t>
            </a:r>
            <a:r>
              <a:rPr lang="en-US" dirty="0"/>
              <a:t>the importance of </a:t>
            </a:r>
            <a:r>
              <a:rPr lang="en-US" dirty="0" smtClean="0"/>
              <a:t>marine </a:t>
            </a:r>
            <a:r>
              <a:rPr lang="en-US" dirty="0"/>
              <a:t>geospatial </a:t>
            </a:r>
            <a:r>
              <a:rPr lang="en-US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3629111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GB" dirty="0" smtClean="0"/>
              <a:t>Documents and Dates for </a:t>
            </a:r>
            <a:r>
              <a:rPr lang="en-GB" dirty="0"/>
              <a:t>Y</a:t>
            </a:r>
            <a:r>
              <a:rPr lang="en-GB" dirty="0" smtClean="0"/>
              <a:t>our Attention</a:t>
            </a:r>
            <a:endParaRPr lang="en-GB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31800" y="1368425"/>
            <a:ext cx="8382000" cy="41116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sz="2400" dirty="0">
                <a:effectLst/>
              </a:rPr>
              <a:t>UN-GGIM-MGI Concept </a:t>
            </a:r>
            <a:r>
              <a:rPr lang="en-US" sz="2400" dirty="0" smtClean="0">
                <a:effectLst/>
              </a:rPr>
              <a:t>Documents - Now Available </a:t>
            </a:r>
            <a:r>
              <a:rPr lang="en-US" sz="2400" dirty="0" smtClean="0">
                <a:effectLst/>
                <a:hlinkClick r:id="rId3"/>
              </a:rPr>
              <a:t>http</a:t>
            </a:r>
            <a:r>
              <a:rPr lang="en-US" sz="2400" dirty="0">
                <a:effectLst/>
                <a:hlinkClick r:id="rId3"/>
              </a:rPr>
              <a:t>://</a:t>
            </a:r>
            <a:r>
              <a:rPr lang="en-US" sz="2400" dirty="0" smtClean="0">
                <a:effectLst/>
                <a:hlinkClick r:id="rId3"/>
              </a:rPr>
              <a:t>ggim.un.org/ggim_committee.html</a:t>
            </a:r>
            <a:r>
              <a:rPr lang="en-US" sz="2400" dirty="0" smtClean="0">
                <a:effectLst/>
              </a:rPr>
              <a:t> </a:t>
            </a:r>
          </a:p>
          <a:p>
            <a:pPr marL="811212" lvl="2" indent="-273050">
              <a:lnSpc>
                <a:spcPct val="150000"/>
              </a:lnSpc>
              <a:defRPr/>
            </a:pPr>
            <a:r>
              <a:rPr lang="en-US" sz="1600" dirty="0" smtClean="0">
                <a:effectLst/>
              </a:rPr>
              <a:t>IHO Background Report on Marine Geospatial </a:t>
            </a:r>
            <a:r>
              <a:rPr lang="en-US" sz="1600" dirty="0">
                <a:effectLst/>
              </a:rPr>
              <a:t>Information - – GGIM 7 agenda item </a:t>
            </a:r>
            <a:r>
              <a:rPr lang="en-US" sz="1600" dirty="0" smtClean="0">
                <a:effectLst/>
              </a:rPr>
              <a:t>14</a:t>
            </a:r>
          </a:p>
          <a:p>
            <a:pPr marL="811212" lvl="2" indent="-273050">
              <a:lnSpc>
                <a:spcPct val="150000"/>
              </a:lnSpc>
              <a:defRPr/>
            </a:pPr>
            <a:r>
              <a:rPr lang="en-US" sz="1600" dirty="0" smtClean="0">
                <a:effectLst/>
              </a:rPr>
              <a:t>Concept Note </a:t>
            </a:r>
            <a:r>
              <a:rPr lang="en-US" sz="1600" dirty="0">
                <a:effectLst/>
              </a:rPr>
              <a:t>GGIM-MGI-WG-– GGIM 7 agenda item </a:t>
            </a:r>
            <a:r>
              <a:rPr lang="en-US" sz="1600" dirty="0" smtClean="0">
                <a:effectLst/>
              </a:rPr>
              <a:t>16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sz="2400" dirty="0" smtClean="0">
                <a:effectLst/>
              </a:rPr>
              <a:t>CL 38/2017</a:t>
            </a:r>
            <a:endParaRPr lang="en-US" sz="2400" dirty="0">
              <a:effectLst/>
            </a:endParaRPr>
          </a:p>
          <a:p>
            <a:pPr marL="273050" indent="-273050">
              <a:lnSpc>
                <a:spcPct val="150000"/>
              </a:lnSpc>
              <a:defRPr/>
            </a:pPr>
            <a:r>
              <a:rPr lang="en-US" sz="2400" dirty="0" smtClean="0">
                <a:effectLst/>
              </a:rPr>
              <a:t>Side </a:t>
            </a:r>
            <a:r>
              <a:rPr lang="en-US" sz="2400" dirty="0">
                <a:effectLst/>
              </a:rPr>
              <a:t>E</a:t>
            </a:r>
            <a:r>
              <a:rPr lang="en-US" sz="2400" dirty="0" smtClean="0">
                <a:effectLst/>
              </a:rPr>
              <a:t>vent </a:t>
            </a:r>
            <a:r>
              <a:rPr lang="en-US" sz="2400" dirty="0">
                <a:effectLst/>
              </a:rPr>
              <a:t>on Marine Geospatial </a:t>
            </a:r>
            <a:r>
              <a:rPr lang="en-US" sz="2400" dirty="0" smtClean="0">
                <a:effectLst/>
              </a:rPr>
              <a:t>Information – 31 July in UNHQ </a:t>
            </a:r>
            <a:r>
              <a:rPr lang="en-US" sz="2400" smtClean="0">
                <a:effectLst/>
              </a:rPr>
              <a:t>Room </a:t>
            </a:r>
            <a:r>
              <a:rPr lang="en-US" sz="2400" smtClean="0">
                <a:effectLst/>
              </a:rPr>
              <a:t>11 </a:t>
            </a:r>
            <a:r>
              <a:rPr lang="en-US" sz="2400" dirty="0" smtClean="0">
                <a:effectLst/>
              </a:rPr>
              <a:t>from 16 – 18:00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sz="2400" dirty="0">
                <a:effectLst/>
              </a:rPr>
              <a:t>Seventh Session of the </a:t>
            </a:r>
            <a:r>
              <a:rPr lang="en-US" sz="2400" dirty="0" smtClean="0">
                <a:effectLst/>
              </a:rPr>
              <a:t>UN-GGIM: UNHQ – 31 July  to 4 August</a:t>
            </a:r>
          </a:p>
          <a:p>
            <a:pPr marL="273050" indent="-273050">
              <a:lnSpc>
                <a:spcPct val="150000"/>
              </a:lnSpc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44615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GB" dirty="0" smtClean="0"/>
              <a:t>How Can You Get Involved – From GGIM TOR</a:t>
            </a:r>
            <a:endParaRPr lang="en-GB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3999"/>
            <a:ext cx="8382000" cy="41116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dirty="0"/>
              <a:t>Member States will seek to designate experts with specific knowledge drawn from the interrelated fields of surveying, geography, cartography and mapping, remote sensing, land/sea and geographic information systems and environmental protection.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1335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GB" dirty="0" smtClean="0"/>
              <a:t>How Can You Get Involved?</a:t>
            </a:r>
            <a:endParaRPr lang="en-GB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57200" y="1523999"/>
            <a:ext cx="8382000" cy="4111625"/>
          </a:xfrm>
        </p:spPr>
        <p:txBody>
          <a:bodyPr/>
          <a:lstStyle/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>
                <a:effectLst/>
              </a:rPr>
              <a:t>Attend the GGIM </a:t>
            </a:r>
            <a:r>
              <a:rPr lang="en-US" dirty="0">
                <a:effectLst/>
              </a:rPr>
              <a:t>– You are entitled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>
                <a:effectLst/>
              </a:rPr>
              <a:t>Work with your representatives to support the proposal - positive interventions encouraged</a:t>
            </a:r>
          </a:p>
          <a:p>
            <a:pPr marL="273050" indent="-273050">
              <a:lnSpc>
                <a:spcPct val="150000"/>
              </a:lnSpc>
              <a:defRPr/>
            </a:pPr>
            <a:r>
              <a:rPr lang="en-US" dirty="0" smtClean="0">
                <a:effectLst/>
              </a:rPr>
              <a:t>If established, commit to UN-GGIM-MGI participation and consider leadership role</a:t>
            </a:r>
          </a:p>
          <a:p>
            <a:pPr marL="273050" indent="-273050">
              <a:lnSpc>
                <a:spcPct val="150000"/>
              </a:lnSpc>
              <a:defRPr/>
            </a:pPr>
            <a:endParaRPr lang="en-US" dirty="0" smtClean="0">
              <a:effectLst/>
            </a:endParaRPr>
          </a:p>
          <a:p>
            <a:pPr marL="273050" indent="-273050">
              <a:lnSpc>
                <a:spcPct val="150000"/>
              </a:lnSpc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33807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9814" y="21608"/>
            <a:ext cx="7929562" cy="1139825"/>
          </a:xfrm>
        </p:spPr>
        <p:txBody>
          <a:bodyPr/>
          <a:lstStyle/>
          <a:p>
            <a:pPr defTabSz="719138" eaLnBrk="1" hangingPunct="1">
              <a:defRPr/>
            </a:pPr>
            <a:r>
              <a:rPr lang="en-US" dirty="0"/>
              <a:t>Action </a:t>
            </a:r>
            <a:r>
              <a:rPr lang="en-US" dirty="0" smtClean="0"/>
              <a:t>requested </a:t>
            </a:r>
            <a:r>
              <a:rPr lang="en-US" dirty="0"/>
              <a:t>of IRCC</a:t>
            </a:r>
            <a:endParaRPr lang="en-GB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/>
          <a:lstStyle/>
          <a:p>
            <a:pPr marL="273050" indent="-273050" defTabSz="360000">
              <a:spcBef>
                <a:spcPts val="0"/>
              </a:spcBef>
              <a:buFont typeface="Wingdings" pitchFamily="2" charset="2"/>
              <a:buChar char=""/>
              <a:defRPr/>
            </a:pPr>
            <a:r>
              <a:rPr lang="en-US" sz="2800" dirty="0"/>
              <a:t>IRCC is invited to:</a:t>
            </a:r>
          </a:p>
          <a:p>
            <a:pPr lvl="1" algn="just" eaLnBrk="1" hangingPunct="1">
              <a:defRPr/>
            </a:pPr>
            <a:r>
              <a:rPr lang="en-US" sz="2400" dirty="0" smtClean="0"/>
              <a:t>note </a:t>
            </a:r>
            <a:r>
              <a:rPr lang="en-US" sz="2400" dirty="0"/>
              <a:t>this paper, </a:t>
            </a:r>
            <a:endParaRPr lang="en-US" sz="2400" dirty="0" smtClean="0"/>
          </a:p>
          <a:p>
            <a:pPr lvl="1" algn="just" eaLnBrk="1" hangingPunct="1">
              <a:defRPr/>
            </a:pPr>
            <a:r>
              <a:rPr lang="en-US" sz="2400" dirty="0" smtClean="0"/>
              <a:t>encourage </a:t>
            </a:r>
            <a:r>
              <a:rPr lang="en-US" sz="2400" dirty="0"/>
              <a:t>member states to support the establishment of the UN-GGIM WG-MGI by working with their representatives to the UN-GGIM to offer interventions in favor of the WGMGI during the August 2017 UN-GGIM, </a:t>
            </a:r>
            <a:endParaRPr lang="en-US" sz="2400" dirty="0" smtClean="0"/>
          </a:p>
          <a:p>
            <a:pPr lvl="1" algn="just" eaLnBrk="1" hangingPunct="1">
              <a:defRPr/>
            </a:pPr>
            <a:r>
              <a:rPr lang="en-US" sz="2400" dirty="0"/>
              <a:t>e</a:t>
            </a:r>
            <a:r>
              <a:rPr lang="en-US" sz="2400" dirty="0" smtClean="0"/>
              <a:t>ncourage </a:t>
            </a:r>
            <a:r>
              <a:rPr lang="en-US" sz="2400" dirty="0"/>
              <a:t>member states to </a:t>
            </a:r>
            <a:r>
              <a:rPr lang="en-US" sz="2400" dirty="0" smtClean="0"/>
              <a:t>attend the UN-GGIM and the UN-GGIM-MGI Side Event in August </a:t>
            </a:r>
            <a:r>
              <a:rPr lang="en-US" sz="2400" dirty="0"/>
              <a:t>2017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526183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5390</TotalTime>
  <Words>334</Words>
  <Application>Microsoft Office PowerPoint</Application>
  <PresentationFormat>On-screen Show (4:3)</PresentationFormat>
  <Paragraphs>42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맑은 고딕</vt:lpstr>
      <vt:lpstr>Arial</vt:lpstr>
      <vt:lpstr>Arial Narrow</vt:lpstr>
      <vt:lpstr>굴림</vt:lpstr>
      <vt:lpstr>굴림</vt:lpstr>
      <vt:lpstr>Times New Roman</vt:lpstr>
      <vt:lpstr>Verdana</vt:lpstr>
      <vt:lpstr>Wingdings</vt:lpstr>
      <vt:lpstr>HSSC Report template</vt:lpstr>
      <vt:lpstr>1_HSSC Report template</vt:lpstr>
      <vt:lpstr>IHO</vt:lpstr>
      <vt:lpstr>2_HSSC Report template</vt:lpstr>
      <vt:lpstr>3_HSSC Report template</vt:lpstr>
      <vt:lpstr>PowerPoint Presentation</vt:lpstr>
      <vt:lpstr>Contents</vt:lpstr>
      <vt:lpstr>Introduction: United Nations Global Geospatial Information Management</vt:lpstr>
      <vt:lpstr>Introduction: UN-GGIM Working Group on Marine Geospatial Information (WG-MGI)</vt:lpstr>
      <vt:lpstr>Documents and Dates for Your Attention</vt:lpstr>
      <vt:lpstr>How Can You Get Involved – From GGIM TOR</vt:lpstr>
      <vt:lpstr>How Can You Get Involved?</vt:lpstr>
      <vt:lpstr>Action requested of IRCC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Alberto Costa Neves</cp:lastModifiedBy>
  <cp:revision>346</cp:revision>
  <dcterms:created xsi:type="dcterms:W3CDTF">2011-10-01T21:09:34Z</dcterms:created>
  <dcterms:modified xsi:type="dcterms:W3CDTF">2017-06-14T12:56:05Z</dcterms:modified>
</cp:coreProperties>
</file>