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2" r:id="rId12"/>
    <p:sldId id="269" r:id="rId13"/>
    <p:sldId id="270" r:id="rId14"/>
  </p:sldIdLst>
  <p:sldSz cx="9144000" cy="6858000" type="screen4x3"/>
  <p:notesSz cx="690403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40"/>
  </p:normalViewPr>
  <p:slideViewPr>
    <p:cSldViewPr>
      <p:cViewPr varScale="1">
        <p:scale>
          <a:sx n="63" d="100"/>
          <a:sy n="63" d="100"/>
        </p:scale>
        <p:origin x="56" y="9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35F818-8F95-4D4B-8511-C68E4BFDA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D3BBFB6-EA16-814E-8BA7-170BD9422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z="800" smtClean="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 dirty="0" smtClean="0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69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5C08-9863-464B-8ADE-A89BC4109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E5D2-22FF-DE40-BB45-5904AFD69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Copyright © 2018 Open Geospatial Consortium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F124-AF04-5448-81DF-7A81BF3CA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CB-D23A-A24C-9D82-3F41F4AC5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CF4-B06C-C644-947A-3193A300C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97B-9CFF-B245-85B9-914B1C89C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5999-4989-CE46-9052-5F6CD8C2D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257F-3AC2-0942-956E-433F540C0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DC85-1E39-6F45-8D26-88CB57EE5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41DA-054F-A74C-AF1A-5876988B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27D0F9EB-4EAC-1044-9312-C01285DE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dirty="0"/>
              <a:t>Marine </a:t>
            </a:r>
            <a:r>
              <a:rPr lang="en-US" dirty="0" smtClean="0"/>
              <a:t>DWG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>
                <a:ea typeface="MS PGothic" charset="-128"/>
              </a:rPr>
              <a:t>OGC Marine DWG meeting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 smtClean="0">
                <a:ea typeface="MS PGothic" charset="-128"/>
              </a:rPr>
              <a:t>Niteroi, Brazil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 smtClean="0">
                <a:ea typeface="MS PGothic" charset="-128"/>
              </a:rPr>
              <a:t>Jonathan Pritchard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 smtClean="0">
                <a:ea typeface="MS PGothic" charset="-128"/>
              </a:rPr>
              <a:t>2</a:t>
            </a:r>
            <a:r>
              <a:rPr lang="en-US" altLang="en-US" baseline="30000" dirty="0" smtClean="0">
                <a:ea typeface="MS PGothic" charset="-128"/>
              </a:rPr>
              <a:t>nd</a:t>
            </a:r>
            <a:r>
              <a:rPr lang="en-US" altLang="en-US" dirty="0" smtClean="0">
                <a:ea typeface="MS PGothic" charset="-128"/>
              </a:rPr>
              <a:t> February, 2018</a:t>
            </a:r>
            <a:endParaRPr lang="en-US" altLang="en-US" dirty="0">
              <a:ea typeface="MS PGothic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Copyright © 2018 Open Geospatial Consortium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181" y="12538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80692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Southampton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3363" lvl="1" indent="-233363">
              <a:buChar char="•"/>
            </a:pPr>
            <a:r>
              <a:rPr lang="en-US" dirty="0" smtClean="0"/>
              <a:t>Semantically </a:t>
            </a:r>
            <a:r>
              <a:rPr lang="en-US" dirty="0"/>
              <a:t>enhancing </a:t>
            </a:r>
            <a:r>
              <a:rPr lang="en-US" dirty="0" err="1"/>
              <a:t>SensorML</a:t>
            </a:r>
            <a:r>
              <a:rPr lang="en-US" dirty="0"/>
              <a:t> with controlled vocabularies in the marine </a:t>
            </a:r>
            <a:r>
              <a:rPr lang="en-US" dirty="0" smtClean="0"/>
              <a:t>domain, Alexandra </a:t>
            </a:r>
            <a:r>
              <a:rPr lang="en-US" dirty="0"/>
              <a:t>Kokkinaki, </a:t>
            </a:r>
            <a:r>
              <a:rPr lang="en-US" dirty="0" smtClean="0"/>
              <a:t>British Oceanographic Data Centre </a:t>
            </a:r>
          </a:p>
          <a:p>
            <a:pPr marL="233363" lvl="1" indent="-233363">
              <a:buChar char="•"/>
            </a:pPr>
            <a:endParaRPr lang="en-US" dirty="0" smtClean="0"/>
          </a:p>
          <a:p>
            <a:pPr marL="233363" lvl="1" indent="-233363">
              <a:buChar char="•"/>
            </a:pPr>
            <a:r>
              <a:rPr lang="en-US" dirty="0" smtClean="0"/>
              <a:t>Maritime </a:t>
            </a:r>
            <a:r>
              <a:rPr lang="en-US" dirty="0"/>
              <a:t>Limits and Boundaries and IHO </a:t>
            </a:r>
            <a:r>
              <a:rPr lang="en-US" dirty="0" smtClean="0"/>
              <a:t>S-121, </a:t>
            </a:r>
            <a:r>
              <a:rPr lang="en-US" dirty="0" err="1"/>
              <a:t>Sébastien</a:t>
            </a:r>
            <a:r>
              <a:rPr lang="en-US" dirty="0"/>
              <a:t> Durand, Canadian Hydrographic </a:t>
            </a:r>
            <a:r>
              <a:rPr lang="en-US" dirty="0" smtClean="0"/>
              <a:t>Service</a:t>
            </a:r>
          </a:p>
          <a:p>
            <a:pPr marL="233363" lvl="1" indent="-233363">
              <a:buChar char="•"/>
            </a:pPr>
            <a:endParaRPr lang="en-US" dirty="0" smtClean="0"/>
          </a:p>
          <a:p>
            <a:pPr marL="233363" lvl="1" indent="-233363">
              <a:buChar char="•"/>
            </a:pPr>
            <a:r>
              <a:rPr lang="en-US" dirty="0"/>
              <a:t>Formation of UN-GGIM Marine Working </a:t>
            </a:r>
            <a:r>
              <a:rPr lang="en-US" dirty="0" smtClean="0"/>
              <a:t>Group</a:t>
            </a:r>
          </a:p>
          <a:p>
            <a:pPr marL="233363" lvl="1" indent="-233363">
              <a:buChar char="•"/>
            </a:pPr>
            <a:endParaRPr lang="en-US" dirty="0" smtClean="0"/>
          </a:p>
          <a:p>
            <a:pPr marL="233363" lvl="1" indent="-233363">
              <a:buChar char="•"/>
            </a:pPr>
            <a:r>
              <a:rPr lang="en-US" dirty="0" smtClean="0"/>
              <a:t>IOC </a:t>
            </a:r>
            <a:r>
              <a:rPr lang="en-US" dirty="0"/>
              <a:t>Plan for Oceanographic Data and Information </a:t>
            </a:r>
            <a:r>
              <a:rPr lang="en-US" dirty="0" smtClean="0"/>
              <a:t>Management</a:t>
            </a:r>
          </a:p>
          <a:p>
            <a:pPr marL="233363" lvl="1" indent="-233363">
              <a:buChar char="•"/>
            </a:pPr>
            <a:endParaRPr lang="en-US" sz="1800" dirty="0" smtClean="0"/>
          </a:p>
          <a:p>
            <a:r>
              <a:rPr lang="en-US" sz="2000" dirty="0" smtClean="0"/>
              <a:t>Point Cloud DWG and Marine DWG combined session</a:t>
            </a:r>
          </a:p>
          <a:p>
            <a:pPr lvl="1"/>
            <a:r>
              <a:rPr lang="en-US" sz="1600" dirty="0" smtClean="0"/>
              <a:t>Scope and work of the Point Cloud DWG, Stan Tillman</a:t>
            </a:r>
          </a:p>
          <a:p>
            <a:pPr lvl="1"/>
            <a:r>
              <a:rPr lang="en-US" sz="1600" dirty="0" smtClean="0"/>
              <a:t>Bathymetry and Point Clouds, Jonathan Pritchard</a:t>
            </a:r>
          </a:p>
          <a:p>
            <a:pPr lvl="1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84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Palmerston North meeting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Copyright © 2018 Open Geospatial Consortium</a:t>
            </a:r>
            <a:endParaRPr lang="en-US" alt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46075" y="1279525"/>
            <a:ext cx="8458200" cy="4891088"/>
          </a:xfrm>
        </p:spPr>
        <p:txBody>
          <a:bodyPr/>
          <a:lstStyle/>
          <a:p>
            <a:pPr marL="233363" lvl="1" indent="-233363">
              <a:buChar char="•"/>
              <a:defRPr/>
            </a:pPr>
            <a:r>
              <a:rPr lang="en-US" dirty="0" smtClean="0"/>
              <a:t>New </a:t>
            </a:r>
            <a:r>
              <a:rPr lang="en-US" dirty="0"/>
              <a:t>Zealand Hydrographic Authority – Adam Greenland, </a:t>
            </a:r>
            <a:r>
              <a:rPr lang="en-NZ" dirty="0"/>
              <a:t>National Hydrographer, LINZ and Rachel Gabara, Manager Marine Geospatial Data and Products, LINZ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233363" lvl="1" indent="-233363">
              <a:buChar char="•"/>
              <a:defRPr/>
            </a:pPr>
            <a:r>
              <a:rPr lang="en-US" dirty="0"/>
              <a:t>Ocean Mapping at NIWA </a:t>
            </a:r>
            <a:r>
              <a:rPr lang="en-US" dirty="0" smtClean="0"/>
              <a:t>– Kevin </a:t>
            </a:r>
            <a:r>
              <a:rPr lang="en-US" dirty="0"/>
              <a:t>Mackay, Principle Technician, Marine Geology</a:t>
            </a:r>
          </a:p>
          <a:p>
            <a:pPr marL="233363" lvl="1" indent="-233363">
              <a:buChar char="•"/>
              <a:defRPr/>
            </a:pPr>
            <a:endParaRPr lang="en-US" dirty="0"/>
          </a:p>
          <a:p>
            <a:pPr marL="233363" lvl="1" indent="-233363">
              <a:buChar char="•"/>
              <a:defRPr/>
            </a:pPr>
            <a:r>
              <a:rPr lang="en-US" dirty="0"/>
              <a:t>Introduction to HDF for Marine datasets </a:t>
            </a:r>
            <a:r>
              <a:rPr lang="en-US" dirty="0" smtClean="0"/>
              <a:t>–Ted </a:t>
            </a:r>
            <a:r>
              <a:rPr lang="en-US" dirty="0" err="1"/>
              <a:t>Haberman</a:t>
            </a:r>
            <a:r>
              <a:rPr lang="en-US" dirty="0"/>
              <a:t>, Director of Earth Science, The HDF Group</a:t>
            </a:r>
          </a:p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20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920">
            <a:off x="5931832" y="2870467"/>
            <a:ext cx="2819400" cy="31553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Meeting 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1279525"/>
            <a:ext cx="6130925" cy="48910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OGC MSDI </a:t>
            </a:r>
            <a:r>
              <a:rPr lang="en-US" sz="2000" dirty="0"/>
              <a:t>Concept Development Study (CDS)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Monitoring next steps of the OGC Arctic Spatial Data Pilot, Marine aspects had less focus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OGC pilot for IHO </a:t>
            </a:r>
            <a:r>
              <a:rPr lang="en-GB" sz="2000" dirty="0"/>
              <a:t>S-121 </a:t>
            </a:r>
            <a:r>
              <a:rPr lang="en-GB" sz="2000" dirty="0" smtClean="0"/>
              <a:t>enablement              (Maritime Limits and Boundaries) 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OGC Marine DWG to liaise with new                     UN-GGIM MGIWG with IHO MSDIWG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Collaboration with OGC Point Cloud DWG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25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Marine DWG 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2018 OGC TC </a:t>
            </a:r>
            <a:r>
              <a:rPr lang="en-GB" sz="2000" dirty="0"/>
              <a:t>M</a:t>
            </a:r>
            <a:r>
              <a:rPr lang="en-GB" sz="2000" dirty="0" smtClean="0"/>
              <a:t>eetings Program:</a:t>
            </a:r>
          </a:p>
          <a:p>
            <a:pPr lvl="1" algn="just">
              <a:defRPr/>
            </a:pPr>
            <a:r>
              <a:rPr lang="en-US" sz="1800" dirty="0" smtClean="0"/>
              <a:t>Orleans, France, March 19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to 23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</a:t>
            </a:r>
            <a:endParaRPr lang="en-US" sz="1800" dirty="0"/>
          </a:p>
          <a:p>
            <a:pPr lvl="1" algn="just">
              <a:defRPr/>
            </a:pPr>
            <a:r>
              <a:rPr lang="en-US" sz="1800" dirty="0" smtClean="0"/>
              <a:t>Fort </a:t>
            </a:r>
            <a:r>
              <a:rPr lang="en-US" sz="1800" dirty="0"/>
              <a:t>Collins, Co, </a:t>
            </a:r>
            <a:r>
              <a:rPr lang="en-US" sz="1800" dirty="0" smtClean="0"/>
              <a:t>USA, </a:t>
            </a:r>
            <a:r>
              <a:rPr lang="en-US" sz="1800" dirty="0"/>
              <a:t>June 4</a:t>
            </a:r>
            <a:r>
              <a:rPr lang="en-US" sz="1800" baseline="30000" dirty="0"/>
              <a:t>th</a:t>
            </a:r>
            <a:r>
              <a:rPr lang="en-US" sz="1800" dirty="0"/>
              <a:t> to </a:t>
            </a:r>
            <a:r>
              <a:rPr lang="en-US" sz="1800" dirty="0" smtClean="0"/>
              <a:t>8</a:t>
            </a:r>
            <a:r>
              <a:rPr lang="en-US" sz="1800" baseline="30000" dirty="0" smtClean="0"/>
              <a:t>th</a:t>
            </a:r>
            <a:endParaRPr lang="en-US" sz="1800" dirty="0"/>
          </a:p>
          <a:p>
            <a:pPr algn="just">
              <a:defRPr/>
            </a:pPr>
            <a:endParaRPr lang="en-GB" sz="2000" dirty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96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2018 Open Geospatial Consortium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60375" y="136525"/>
            <a:ext cx="8683625" cy="685800"/>
          </a:xfrm>
        </p:spPr>
        <p:txBody>
          <a:bodyPr/>
          <a:lstStyle/>
          <a:p>
            <a:pPr>
              <a:defRPr/>
            </a:pPr>
            <a:r>
              <a:rPr lang="de-DE" altLang="en-US" dirty="0" smtClean="0"/>
              <a:t>Purpose of the Marine DWG</a:t>
            </a:r>
            <a:endParaRPr lang="en-US" altLang="en-US" dirty="0" smtClean="0"/>
          </a:p>
        </p:txBody>
      </p:sp>
      <p:sp>
        <p:nvSpPr>
          <p:cNvPr id="6148" name="Inhaltsplatzhalter 2"/>
          <p:cNvSpPr>
            <a:spLocks noGrp="1"/>
          </p:cNvSpPr>
          <p:nvPr>
            <p:ph idx="4294967295"/>
          </p:nvPr>
        </p:nvSpPr>
        <p:spPr>
          <a:xfrm>
            <a:off x="685800" y="1279525"/>
            <a:ext cx="8458200" cy="4891088"/>
          </a:xfrm>
        </p:spPr>
        <p:txBody>
          <a:bodyPr/>
          <a:lstStyle/>
          <a:p>
            <a:r>
              <a:rPr lang="en-US" altLang="en-US" dirty="0" smtClean="0"/>
              <a:t>There is a gap in the current OGC baseline regarding marine geospatial data with an emphasis on hydrography and ocean mapping.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To support smart exchange methods required for interoperability with organizations such as the International Hydrographic Organization (IHO) and International Oil and Gas Producers (IOGP) and their data standards.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Motivated by the widening use of marine data for purposes </a:t>
            </a:r>
            <a:r>
              <a:rPr lang="en-US" altLang="en-US" u="sng" dirty="0" smtClean="0"/>
              <a:t>other than safe navigation</a:t>
            </a:r>
            <a:r>
              <a:rPr lang="en-US" altLang="en-US" dirty="0" smtClean="0"/>
              <a:t>, described frequently as Marine Spatial Data Infrastructure (MSDI).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769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Problem Statement for Marine DWG</a:t>
            </a:r>
            <a:endParaRPr lang="en-US" altLang="en-US" dirty="0" smtClean="0"/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>
          <a:xfrm>
            <a:off x="346075" y="1204913"/>
            <a:ext cx="8569325" cy="4891087"/>
          </a:xfrm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lang="en-US" sz="2200" dirty="0"/>
              <a:t>Geospatial data </a:t>
            </a:r>
            <a:r>
              <a:rPr lang="en-US" sz="2200" dirty="0" smtClean="0"/>
              <a:t>has </a:t>
            </a:r>
            <a:r>
              <a:rPr lang="en-US" sz="2200" dirty="0"/>
              <a:t>been successfully standardized for navigational purposes by hydrographic agencies for </a:t>
            </a:r>
            <a:r>
              <a:rPr lang="en-US" sz="2200" dirty="0" smtClean="0"/>
              <a:t>years.</a:t>
            </a:r>
          </a:p>
          <a:p>
            <a:pPr>
              <a:spcBef>
                <a:spcPts val="300"/>
              </a:spcBef>
              <a:defRPr/>
            </a:pPr>
            <a:endParaRPr lang="en-US" sz="2200" dirty="0"/>
          </a:p>
          <a:p>
            <a:pPr>
              <a:spcBef>
                <a:spcPts val="300"/>
              </a:spcBef>
              <a:defRPr/>
            </a:pPr>
            <a:r>
              <a:rPr lang="en-US" sz="2200" dirty="0" smtClean="0"/>
              <a:t>Data now </a:t>
            </a:r>
            <a:r>
              <a:rPr lang="en-US" sz="2200" dirty="0"/>
              <a:t>in demand for a much wider range of </a:t>
            </a:r>
            <a:r>
              <a:rPr lang="en-US" sz="2200" dirty="0" smtClean="0"/>
              <a:t>applications. </a:t>
            </a:r>
          </a:p>
          <a:p>
            <a:pPr>
              <a:spcBef>
                <a:spcPts val="300"/>
              </a:spcBef>
              <a:defRPr/>
            </a:pPr>
            <a:endParaRPr lang="en-US" sz="2200" dirty="0"/>
          </a:p>
          <a:p>
            <a:pPr>
              <a:spcBef>
                <a:spcPts val="300"/>
              </a:spcBef>
              <a:defRPr/>
            </a:pPr>
            <a:r>
              <a:rPr lang="en-US" sz="2200" dirty="0"/>
              <a:t>Chart data </a:t>
            </a:r>
            <a:r>
              <a:rPr lang="en-US" sz="2200" dirty="0" smtClean="0"/>
              <a:t>is </a:t>
            </a:r>
            <a:r>
              <a:rPr lang="en-US" sz="2200" dirty="0"/>
              <a:t>a major source of information but does not lend itself automatically for wider </a:t>
            </a:r>
            <a:r>
              <a:rPr lang="en-US" sz="2200" dirty="0" smtClean="0"/>
              <a:t>use.</a:t>
            </a:r>
          </a:p>
          <a:p>
            <a:pPr>
              <a:spcBef>
                <a:spcPts val="300"/>
              </a:spcBef>
              <a:defRPr/>
            </a:pPr>
            <a:endParaRPr lang="en-US" sz="2200" dirty="0" smtClean="0"/>
          </a:p>
          <a:p>
            <a:pPr>
              <a:spcBef>
                <a:spcPts val="300"/>
              </a:spcBef>
              <a:defRPr/>
            </a:pPr>
            <a:r>
              <a:rPr lang="en-US" sz="2200" dirty="0" smtClean="0"/>
              <a:t>bathymetric grids, point </a:t>
            </a:r>
            <a:r>
              <a:rPr lang="en-US" sz="2200" dirty="0"/>
              <a:t>clouds, </a:t>
            </a:r>
            <a:r>
              <a:rPr lang="en-US" sz="2200" dirty="0" smtClean="0"/>
              <a:t>seafloor </a:t>
            </a:r>
            <a:r>
              <a:rPr lang="en-US" sz="2200" dirty="0"/>
              <a:t>sediment </a:t>
            </a:r>
            <a:r>
              <a:rPr lang="en-US" sz="2200" dirty="0" smtClean="0"/>
              <a:t>mosaics and water column data may </a:t>
            </a:r>
            <a:r>
              <a:rPr lang="en-US" sz="2200" dirty="0"/>
              <a:t>require further </a:t>
            </a:r>
            <a:r>
              <a:rPr lang="en-US" sz="2200" dirty="0" smtClean="0"/>
              <a:t>standardization.</a:t>
            </a:r>
          </a:p>
          <a:p>
            <a:pPr>
              <a:spcBef>
                <a:spcPts val="300"/>
              </a:spcBef>
              <a:defRPr/>
            </a:pPr>
            <a:endParaRPr lang="en-US" sz="2200" dirty="0" smtClean="0"/>
          </a:p>
          <a:p>
            <a:pPr>
              <a:spcBef>
                <a:spcPts val="300"/>
              </a:spcBef>
              <a:defRPr/>
            </a:pPr>
            <a:r>
              <a:rPr lang="en-US" sz="2200" dirty="0" smtClean="0"/>
              <a:t>Data </a:t>
            </a:r>
            <a:r>
              <a:rPr lang="en-US" sz="2200" dirty="0"/>
              <a:t>volumes and sources </a:t>
            </a:r>
            <a:r>
              <a:rPr lang="en-US" sz="2200" dirty="0" smtClean="0"/>
              <a:t>increasing driving standardized </a:t>
            </a:r>
            <a:r>
              <a:rPr lang="en-US" sz="2200" dirty="0"/>
              <a:t>sensor processing and management techniques.</a:t>
            </a:r>
          </a:p>
          <a:p>
            <a:pPr>
              <a:spcBef>
                <a:spcPts val="300"/>
              </a:spcBef>
              <a:defRPr/>
            </a:pPr>
            <a:endParaRPr lang="en-US" sz="2200" dirty="0"/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endParaRPr lang="en-US" sz="2200" dirty="0"/>
          </a:p>
          <a:p>
            <a:pPr>
              <a:spcBef>
                <a:spcPts val="300"/>
              </a:spcBef>
              <a:defRPr/>
            </a:pPr>
            <a:endParaRPr lang="en-US" sz="2200" dirty="0"/>
          </a:p>
          <a:p>
            <a:pPr>
              <a:spcBef>
                <a:spcPts val="300"/>
              </a:spcBef>
              <a:defRPr/>
            </a:pPr>
            <a:endParaRPr lang="en-US" altLang="en-US" sz="2200" dirty="0" smtClean="0"/>
          </a:p>
        </p:txBody>
      </p:sp>
      <p:sp>
        <p:nvSpPr>
          <p:cNvPr id="8196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2018 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3064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Mission and Role for Marine DWG</a:t>
            </a:r>
            <a:endParaRPr lang="en-US" altLang="en-US" dirty="0" smtClean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346075" y="1279525"/>
            <a:ext cx="8569325" cy="48910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smtClean="0"/>
              <a:t>The </a:t>
            </a:r>
            <a:r>
              <a:rPr lang="en-US" altLang="en-US" b="1" smtClean="0"/>
              <a:t>mission</a:t>
            </a:r>
            <a:r>
              <a:rPr lang="en-US" altLang="en-US" smtClean="0"/>
              <a:t> of the Marine DWG is to broaden the use of marine data through the understanding of the interoperability-related requirements for relevant use cases.</a:t>
            </a:r>
          </a:p>
          <a:p>
            <a:pPr marL="457200" indent="-457200">
              <a:buFontTx/>
              <a:buAutoNum type="arabicPeriod"/>
            </a:pPr>
            <a:endParaRPr lang="en-US" altLang="en-US" smtClean="0"/>
          </a:p>
          <a:p>
            <a:pPr marL="457200" indent="-457200">
              <a:buFontTx/>
              <a:buAutoNum type="arabicPeriod"/>
            </a:pPr>
            <a:r>
              <a:rPr lang="en-US" altLang="en-US" smtClean="0"/>
              <a:t>The </a:t>
            </a:r>
            <a:r>
              <a:rPr lang="en-US" altLang="en-US" b="1" smtClean="0"/>
              <a:t>role</a:t>
            </a:r>
            <a:r>
              <a:rPr lang="en-US" altLang="en-US" smtClean="0"/>
              <a:t> of the Marine DWG is to serve as a forum within OGC for marine data issues; to present, refine and focus interoperability-related issues to the Technical Committee; and to serve where appropriate as a liaison to other industry, government, independent, research, and standards organizations active within the marine domain.</a:t>
            </a:r>
          </a:p>
          <a:p>
            <a:pPr marL="457200" indent="-457200"/>
            <a:endParaRPr lang="en-US" altLang="en-US" smtClean="0"/>
          </a:p>
          <a:p>
            <a:pPr marL="457200" indent="-457200"/>
            <a:endParaRPr lang="en-US" altLang="en-US" smtClean="0"/>
          </a:p>
          <a:p>
            <a:pPr marL="457200" indent="-457200">
              <a:buFontTx/>
              <a:buNone/>
            </a:pPr>
            <a:endParaRPr lang="en-US" altLang="en-US" smtClean="0"/>
          </a:p>
          <a:p>
            <a:pPr marL="457200" indent="-457200"/>
            <a:endParaRPr lang="en-US" altLang="en-US" smtClean="0"/>
          </a:p>
          <a:p>
            <a:pPr marL="457200" indent="-457200"/>
            <a:endParaRPr lang="en-US" altLang="en-US" smtClean="0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2018 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29226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A50EF1-EA32-42EE-990C-74AC363F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OGC Marine DWG Update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2C0CAB-6312-41B9-97B8-F9AAE44C7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20787"/>
            <a:ext cx="8458200" cy="4799013"/>
          </a:xfrm>
        </p:spPr>
        <p:txBody>
          <a:bodyPr/>
          <a:lstStyle/>
          <a:p>
            <a:r>
              <a:rPr lang="en-US" dirty="0" smtClean="0"/>
              <a:t>5 Marine DWG meetings over 12 month period</a:t>
            </a:r>
          </a:p>
          <a:p>
            <a:endParaRPr lang="en-US" dirty="0"/>
          </a:p>
          <a:p>
            <a:pPr lvl="1"/>
            <a:r>
              <a:rPr lang="en-US" sz="2400" dirty="0" smtClean="0"/>
              <a:t>Vancouver, Canada</a:t>
            </a:r>
          </a:p>
          <a:p>
            <a:pPr lvl="1"/>
            <a:r>
              <a:rPr lang="en-CA" sz="2400" dirty="0" smtClean="0"/>
              <a:t>St. Johns, Canada</a:t>
            </a:r>
          </a:p>
          <a:p>
            <a:pPr lvl="1"/>
            <a:r>
              <a:rPr lang="en-CA" sz="2400" dirty="0" smtClean="0"/>
              <a:t>Delft, Netherlands</a:t>
            </a:r>
          </a:p>
          <a:p>
            <a:pPr lvl="1"/>
            <a:r>
              <a:rPr lang="en-CA" sz="2400" dirty="0" smtClean="0"/>
              <a:t>Southampton, UK</a:t>
            </a:r>
          </a:p>
          <a:p>
            <a:pPr lvl="1"/>
            <a:r>
              <a:rPr lang="en-CA" sz="2400" dirty="0" smtClean="0"/>
              <a:t>Palmerston North, NZ</a:t>
            </a:r>
          </a:p>
          <a:p>
            <a:pPr lvl="1"/>
            <a:endParaRPr lang="en-CA" sz="2400" dirty="0"/>
          </a:p>
          <a:p>
            <a:r>
              <a:rPr lang="en-CA" dirty="0"/>
              <a:t>3 co-chairs from NGA, UKHO, TDY CARIS</a:t>
            </a:r>
          </a:p>
          <a:p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/>
              <a:t>81 </a:t>
            </a:r>
            <a:r>
              <a:rPr lang="en-CA" dirty="0" smtClean="0"/>
              <a:t>signed up to Marine DWG email list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6F4A93-3AB0-4A59-A62D-7E954F785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2018 </a:t>
            </a:r>
            <a:r>
              <a:rPr lang="en-US" dirty="0"/>
              <a:t>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33352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A50EF1-EA32-42EE-990C-74AC363F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Vancouver meeting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2C0CAB-6312-41B9-97B8-F9AAE44C7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295400"/>
            <a:ext cx="8458200" cy="4799013"/>
          </a:xfrm>
        </p:spPr>
        <p:txBody>
          <a:bodyPr/>
          <a:lstStyle/>
          <a:p>
            <a:pPr algn="just">
              <a:defRPr/>
            </a:pPr>
            <a:r>
              <a:rPr lang="en-GB" sz="2000" b="1" dirty="0" smtClean="0"/>
              <a:t>Held </a:t>
            </a:r>
            <a:r>
              <a:rPr lang="en-GB" sz="2000" b="1" dirty="0"/>
              <a:t>1 day meeting alongside the IHO </a:t>
            </a:r>
            <a:r>
              <a:rPr lang="en-GB" sz="2000" b="1" dirty="0" smtClean="0"/>
              <a:t>MSDIWG</a:t>
            </a:r>
            <a:endParaRPr lang="en-GB" sz="2000" b="1" dirty="0"/>
          </a:p>
          <a:p>
            <a:pPr lvl="1" algn="just">
              <a:defRPr/>
            </a:pPr>
            <a:r>
              <a:rPr lang="en-GB" dirty="0"/>
              <a:t>30 attendees (15 in person, 15 remote) </a:t>
            </a:r>
          </a:p>
          <a:p>
            <a:pPr lvl="1" algn="just">
              <a:defRPr/>
            </a:pPr>
            <a:r>
              <a:rPr lang="en-GB" dirty="0"/>
              <a:t>Included Hydrographic Offices, Mapping Agencies, Oil and Gas, Research Institutes e.g. </a:t>
            </a:r>
            <a:r>
              <a:rPr lang="en-GB" u="sng" dirty="0"/>
              <a:t>Ocean Networks </a:t>
            </a:r>
            <a:r>
              <a:rPr lang="en-GB" u="sng" dirty="0" smtClean="0"/>
              <a:t>Canada</a:t>
            </a:r>
          </a:p>
          <a:p>
            <a:pPr lvl="1" algn="just">
              <a:defRPr/>
            </a:pPr>
            <a:endParaRPr lang="en-GB" u="sng" dirty="0"/>
          </a:p>
          <a:p>
            <a:pPr algn="just">
              <a:defRPr/>
            </a:pPr>
            <a:r>
              <a:rPr lang="en-GB" sz="2000" b="1" dirty="0"/>
              <a:t>Topic 1: Land and Sea </a:t>
            </a:r>
            <a:r>
              <a:rPr lang="en-GB" sz="2000" b="1" dirty="0" smtClean="0"/>
              <a:t>integration</a:t>
            </a:r>
          </a:p>
          <a:p>
            <a:pPr algn="just">
              <a:defRPr/>
            </a:pPr>
            <a:endParaRPr lang="en-GB" sz="2000" b="1" dirty="0"/>
          </a:p>
          <a:p>
            <a:pPr algn="just">
              <a:defRPr/>
            </a:pPr>
            <a:r>
              <a:rPr lang="en-GB" sz="2000" b="1" dirty="0"/>
              <a:t>Topic 2: The wider use of marine data and related standards</a:t>
            </a:r>
          </a:p>
          <a:p>
            <a:pPr lvl="1" algn="just">
              <a:defRPr/>
            </a:pPr>
            <a:r>
              <a:rPr lang="en-US" sz="1800" dirty="0"/>
              <a:t>DOF Subsea: An update on IOGP Seabed Survey Data Model (SSDM)</a:t>
            </a:r>
          </a:p>
          <a:p>
            <a:pPr lvl="1" algn="just">
              <a:defRPr/>
            </a:pPr>
            <a:r>
              <a:rPr lang="en-US" sz="1800" dirty="0"/>
              <a:t>Teledyne CARIS: Interoperability experiment between SSDM </a:t>
            </a:r>
            <a:r>
              <a:rPr lang="en-US" sz="1800" dirty="0" smtClean="0"/>
              <a:t>/ </a:t>
            </a:r>
            <a:r>
              <a:rPr lang="en-US" sz="1800" dirty="0"/>
              <a:t>IHO S-100</a:t>
            </a:r>
          </a:p>
          <a:p>
            <a:pPr lvl="1" algn="just">
              <a:defRPr/>
            </a:pPr>
            <a:r>
              <a:rPr lang="en-US" sz="1800" dirty="0"/>
              <a:t>UKHO: Challenges around </a:t>
            </a:r>
            <a:r>
              <a:rPr lang="en-US" sz="1800" dirty="0" smtClean="0"/>
              <a:t>portrayal, </a:t>
            </a:r>
            <a:r>
              <a:rPr lang="en-US" sz="1800" dirty="0" err="1"/>
              <a:t>D</a:t>
            </a:r>
            <a:r>
              <a:rPr lang="en-US" sz="1800" dirty="0" err="1" smtClean="0"/>
              <a:t>efence</a:t>
            </a:r>
            <a:r>
              <a:rPr lang="en-US" sz="1800" dirty="0" smtClean="0"/>
              <a:t> Vs Civilian </a:t>
            </a:r>
            <a:r>
              <a:rPr lang="en-US" sz="1800" dirty="0"/>
              <a:t>data</a:t>
            </a:r>
          </a:p>
          <a:p>
            <a:pPr lvl="1" algn="just">
              <a:defRPr/>
            </a:pPr>
            <a:r>
              <a:rPr lang="en-US" sz="1800" dirty="0"/>
              <a:t>IIC: Portrayal work for IHO </a:t>
            </a:r>
            <a:r>
              <a:rPr lang="en-US" sz="1800" dirty="0" smtClean="0"/>
              <a:t>S-100</a:t>
            </a:r>
          </a:p>
          <a:p>
            <a:pPr lvl="1" algn="just">
              <a:defRPr/>
            </a:pPr>
            <a:endParaRPr lang="en-US" sz="1800" dirty="0"/>
          </a:p>
          <a:p>
            <a:pPr algn="just">
              <a:defRPr/>
            </a:pPr>
            <a:r>
              <a:rPr lang="en-GB" sz="2000" b="1" dirty="0"/>
              <a:t>Topic 3: Current Marine SDI initiatives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6F4A93-3AB0-4A59-A62D-7E954F785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2018 </a:t>
            </a:r>
            <a:r>
              <a:rPr lang="en-US" dirty="0"/>
              <a:t>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17273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36525"/>
            <a:ext cx="8683625" cy="685800"/>
          </a:xfrm>
        </p:spPr>
        <p:txBody>
          <a:bodyPr/>
          <a:lstStyle/>
          <a:p>
            <a:r>
              <a:rPr lang="en-US" dirty="0" smtClean="0"/>
              <a:t>IHO MSDIWG8 </a:t>
            </a:r>
            <a:r>
              <a:rPr lang="en-US" dirty="0"/>
              <a:t>- Marine DWG </a:t>
            </a:r>
            <a:r>
              <a:rPr lang="en-US" dirty="0" smtClean="0"/>
              <a:t>Actions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80702" y="1668780"/>
          <a:ext cx="8582597" cy="366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29">
                  <a:extLst>
                    <a:ext uri="{9D8B030D-6E8A-4147-A177-3AD203B41FA5}">
                      <a16:colId xmlns="" xmlns:a16="http://schemas.microsoft.com/office/drawing/2014/main" val="1464142562"/>
                    </a:ext>
                  </a:extLst>
                </a:gridCol>
                <a:gridCol w="1467732">
                  <a:extLst>
                    <a:ext uri="{9D8B030D-6E8A-4147-A177-3AD203B41FA5}">
                      <a16:colId xmlns="" xmlns:a16="http://schemas.microsoft.com/office/drawing/2014/main" val="1416794066"/>
                    </a:ext>
                  </a:extLst>
                </a:gridCol>
                <a:gridCol w="765923">
                  <a:extLst>
                    <a:ext uri="{9D8B030D-6E8A-4147-A177-3AD203B41FA5}">
                      <a16:colId xmlns="" xmlns:a16="http://schemas.microsoft.com/office/drawing/2014/main" val="2834942186"/>
                    </a:ext>
                  </a:extLst>
                </a:gridCol>
                <a:gridCol w="1928242">
                  <a:extLst>
                    <a:ext uri="{9D8B030D-6E8A-4147-A177-3AD203B41FA5}">
                      <a16:colId xmlns="" xmlns:a16="http://schemas.microsoft.com/office/drawing/2014/main" val="4260678442"/>
                    </a:ext>
                  </a:extLst>
                </a:gridCol>
                <a:gridCol w="622871">
                  <a:extLst>
                    <a:ext uri="{9D8B030D-6E8A-4147-A177-3AD203B41FA5}">
                      <a16:colId xmlns="" xmlns:a16="http://schemas.microsoft.com/office/drawing/2014/main" val="1477042158"/>
                    </a:ext>
                  </a:extLst>
                </a:gridCol>
                <a:gridCol w="674158">
                  <a:extLst>
                    <a:ext uri="{9D8B030D-6E8A-4147-A177-3AD203B41FA5}">
                      <a16:colId xmlns="" xmlns:a16="http://schemas.microsoft.com/office/drawing/2014/main" val="3755955860"/>
                    </a:ext>
                  </a:extLst>
                </a:gridCol>
                <a:gridCol w="650104">
                  <a:extLst>
                    <a:ext uri="{9D8B030D-6E8A-4147-A177-3AD203B41FA5}">
                      <a16:colId xmlns="" xmlns:a16="http://schemas.microsoft.com/office/drawing/2014/main" val="3318359057"/>
                    </a:ext>
                  </a:extLst>
                </a:gridCol>
                <a:gridCol w="1186457">
                  <a:extLst>
                    <a:ext uri="{9D8B030D-6E8A-4147-A177-3AD203B41FA5}">
                      <a16:colId xmlns="" xmlns:a16="http://schemas.microsoft.com/office/drawing/2014/main" val="851277083"/>
                    </a:ext>
                  </a:extLst>
                </a:gridCol>
                <a:gridCol w="918281">
                  <a:extLst>
                    <a:ext uri="{9D8B030D-6E8A-4147-A177-3AD203B41FA5}">
                      <a16:colId xmlns="" xmlns:a16="http://schemas.microsoft.com/office/drawing/2014/main" val="2712704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Work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Milestones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Responsible Contacts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4761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B.3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wider user requirements for bathymetry data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Develop primary use case for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Arctic Bathymetry SDI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Update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 development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($)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Propose test-bed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Build test-bed ($$$)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IIC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Esri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OGC Marine DWG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Caris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=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="" xmlns:a16="http://schemas.microsoft.com/office/drawing/2014/main" val="109320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relevant standards to support MSDI implementation and operation.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Provide annual reports to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IRCC and HSSC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DGGS (Ref: B3)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06/2017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01/2020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OGC Marine DWG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="" xmlns:a16="http://schemas.microsoft.com/office/drawing/2014/main" val="1751699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D.2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 the suitability and shortcomings of standards in supporting data interoperability.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Identify standards relevant to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bathymetry (Ref: B3)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Marine Cadastre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Oceanography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</a:p>
                  </a:txBody>
                  <a:tcPr marL="9525" marR="9525" marT="9525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OGC Marine DWG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Portugal)</a:t>
                      </a: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2385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H.1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 2018 -20 meetings of MSDIWG, arranged back to back with 1-day MSDI Open Forum and 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OGC</a:t>
                      </a:r>
                      <a:b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Marine DWG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Date and venue defined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Logistics in place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Open Forum programme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defined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Develop content for DWG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MSDIWG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 Group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(Chair/Vice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Chair, Sec,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IHO Sec)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Brazil</a:t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</a:t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Korea</a:t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</a:t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="" xmlns:a16="http://schemas.microsoft.com/office/drawing/2014/main" val="9524362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2018 </a:t>
            </a:r>
            <a:r>
              <a:rPr lang="en-US" altLang="en-US" dirty="0"/>
              <a:t>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286753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A50EF1-EA32-42EE-990C-74AC363F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St. Johns meeting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2C0CAB-6312-41B9-97B8-F9AAE44C7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371599"/>
            <a:ext cx="8458200" cy="4799013"/>
          </a:xfrm>
        </p:spPr>
        <p:txBody>
          <a:bodyPr/>
          <a:lstStyle/>
          <a:p>
            <a:r>
              <a:rPr lang="en-US" sz="2000" dirty="0" smtClean="0"/>
              <a:t>Maritime </a:t>
            </a:r>
            <a:r>
              <a:rPr lang="en-US" sz="2000" dirty="0"/>
              <a:t>Search and Rescue Scenario from the </a:t>
            </a:r>
            <a:r>
              <a:rPr lang="en-US" sz="2000" dirty="0" err="1"/>
              <a:t>ArcticSDP</a:t>
            </a:r>
            <a:r>
              <a:rPr lang="en-US" sz="2000" dirty="0"/>
              <a:t>, Angela </a:t>
            </a:r>
            <a:r>
              <a:rPr lang="en-US" sz="2000" dirty="0" err="1"/>
              <a:t>Amirault</a:t>
            </a:r>
            <a:r>
              <a:rPr lang="en-US" sz="2000" dirty="0"/>
              <a:t>, </a:t>
            </a:r>
            <a:r>
              <a:rPr lang="en-US" sz="2000" dirty="0" err="1"/>
              <a:t>Compusult</a:t>
            </a:r>
            <a:endParaRPr lang="en-US" sz="2000" dirty="0"/>
          </a:p>
          <a:p>
            <a:pPr marL="233363" lvl="1" indent="-233363">
              <a:buChar char="•"/>
            </a:pPr>
            <a:endParaRPr lang="en-US" dirty="0"/>
          </a:p>
          <a:p>
            <a:pPr marL="233363" lvl="1" indent="-233363">
              <a:buChar char="•"/>
            </a:pPr>
            <a:r>
              <a:rPr lang="en-US" dirty="0"/>
              <a:t>The Evolution of Smart Bay and Smart Atlantic, Scott Bruce, Marine Institute</a:t>
            </a:r>
          </a:p>
          <a:p>
            <a:pPr marL="233363" lvl="1" indent="-233363">
              <a:buChar char="•"/>
            </a:pPr>
            <a:endParaRPr lang="en-US" dirty="0"/>
          </a:p>
          <a:p>
            <a:pPr marL="233363" lvl="1" indent="-233363">
              <a:buChar char="•"/>
            </a:pPr>
            <a:r>
              <a:rPr lang="en-US" dirty="0"/>
              <a:t>Arctic Regional Marine Spatial Data Infrastructures Working Group Update, Sebastian Carisio, NGA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6F4A93-3AB0-4A59-A62D-7E954F785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2018 </a:t>
            </a:r>
            <a:r>
              <a:rPr lang="en-US" dirty="0"/>
              <a:t>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40482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A50EF1-EA32-42EE-990C-74AC363F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Delft meeting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2C0CAB-6312-41B9-97B8-F9AAE44C7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371599"/>
            <a:ext cx="8458200" cy="4799013"/>
          </a:xfrm>
        </p:spPr>
        <p:txBody>
          <a:bodyPr/>
          <a:lstStyle/>
          <a:p>
            <a:r>
              <a:rPr lang="en-GB" sz="2000" dirty="0"/>
              <a:t>Overview of the Copernicus program, Catharina </a:t>
            </a:r>
            <a:r>
              <a:rPr lang="en-GB" sz="2000" dirty="0" err="1"/>
              <a:t>Bamps</a:t>
            </a:r>
            <a:r>
              <a:rPr lang="en-GB" sz="2000" dirty="0"/>
              <a:t>, </a:t>
            </a:r>
            <a:r>
              <a:rPr lang="en-GB" sz="2000" dirty="0" smtClean="0"/>
              <a:t>European Union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Copernicus Marine Environment Monitoring Service (CMEMS), Cecilia </a:t>
            </a:r>
            <a:r>
              <a:rPr lang="en-GB" sz="2000" dirty="0" err="1"/>
              <a:t>Donati</a:t>
            </a:r>
            <a:r>
              <a:rPr lang="en-GB" sz="2000" dirty="0"/>
              <a:t>, Institutional Relations Manager at </a:t>
            </a:r>
            <a:r>
              <a:rPr lang="en-GB" sz="2000" dirty="0" smtClean="0"/>
              <a:t>Mercator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Satellite Derived </a:t>
            </a:r>
            <a:r>
              <a:rPr lang="en-GB" sz="2000" dirty="0" smtClean="0"/>
              <a:t>Bathymetry, </a:t>
            </a:r>
            <a:r>
              <a:rPr lang="en-GB" sz="2000" dirty="0"/>
              <a:t>Chris Howlett, </a:t>
            </a:r>
            <a:r>
              <a:rPr lang="en-GB" sz="2000" dirty="0" err="1"/>
              <a:t>TCarta</a:t>
            </a:r>
            <a:r>
              <a:rPr lang="en-GB" sz="2000" dirty="0"/>
              <a:t> Marine</a:t>
            </a:r>
          </a:p>
          <a:p>
            <a:endParaRPr lang="en-GB" sz="2000" dirty="0"/>
          </a:p>
          <a:p>
            <a:r>
              <a:rPr lang="en-GB" sz="2000" dirty="0"/>
              <a:t>OGC Sensor Web Enablement Standards, Simon </a:t>
            </a:r>
            <a:r>
              <a:rPr lang="en-GB" sz="2000" dirty="0" err="1"/>
              <a:t>Jirka</a:t>
            </a:r>
            <a:r>
              <a:rPr lang="en-GB" sz="2000" dirty="0"/>
              <a:t>, </a:t>
            </a:r>
            <a:r>
              <a:rPr lang="en-GB" sz="2000" dirty="0" smtClean="0"/>
              <a:t>52°North </a:t>
            </a:r>
            <a:r>
              <a:rPr lang="en-GB" sz="2000" dirty="0"/>
              <a:t>Initiative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6F4A93-3AB0-4A59-A62D-7E954F785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2018 </a:t>
            </a:r>
            <a:r>
              <a:rPr lang="en-US" dirty="0"/>
              <a:t>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21754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7836</TotalTime>
  <Words>931</Words>
  <Application>Microsoft Office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CG Times</vt:lpstr>
      <vt:lpstr>Times New Roman</vt:lpstr>
      <vt:lpstr>OGC_PowerPoint_Template</vt:lpstr>
      <vt:lpstr>Marine DWG update</vt:lpstr>
      <vt:lpstr>Purpose of the Marine DWG</vt:lpstr>
      <vt:lpstr>Problem Statement for Marine DWG</vt:lpstr>
      <vt:lpstr>Mission and Role for Marine DWG</vt:lpstr>
      <vt:lpstr> OGC Marine DWG Update  </vt:lpstr>
      <vt:lpstr> Vancouver meeting  </vt:lpstr>
      <vt:lpstr>IHO MSDIWG8 - Marine DWG Actions</vt:lpstr>
      <vt:lpstr> St. Johns meeting  </vt:lpstr>
      <vt:lpstr> Delft meeting  </vt:lpstr>
      <vt:lpstr>Southampton meeting</vt:lpstr>
      <vt:lpstr>Palmerston North meeting</vt:lpstr>
      <vt:lpstr>Meeting Outputs</vt:lpstr>
      <vt:lpstr>Future Marine DWG Meetings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(VGI) Workshop</dc:title>
  <dc:subject>OGC TC/PC</dc:subject>
  <dc:creator>Scott Simmons</dc:creator>
  <cp:lastModifiedBy>Alberto Costa Neves</cp:lastModifiedBy>
  <cp:revision>53</cp:revision>
  <cp:lastPrinted>2003-02-03T21:59:32Z</cp:lastPrinted>
  <dcterms:created xsi:type="dcterms:W3CDTF">2015-09-08T23:47:11Z</dcterms:created>
  <dcterms:modified xsi:type="dcterms:W3CDTF">2018-01-30T03:26:09Z</dcterms:modified>
</cp:coreProperties>
</file>