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5" r:id="rId2"/>
    <p:sldId id="282" r:id="rId3"/>
    <p:sldId id="285" r:id="rId4"/>
    <p:sldId id="300" r:id="rId5"/>
    <p:sldId id="298" r:id="rId6"/>
    <p:sldId id="293" r:id="rId7"/>
    <p:sldId id="301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4" autoAdjust="0"/>
    <p:restoredTop sz="49236" autoAdjust="0"/>
  </p:normalViewPr>
  <p:slideViewPr>
    <p:cSldViewPr snapToGrid="0">
      <p:cViewPr>
        <p:scale>
          <a:sx n="60" d="100"/>
          <a:sy n="60" d="100"/>
        </p:scale>
        <p:origin x="-101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1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1999, the group has developed and maintained a scope of nautical publication content. Based on the initial scope, development of a data model based on S57 was started. 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S-100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had significant impacts on the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model as it now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the option to extend the set of features by information objects and complex attributes. These new types offer greater flexibility of the model.</a:t>
            </a:r>
          </a:p>
          <a:p>
            <a:endParaRPr lang="de-DE" sz="1800" baseline="0" dirty="0" smtClean="0"/>
          </a:p>
          <a:p>
            <a:r>
              <a:rPr lang="de-DE" sz="1800" baseline="0" dirty="0" smtClean="0"/>
              <a:t>The </a:t>
            </a:r>
            <a:r>
              <a:rPr lang="de-DE" sz="1800" baseline="0" dirty="0" err="1" smtClean="0"/>
              <a:t>working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group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heavily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engaged</a:t>
            </a:r>
            <a:r>
              <a:rPr lang="de-DE" sz="1800" baseline="0" dirty="0" smtClean="0"/>
              <a:t> in NPUB </a:t>
            </a:r>
            <a:r>
              <a:rPr lang="de-DE" sz="1800" baseline="0" dirty="0" err="1" smtClean="0"/>
              <a:t>Product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Specification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development</a:t>
            </a:r>
            <a:r>
              <a:rPr lang="de-DE" sz="1800" baseline="0" dirty="0" smtClean="0"/>
              <a:t>. </a:t>
            </a:r>
            <a:r>
              <a:rPr lang="de-DE" sz="1800" baseline="0" dirty="0" err="1" smtClean="0"/>
              <a:t>That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included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cooperation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with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contractors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during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development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process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S-122 (Marine </a:t>
            </a:r>
            <a:r>
              <a:rPr lang="de-DE" sz="1800" baseline="0" dirty="0" err="1" smtClean="0"/>
              <a:t>Protected</a:t>
            </a:r>
            <a:r>
              <a:rPr lang="de-DE" sz="1800" baseline="0" dirty="0" smtClean="0"/>
              <a:t> Areas), S-123 (Radio Services), S-127 (Traffic Management)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work</a:t>
            </a:r>
            <a:r>
              <a:rPr lang="de-DE" sz="1800" baseline="0" dirty="0" smtClean="0"/>
              <a:t> on S-128 (Catalogue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Nautical</a:t>
            </a:r>
            <a:r>
              <a:rPr lang="de-DE" sz="1800" baseline="0" dirty="0" smtClean="0"/>
              <a:t> Products).</a:t>
            </a:r>
          </a:p>
          <a:p>
            <a:endParaRPr lang="de-DE" sz="1800" baseline="0" dirty="0" smtClean="0"/>
          </a:p>
          <a:p>
            <a:r>
              <a:rPr lang="de-DE" sz="1800" baseline="0" dirty="0" smtClean="0"/>
              <a:t>Other </a:t>
            </a:r>
            <a:r>
              <a:rPr lang="de-DE" sz="1800" baseline="0" dirty="0" err="1" smtClean="0"/>
              <a:t>product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specifications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under</a:t>
            </a:r>
            <a:r>
              <a:rPr lang="de-DE" sz="1800" baseline="0" dirty="0" smtClean="0"/>
              <a:t> NIPWG </a:t>
            </a:r>
            <a:r>
              <a:rPr lang="de-DE" sz="1800" baseline="0" dirty="0" err="1" smtClean="0"/>
              <a:t>remit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have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been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deleveloped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a </a:t>
            </a:r>
            <a:r>
              <a:rPr lang="de-DE" sz="1800" baseline="0" dirty="0" err="1" smtClean="0"/>
              <a:t>certain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level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maturity</a:t>
            </a:r>
            <a:r>
              <a:rPr lang="de-DE" sz="1800" baseline="0" dirty="0" smtClean="0"/>
              <a:t> but </a:t>
            </a:r>
            <a:r>
              <a:rPr lang="de-DE" sz="1800" baseline="0" dirty="0" err="1" smtClean="0"/>
              <a:t>are</a:t>
            </a:r>
            <a:r>
              <a:rPr lang="de-DE" sz="1800" baseline="0" dirty="0" smtClean="0"/>
              <a:t> on hold </a:t>
            </a:r>
            <a:r>
              <a:rPr lang="de-DE" sz="1800" baseline="0" dirty="0" err="1" smtClean="0"/>
              <a:t>based</a:t>
            </a:r>
            <a:r>
              <a:rPr lang="de-DE" sz="1800" baseline="0" dirty="0" smtClean="0"/>
              <a:t> on HSSC </a:t>
            </a:r>
            <a:r>
              <a:rPr lang="de-DE" sz="1800" baseline="0" dirty="0" err="1" smtClean="0"/>
              <a:t>decision</a:t>
            </a:r>
            <a:r>
              <a:rPr lang="de-DE" sz="1800" baseline="0" dirty="0" smtClean="0"/>
              <a:t>.   </a:t>
            </a:r>
          </a:p>
          <a:p>
            <a:endParaRPr lang="de-DE" sz="1800" baseline="0" dirty="0" smtClean="0"/>
          </a:p>
          <a:p>
            <a:r>
              <a:rPr lang="de-DE" sz="1800" baseline="0" dirty="0" smtClean="0"/>
              <a:t>The WG </a:t>
            </a:r>
            <a:r>
              <a:rPr lang="de-DE" sz="1800" baseline="0" dirty="0" err="1" smtClean="0"/>
              <a:t>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engaged</a:t>
            </a:r>
            <a:r>
              <a:rPr lang="de-DE" sz="1800" baseline="0" dirty="0" smtClean="0"/>
              <a:t> in e-navigation </a:t>
            </a:r>
            <a:r>
              <a:rPr lang="de-DE" sz="1800" baseline="0" dirty="0" err="1" smtClean="0"/>
              <a:t>discussions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coordinates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IHO </a:t>
            </a:r>
            <a:r>
              <a:rPr lang="de-DE" sz="1800" baseline="0" dirty="0" err="1" smtClean="0"/>
              <a:t>work</a:t>
            </a:r>
            <a:r>
              <a:rPr lang="de-DE" sz="1800" baseline="0" dirty="0" smtClean="0"/>
              <a:t> in </a:t>
            </a:r>
            <a:r>
              <a:rPr lang="de-DE" sz="1800" baseline="0" dirty="0" err="1" smtClean="0"/>
              <a:t>that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regard</a:t>
            </a:r>
            <a:r>
              <a:rPr lang="de-DE" sz="1800" baseline="0" dirty="0" smtClean="0"/>
              <a:t>. </a:t>
            </a:r>
          </a:p>
          <a:p>
            <a:endParaRPr lang="de-DE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aseline="0" dirty="0" smtClean="0"/>
              <a:t>A permanent </a:t>
            </a:r>
            <a:r>
              <a:rPr lang="de-DE" sz="1800" baseline="0" dirty="0" err="1" smtClean="0"/>
              <a:t>work</a:t>
            </a:r>
            <a:r>
              <a:rPr lang="de-DE" sz="1800" baseline="0" dirty="0" smtClean="0"/>
              <a:t> item </a:t>
            </a:r>
            <a:r>
              <a:rPr lang="de-DE" sz="1800" baseline="0" dirty="0" err="1" smtClean="0"/>
              <a:t>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check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significance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IHO </a:t>
            </a:r>
            <a:r>
              <a:rPr lang="de-DE" sz="1800" baseline="0" dirty="0" err="1" smtClean="0"/>
              <a:t>Resolutions</a:t>
            </a:r>
            <a:r>
              <a:rPr lang="de-DE" sz="1800" baseline="0" dirty="0" smtClean="0"/>
              <a:t> M-3 relevant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Nautical</a:t>
            </a:r>
            <a:r>
              <a:rPr lang="de-DE" sz="1800" baseline="0" dirty="0" smtClean="0"/>
              <a:t> Publications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suggest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amendments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considered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necessary</a:t>
            </a:r>
            <a:r>
              <a:rPr lang="de-DE" sz="180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aseline="0" dirty="0" smtClean="0"/>
              <a:t>The </a:t>
            </a:r>
            <a:r>
              <a:rPr lang="de-DE" sz="1800" baseline="0" dirty="0" err="1" smtClean="0"/>
              <a:t>group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responsible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maintaining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certain</a:t>
            </a:r>
            <a:r>
              <a:rPr lang="de-DE" sz="1800" baseline="0" dirty="0" smtClean="0"/>
              <a:t> IHO Standards. </a:t>
            </a:r>
          </a:p>
          <a:p>
            <a:endParaRPr lang="de-DE" sz="18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A165E-E13C-4250-8114-216904C5A381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9013E-FDAB-4FD6-9132-E44724F43B3E}" type="datetime1">
              <a:rPr lang="en-GB" smtClean="0"/>
              <a:t>15/10/2018</a:t>
            </a:fld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Version rev1</a:t>
            </a:r>
            <a:endParaRPr lang="en-AU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NIPWG Report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89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/>
              <a:t>NIPWG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contracted</a:t>
            </a:r>
            <a:r>
              <a:rPr lang="de-DE" sz="1800" baseline="0" dirty="0" smtClean="0"/>
              <a:t> out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dirty="0" err="1" smtClean="0"/>
              <a:t>completion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S-122 (MPA) </a:t>
            </a:r>
            <a:r>
              <a:rPr lang="de-DE" sz="1800" dirty="0" err="1" smtClean="0"/>
              <a:t>and</a:t>
            </a:r>
            <a:r>
              <a:rPr lang="de-DE" sz="1800" dirty="0" smtClean="0"/>
              <a:t> S-123 (Radio Services). The </a:t>
            </a:r>
            <a:r>
              <a:rPr lang="de-DE" sz="1800" dirty="0" err="1" smtClean="0"/>
              <a:t>product</a:t>
            </a:r>
            <a:r>
              <a:rPr lang="de-DE" sz="1800" dirty="0" smtClean="0"/>
              <a:t> </a:t>
            </a:r>
            <a:r>
              <a:rPr lang="de-DE" sz="1800" dirty="0" err="1" smtClean="0"/>
              <a:t>specifications</a:t>
            </a:r>
            <a:r>
              <a:rPr lang="de-DE" sz="1800" dirty="0" smtClean="0"/>
              <a:t> </a:t>
            </a:r>
            <a:r>
              <a:rPr lang="de-DE" sz="1800" dirty="0" err="1" smtClean="0"/>
              <a:t>were</a:t>
            </a:r>
            <a:r>
              <a:rPr lang="de-DE" sz="1800" dirty="0" smtClean="0"/>
              <a:t> </a:t>
            </a:r>
            <a:r>
              <a:rPr lang="de-DE" sz="1800" dirty="0" err="1" smtClean="0"/>
              <a:t>delivered</a:t>
            </a:r>
            <a:r>
              <a:rPr lang="de-DE" sz="1800" dirty="0" smtClean="0"/>
              <a:t> in</a:t>
            </a:r>
            <a:r>
              <a:rPr lang="de-DE" sz="1800" baseline="0" dirty="0" smtClean="0"/>
              <a:t> time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are</a:t>
            </a:r>
            <a:r>
              <a:rPr lang="de-DE" sz="1800" baseline="0" dirty="0" smtClean="0"/>
              <a:t> in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Member State </a:t>
            </a:r>
            <a:r>
              <a:rPr lang="de-DE" sz="1800" baseline="0" dirty="0" err="1" smtClean="0"/>
              <a:t>approval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process</a:t>
            </a:r>
            <a:r>
              <a:rPr lang="de-DE" sz="1800" baseline="0" dirty="0" smtClean="0"/>
              <a:t>.</a:t>
            </a:r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err="1" smtClean="0"/>
              <a:t>Considering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outcome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dirty="0" smtClean="0"/>
              <a:t>an </a:t>
            </a:r>
            <a:r>
              <a:rPr lang="de-DE" sz="1800" dirty="0" err="1" smtClean="0"/>
              <a:t>impact</a:t>
            </a:r>
            <a:r>
              <a:rPr lang="de-DE" sz="1800" dirty="0" smtClean="0"/>
              <a:t> </a:t>
            </a:r>
            <a:r>
              <a:rPr lang="de-DE" sz="1800" dirty="0" err="1" smtClean="0"/>
              <a:t>study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both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product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specifications</a:t>
            </a:r>
            <a:r>
              <a:rPr lang="de-DE" sz="1800" baseline="0" dirty="0" smtClean="0"/>
              <a:t>, </a:t>
            </a:r>
            <a:r>
              <a:rPr lang="de-DE" sz="1800" baseline="0" dirty="0" err="1" smtClean="0"/>
              <a:t>it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can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said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that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most</a:t>
            </a:r>
            <a:r>
              <a:rPr lang="de-DE" sz="1800" baseline="0" dirty="0" smtClean="0"/>
              <a:t> HOs </a:t>
            </a:r>
            <a:r>
              <a:rPr lang="de-DE" sz="1800" baseline="0" dirty="0" err="1" smtClean="0"/>
              <a:t>are</a:t>
            </a:r>
            <a:r>
              <a:rPr lang="de-DE" sz="1800" baseline="0" dirty="0" smtClean="0"/>
              <a:t> not </a:t>
            </a:r>
            <a:r>
              <a:rPr lang="de-DE" sz="1800" baseline="0" dirty="0" err="1" smtClean="0"/>
              <a:t>ready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production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S-122 </a:t>
            </a:r>
            <a:r>
              <a:rPr lang="de-DE" sz="1800" baseline="0" dirty="0" err="1" smtClean="0"/>
              <a:t>or</a:t>
            </a:r>
            <a:r>
              <a:rPr lang="de-DE" sz="1800" baseline="0" dirty="0" smtClean="0"/>
              <a:t> S-123 </a:t>
            </a:r>
            <a:r>
              <a:rPr lang="de-DE" sz="1800" baseline="0" dirty="0" err="1" smtClean="0"/>
              <a:t>data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sets</a:t>
            </a:r>
            <a:r>
              <a:rPr lang="de-DE" sz="1800" baseline="0" dirty="0" smtClean="0"/>
              <a:t>. </a:t>
            </a:r>
            <a:r>
              <a:rPr lang="de-DE" sz="1800" baseline="0" dirty="0" err="1" smtClean="0"/>
              <a:t>Reasons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are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missing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production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tools</a:t>
            </a:r>
            <a:r>
              <a:rPr lang="de-DE" sz="1800" baseline="0" dirty="0" smtClean="0"/>
              <a:t>, </a:t>
            </a:r>
            <a:r>
              <a:rPr lang="de-DE" sz="1800" baseline="0" dirty="0" err="1" smtClean="0"/>
              <a:t>missing</a:t>
            </a:r>
            <a:r>
              <a:rPr lang="de-DE" sz="1800" baseline="0" dirty="0" smtClean="0"/>
              <a:t> administrative </a:t>
            </a:r>
            <a:r>
              <a:rPr lang="de-DE" sz="1800" baseline="0" dirty="0" err="1" smtClean="0"/>
              <a:t>orders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by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their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administration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a lack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knowledge</a:t>
            </a:r>
            <a:r>
              <a:rPr lang="de-DE" sz="1800" baseline="0" dirty="0" smtClean="0"/>
              <a:t> on S-100 </a:t>
            </a:r>
            <a:r>
              <a:rPr lang="de-DE" sz="1800" baseline="0" dirty="0" err="1" smtClean="0"/>
              <a:t>environment</a:t>
            </a:r>
            <a:r>
              <a:rPr lang="de-DE" sz="1800" baseline="0" dirty="0" smtClean="0"/>
              <a:t>.</a:t>
            </a:r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The US </a:t>
            </a:r>
            <a:r>
              <a:rPr lang="de-DE" sz="1800" dirty="0" err="1" smtClean="0"/>
              <a:t>and</a:t>
            </a:r>
            <a:r>
              <a:rPr lang="de-DE" sz="1800" dirty="0" smtClean="0"/>
              <a:t> Germany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planning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release</a:t>
            </a:r>
            <a:r>
              <a:rPr lang="de-DE" sz="1800" baseline="0" dirty="0" smtClean="0"/>
              <a:t> S-122 </a:t>
            </a:r>
            <a:r>
              <a:rPr lang="de-DE" sz="1800" baseline="0" dirty="0" err="1" smtClean="0"/>
              <a:t>data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sets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their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waters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withing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next</a:t>
            </a:r>
            <a:r>
              <a:rPr lang="de-DE" sz="1800" baseline="0" dirty="0" smtClean="0"/>
              <a:t> 6 </a:t>
            </a:r>
            <a:r>
              <a:rPr lang="de-DE" sz="1800" baseline="0" dirty="0" err="1" smtClean="0"/>
              <a:t>months</a:t>
            </a:r>
            <a:r>
              <a:rPr lang="de-DE" sz="1800" baseline="0" dirty="0" smtClean="0"/>
              <a:t>. </a:t>
            </a:r>
          </a:p>
          <a:p>
            <a:endParaRPr lang="de-DE" sz="1800" baseline="0" dirty="0" smtClean="0"/>
          </a:p>
          <a:p>
            <a:r>
              <a:rPr lang="de-DE" sz="1800" dirty="0" smtClean="0"/>
              <a:t>The </a:t>
            </a:r>
            <a:r>
              <a:rPr lang="de-DE" sz="1800" dirty="0"/>
              <a:t>S-125 </a:t>
            </a:r>
            <a:r>
              <a:rPr lang="de-DE" sz="1800" dirty="0" err="1"/>
              <a:t>and</a:t>
            </a:r>
            <a:r>
              <a:rPr lang="de-DE" sz="1800" dirty="0"/>
              <a:t> S-126 </a:t>
            </a:r>
            <a:r>
              <a:rPr lang="de-DE" sz="1800" dirty="0" err="1"/>
              <a:t>developments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on hold </a:t>
            </a:r>
            <a:r>
              <a:rPr lang="de-DE" sz="1800" dirty="0" err="1"/>
              <a:t>based</a:t>
            </a:r>
            <a:r>
              <a:rPr lang="de-DE" sz="1800" dirty="0"/>
              <a:t> on </a:t>
            </a:r>
            <a:r>
              <a:rPr lang="de-DE" sz="1800" dirty="0" smtClean="0"/>
              <a:t>HSSC </a:t>
            </a:r>
            <a:r>
              <a:rPr lang="de-DE" sz="1800" dirty="0" err="1" smtClean="0"/>
              <a:t>decision</a:t>
            </a:r>
            <a:r>
              <a:rPr lang="de-DE" sz="1800" dirty="0" smtClean="0"/>
              <a:t>. 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In parallel, </a:t>
            </a:r>
            <a:r>
              <a:rPr lang="de-DE" sz="1800" dirty="0" err="1" smtClean="0"/>
              <a:t>the</a:t>
            </a:r>
            <a:r>
              <a:rPr lang="de-DE" sz="1800" dirty="0" smtClean="0"/>
              <a:t> S-125 </a:t>
            </a:r>
            <a:r>
              <a:rPr lang="de-DE" sz="1800" dirty="0"/>
              <a:t>Sub-Team </a:t>
            </a:r>
            <a:r>
              <a:rPr lang="de-DE" sz="1800" dirty="0" err="1"/>
              <a:t>investigated</a:t>
            </a:r>
            <a:r>
              <a:rPr lang="de-DE" sz="1800" dirty="0"/>
              <a:t> </a:t>
            </a:r>
            <a:r>
              <a:rPr lang="de-DE" sz="1800" dirty="0" err="1"/>
              <a:t>gaps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S-101 (ENC), S-125 (</a:t>
            </a:r>
            <a:r>
              <a:rPr lang="de-DE" sz="1800" dirty="0" err="1"/>
              <a:t>Navigational</a:t>
            </a:r>
            <a:r>
              <a:rPr lang="de-DE" sz="1800" dirty="0"/>
              <a:t> Services) </a:t>
            </a:r>
            <a:r>
              <a:rPr lang="de-DE" sz="1800" dirty="0" err="1"/>
              <a:t>and</a:t>
            </a:r>
            <a:r>
              <a:rPr lang="de-DE" sz="1800" dirty="0"/>
              <a:t> S-201 (IALA </a:t>
            </a:r>
            <a:r>
              <a:rPr lang="de-DE" sz="1800" dirty="0" err="1"/>
              <a:t>AtoN</a:t>
            </a:r>
            <a:r>
              <a:rPr lang="de-DE" sz="1800" dirty="0"/>
              <a:t>) . The </a:t>
            </a:r>
            <a:r>
              <a:rPr lang="de-DE" sz="1800" dirty="0" err="1"/>
              <a:t>current</a:t>
            </a:r>
            <a:r>
              <a:rPr lang="de-DE" sz="1800" dirty="0"/>
              <a:t> </a:t>
            </a:r>
            <a:r>
              <a:rPr lang="de-DE" sz="1800" dirty="0" err="1"/>
              <a:t>position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seek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widest</a:t>
            </a:r>
            <a:r>
              <a:rPr lang="de-DE" sz="1800" dirty="0"/>
              <a:t> </a:t>
            </a:r>
            <a:r>
              <a:rPr lang="de-DE" sz="1800" dirty="0" err="1"/>
              <a:t>possible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model</a:t>
            </a:r>
            <a:r>
              <a:rPr lang="de-DE" sz="1800" dirty="0"/>
              <a:t> </a:t>
            </a:r>
            <a:r>
              <a:rPr lang="de-DE" sz="1800" dirty="0" err="1"/>
              <a:t>harmonisation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S-101 </a:t>
            </a:r>
            <a:r>
              <a:rPr lang="de-DE" sz="1800" dirty="0" err="1"/>
              <a:t>and</a:t>
            </a:r>
            <a:r>
              <a:rPr lang="de-DE" sz="1800" dirty="0"/>
              <a:t> S-201. The </a:t>
            </a:r>
            <a:r>
              <a:rPr lang="de-DE" sz="1800" dirty="0" err="1"/>
              <a:t>decision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resume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S-125 </a:t>
            </a:r>
            <a:r>
              <a:rPr lang="de-DE" sz="1800" dirty="0" err="1" smtClean="0"/>
              <a:t>development</a:t>
            </a:r>
            <a:r>
              <a:rPr lang="de-DE" sz="1800" dirty="0" smtClean="0"/>
              <a:t> </a:t>
            </a:r>
            <a:r>
              <a:rPr lang="de-DE" sz="1800" dirty="0" err="1"/>
              <a:t>should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based</a:t>
            </a:r>
            <a:r>
              <a:rPr lang="de-DE" sz="1800" dirty="0"/>
              <a:t> on </a:t>
            </a:r>
            <a:r>
              <a:rPr lang="de-DE" sz="1800" dirty="0" err="1"/>
              <a:t>results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r>
              <a:rPr lang="de-DE" sz="1800" dirty="0"/>
              <a:t> </a:t>
            </a:r>
            <a:r>
              <a:rPr lang="de-DE" sz="1800" dirty="0" err="1"/>
              <a:t>harmonisation</a:t>
            </a:r>
            <a:r>
              <a:rPr lang="de-DE" sz="1800" dirty="0"/>
              <a:t> </a:t>
            </a:r>
            <a:r>
              <a:rPr lang="de-DE" sz="1800" dirty="0" err="1"/>
              <a:t>work</a:t>
            </a:r>
            <a:r>
              <a:rPr lang="de-DE" sz="1800" dirty="0"/>
              <a:t>. </a:t>
            </a:r>
            <a:endParaRPr lang="de-DE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work</a:t>
            </a:r>
            <a:r>
              <a:rPr lang="de-DE" sz="1800" baseline="0" dirty="0" smtClean="0"/>
              <a:t> on S-125 </a:t>
            </a:r>
            <a:r>
              <a:rPr lang="de-DE" sz="1800" baseline="0" dirty="0" err="1" smtClean="0"/>
              <a:t>raises</a:t>
            </a:r>
            <a:r>
              <a:rPr lang="de-DE" sz="1800" baseline="0" dirty="0" smtClean="0"/>
              <a:t> a </a:t>
            </a:r>
            <a:r>
              <a:rPr lang="de-DE" sz="1800" baseline="0" dirty="0" err="1" smtClean="0"/>
              <a:t>principle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question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</a:t>
            </a:r>
            <a:r>
              <a:rPr lang="de-DE" sz="1800" dirty="0" err="1" smtClean="0"/>
              <a:t>hether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IHO </a:t>
            </a:r>
            <a:r>
              <a:rPr lang="de-DE" sz="1800" dirty="0" err="1" smtClean="0"/>
              <a:t>should</a:t>
            </a:r>
            <a:r>
              <a:rPr lang="de-DE" sz="1800" dirty="0" smtClean="0"/>
              <a:t> </a:t>
            </a:r>
            <a:r>
              <a:rPr lang="de-DE" sz="1800" dirty="0" err="1" smtClean="0"/>
              <a:t>provide</a:t>
            </a:r>
            <a:r>
              <a:rPr lang="de-DE" sz="1800" dirty="0" smtClean="0"/>
              <a:t> </a:t>
            </a:r>
            <a:r>
              <a:rPr lang="de-DE" sz="1800" dirty="0" err="1" smtClean="0"/>
              <a:t>comprehensive</a:t>
            </a:r>
            <a:r>
              <a:rPr lang="de-DE" sz="1800" dirty="0" smtClean="0"/>
              <a:t> </a:t>
            </a:r>
            <a:r>
              <a:rPr lang="de-DE" sz="1800" dirty="0" err="1" smtClean="0"/>
              <a:t>AtoN</a:t>
            </a:r>
            <a:r>
              <a:rPr lang="de-DE" sz="1800" dirty="0" smtClean="0"/>
              <a:t> </a:t>
            </a:r>
            <a:r>
              <a:rPr lang="de-DE" sz="1800" dirty="0" err="1" smtClean="0"/>
              <a:t>information</a:t>
            </a:r>
            <a:r>
              <a:rPr lang="de-DE" sz="1800" dirty="0" smtClean="0"/>
              <a:t> in parallel </a:t>
            </a:r>
            <a:r>
              <a:rPr lang="de-DE" sz="1800" dirty="0" err="1" smtClean="0"/>
              <a:t>with</a:t>
            </a:r>
            <a:r>
              <a:rPr lang="de-DE" sz="1800" dirty="0" smtClean="0"/>
              <a:t> S-201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AtoN</a:t>
            </a:r>
            <a:r>
              <a:rPr lang="de-DE" sz="1800" dirty="0" smtClean="0"/>
              <a:t> </a:t>
            </a:r>
            <a:r>
              <a:rPr lang="de-DE" sz="1800" dirty="0" err="1" smtClean="0"/>
              <a:t>information</a:t>
            </a:r>
            <a:r>
              <a:rPr lang="de-DE" sz="1800" dirty="0" smtClean="0"/>
              <a:t> </a:t>
            </a:r>
            <a:r>
              <a:rPr lang="de-DE" sz="1800" dirty="0" err="1" smtClean="0"/>
              <a:t>provision</a:t>
            </a:r>
            <a:r>
              <a:rPr lang="de-DE" sz="1800" dirty="0" smtClean="0"/>
              <a:t> </a:t>
            </a:r>
            <a:r>
              <a:rPr lang="de-DE" sz="1800" dirty="0" err="1" smtClean="0"/>
              <a:t>should</a:t>
            </a:r>
            <a:r>
              <a:rPr lang="de-DE" sz="1800" dirty="0" smtClean="0"/>
              <a:t> </a:t>
            </a:r>
            <a:r>
              <a:rPr lang="de-DE" sz="1800" dirty="0" err="1" smtClean="0"/>
              <a:t>belong</a:t>
            </a:r>
            <a:r>
              <a:rPr lang="de-DE" sz="1800" dirty="0" smtClean="0"/>
              <a:t> </a:t>
            </a:r>
            <a:r>
              <a:rPr lang="de-DE" sz="1800" dirty="0" err="1" smtClean="0"/>
              <a:t>entirly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IALA.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introduction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conceptual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data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model</a:t>
            </a:r>
            <a:r>
              <a:rPr lang="de-DE" sz="1800" baseline="0" dirty="0" smtClean="0"/>
              <a:t>. </a:t>
            </a:r>
            <a:endParaRPr lang="de-DE" sz="1800" dirty="0" smtClean="0"/>
          </a:p>
          <a:p>
            <a:endParaRPr lang="de-DE" sz="1800" dirty="0" smtClean="0"/>
          </a:p>
          <a:p>
            <a:r>
              <a:rPr lang="de-DE" sz="1800" baseline="0" dirty="0" smtClean="0"/>
              <a:t>The </a:t>
            </a:r>
            <a:r>
              <a:rPr lang="de-DE" sz="1800" dirty="0" smtClean="0"/>
              <a:t>S-126 </a:t>
            </a:r>
            <a:r>
              <a:rPr lang="de-DE" sz="1800" baseline="0" dirty="0" smtClean="0"/>
              <a:t>Sub-Team </a:t>
            </a:r>
            <a:r>
              <a:rPr lang="de-DE" sz="1800" baseline="0" dirty="0" err="1" smtClean="0"/>
              <a:t>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doing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small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work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investigates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level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details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provided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depends</a:t>
            </a:r>
            <a:r>
              <a:rPr lang="de-DE" sz="1800" baseline="0" dirty="0" smtClean="0"/>
              <a:t> on </a:t>
            </a:r>
            <a:r>
              <a:rPr lang="de-DE" sz="1800" baseline="0" dirty="0" err="1" smtClean="0"/>
              <a:t>user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needs</a:t>
            </a:r>
            <a:r>
              <a:rPr lang="de-DE" sz="1800" baseline="0" dirty="0" smtClean="0"/>
              <a:t>. The </a:t>
            </a:r>
            <a:r>
              <a:rPr lang="de-DE" sz="1800" baseline="0" dirty="0" err="1" smtClean="0"/>
              <a:t>answer</a:t>
            </a:r>
            <a:r>
              <a:rPr lang="de-DE" sz="1800" baseline="0" dirty="0" smtClean="0"/>
              <a:t> on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question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intended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use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product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specification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under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consideration</a:t>
            </a:r>
            <a:r>
              <a:rPr lang="de-DE" sz="1800" baseline="0" dirty="0" smtClean="0"/>
              <a:t>.</a:t>
            </a:r>
            <a:endParaRPr lang="de-DE" sz="1800" dirty="0"/>
          </a:p>
          <a:p>
            <a:endParaRPr lang="de-DE" sz="1800" dirty="0" smtClean="0"/>
          </a:p>
          <a:p>
            <a:pPr defTabSz="929853"/>
            <a:r>
              <a:rPr lang="en-AU" sz="1800" dirty="0" smtClean="0"/>
              <a:t>S-127 can be considered as the remaining Product Specification which fits and complements nicely with the S-122 (MPA) and S-123 (Radio Services) by providing digitized and interoperable information to support bridge operations during a voyage, as well as related activities such as voyage planning. The functions to be supported include route monitoring, route planning, and reporting functions. </a:t>
            </a:r>
          </a:p>
          <a:p>
            <a:pPr defTabSz="929853"/>
            <a:r>
              <a:rPr lang="en-AU" sz="1800" dirty="0" smtClean="0"/>
              <a:t>S-127 will complement S-101 (ENC), S-102 (Bathymetric  Surface), S-122 (Marine Protected Areas), and S-123 (Radio Services) with information about routeing, pilotage, ship reporting (including requirements, times, and locations for reports), and vessel traffic services. </a:t>
            </a:r>
          </a:p>
          <a:p>
            <a:pPr defTabSz="929853"/>
            <a:endParaRPr lang="en-AU" sz="1800" dirty="0" smtClean="0"/>
          </a:p>
          <a:p>
            <a:pPr defTabSz="929853"/>
            <a:r>
              <a:rPr lang="de-DE" sz="1800" baseline="0" dirty="0" smtClean="0"/>
              <a:t>S-127 </a:t>
            </a:r>
            <a:r>
              <a:rPr lang="de-DE" sz="1800" baseline="0" dirty="0" err="1" smtClean="0"/>
              <a:t>completes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set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three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product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specifcations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which</a:t>
            </a:r>
            <a:r>
              <a:rPr lang="de-DE" sz="1800" baseline="0" dirty="0" smtClean="0"/>
              <a:t>, </a:t>
            </a:r>
            <a:r>
              <a:rPr lang="de-DE" sz="1800" baseline="0" dirty="0" err="1" smtClean="0"/>
              <a:t>together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with</a:t>
            </a:r>
            <a:r>
              <a:rPr lang="de-DE" sz="1800" baseline="0" dirty="0" smtClean="0"/>
              <a:t> S-101 (ENC), </a:t>
            </a:r>
            <a:r>
              <a:rPr lang="de-DE" sz="1800" baseline="0" dirty="0" err="1" smtClean="0"/>
              <a:t>could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potentially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convince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stakeholders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replace</a:t>
            </a:r>
            <a:r>
              <a:rPr lang="de-DE" sz="1800" baseline="0" dirty="0" smtClean="0"/>
              <a:t> S-57 ECDIS </a:t>
            </a:r>
            <a:r>
              <a:rPr lang="de-DE" sz="1800" baseline="0" dirty="0" err="1" smtClean="0"/>
              <a:t>by</a:t>
            </a:r>
            <a:r>
              <a:rPr lang="de-DE" sz="1800" baseline="0" dirty="0" smtClean="0"/>
              <a:t> S-100 ECDIS. </a:t>
            </a:r>
            <a:r>
              <a:rPr lang="de-DE" sz="1800" baseline="0" dirty="0" err="1" smtClean="0"/>
              <a:t>They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provide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demanded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value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end </a:t>
            </a:r>
            <a:r>
              <a:rPr lang="de-DE" sz="1800" baseline="0" dirty="0" err="1" smtClean="0"/>
              <a:t>users</a:t>
            </a:r>
            <a:r>
              <a:rPr lang="de-DE" sz="1800" baseline="0" dirty="0" smtClean="0"/>
              <a:t>.</a:t>
            </a:r>
            <a:endParaRPr lang="en-AU" sz="1800" dirty="0" smtClean="0"/>
          </a:p>
          <a:p>
            <a:pPr defTabSz="929853"/>
            <a:endParaRPr lang="en-GB" sz="1800" dirty="0" smtClean="0"/>
          </a:p>
          <a:p>
            <a:pPr defTabSz="929853"/>
            <a:r>
              <a:rPr lang="en-GB" sz="1800" dirty="0" smtClean="0"/>
              <a:t>The intended release</a:t>
            </a:r>
            <a:r>
              <a:rPr lang="en-GB" sz="1800" baseline="0" dirty="0" smtClean="0"/>
              <a:t> date is by the end of 2019, that means, in one year’s time. </a:t>
            </a:r>
          </a:p>
          <a:p>
            <a:pPr defTabSz="929853"/>
            <a:endParaRPr lang="en-GB" sz="1800" baseline="0" dirty="0" smtClean="0"/>
          </a:p>
          <a:p>
            <a:pPr defTabSz="929853"/>
            <a:r>
              <a:rPr lang="en-GB" sz="1800" baseline="0" dirty="0" smtClean="0"/>
              <a:t>All other product specifications are planned and the development starting date cannot be determined yet. </a:t>
            </a:r>
            <a:endParaRPr lang="de-DE" sz="1800" dirty="0" smtClean="0"/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A165E-E13C-4250-8114-216904C5A381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8981795-17E6-45C1-89D0-B2751065B01C}" type="datetime1">
              <a:rPr lang="en-GB" smtClean="0"/>
              <a:t>15/10/2018</a:t>
            </a:fld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Version rev1</a:t>
            </a:r>
            <a:endParaRPr lang="en-AU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NIPWG Report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28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err="1" smtClean="0"/>
              <a:t>Antrophocene</a:t>
            </a:r>
            <a:r>
              <a:rPr lang="de-DE" sz="1800" dirty="0" smtClean="0"/>
              <a:t> </a:t>
            </a:r>
            <a:r>
              <a:rPr lang="de-DE" sz="1800" dirty="0" smtClean="0"/>
              <a:t>Institute, </a:t>
            </a:r>
            <a:r>
              <a:rPr lang="de-DE" sz="1800" dirty="0" err="1" smtClean="0"/>
              <a:t>which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is</a:t>
            </a:r>
            <a:r>
              <a:rPr lang="de-DE" sz="1800" baseline="0" dirty="0" smtClean="0"/>
              <a:t> an </a:t>
            </a:r>
            <a:r>
              <a:rPr lang="de-DE" sz="1800" baseline="0" dirty="0" err="1" smtClean="0"/>
              <a:t>associated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technical</a:t>
            </a:r>
            <a:r>
              <a:rPr lang="de-DE" sz="1800" baseline="0" dirty="0" smtClean="0"/>
              <a:t> expert </a:t>
            </a:r>
            <a:r>
              <a:rPr lang="de-DE" sz="1800" baseline="0" dirty="0" err="1" smtClean="0"/>
              <a:t>company</a:t>
            </a:r>
            <a:r>
              <a:rPr lang="de-DE" sz="1800" baseline="0" dirty="0" smtClean="0"/>
              <a:t>, </a:t>
            </a:r>
            <a:r>
              <a:rPr lang="de-DE" sz="1800" baseline="0" dirty="0" err="1" smtClean="0"/>
              <a:t>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planning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conduct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tests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detect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interoperability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issues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between</a:t>
            </a:r>
            <a:r>
              <a:rPr lang="de-DE" sz="1800" baseline="0" dirty="0" smtClean="0"/>
              <a:t> S-121 (Maritime Limits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Bounderies</a:t>
            </a:r>
            <a:r>
              <a:rPr lang="de-DE" sz="1800" baseline="0" dirty="0" smtClean="0"/>
              <a:t>)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S-122 (Marine </a:t>
            </a:r>
            <a:r>
              <a:rPr lang="de-DE" sz="1800" baseline="0" dirty="0" err="1" smtClean="0"/>
              <a:t>Protected</a:t>
            </a:r>
            <a:r>
              <a:rPr lang="de-DE" sz="1800" baseline="0" dirty="0" smtClean="0"/>
              <a:t> Areas).</a:t>
            </a:r>
          </a:p>
          <a:p>
            <a:r>
              <a:rPr lang="de-DE" sz="1800" dirty="0" err="1" smtClean="0"/>
              <a:t>Results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expected</a:t>
            </a:r>
            <a:r>
              <a:rPr lang="de-DE" sz="1800" dirty="0" smtClean="0"/>
              <a:t> at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earliest</a:t>
            </a:r>
            <a:r>
              <a:rPr lang="de-DE" sz="1800" baseline="0" dirty="0" smtClean="0"/>
              <a:t> in </a:t>
            </a:r>
            <a:r>
              <a:rPr lang="de-DE" sz="1800" baseline="0" dirty="0" err="1" smtClean="0"/>
              <a:t>January</a:t>
            </a:r>
            <a:r>
              <a:rPr lang="de-DE" sz="1800" baseline="0" dirty="0" smtClean="0"/>
              <a:t> 2019.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A165E-E13C-4250-8114-216904C5A381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A36053B-8445-42CC-9EF2-165F3FC98DA6}" type="datetime1">
              <a:rPr lang="en-GB" smtClean="0"/>
              <a:t>15/10/2018</a:t>
            </a:fld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Version rev1</a:t>
            </a:r>
            <a:endParaRPr lang="en-AU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NIPWG Report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28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/>
              <a:t>NIPWG5 </a:t>
            </a:r>
            <a:r>
              <a:rPr lang="de-DE" sz="1800" dirty="0" err="1" smtClean="0"/>
              <a:t>discussed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potential </a:t>
            </a:r>
            <a:r>
              <a:rPr lang="de-DE" sz="1800" dirty="0" err="1" smtClean="0"/>
              <a:t>benefits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which</a:t>
            </a:r>
            <a:r>
              <a:rPr lang="de-DE" sz="1800" baseline="0" dirty="0" smtClean="0"/>
              <a:t> a </a:t>
            </a:r>
            <a:r>
              <a:rPr lang="de-DE" sz="1800" baseline="0" dirty="0" err="1" smtClean="0"/>
              <a:t>harmonised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provision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chart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correction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might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have</a:t>
            </a:r>
            <a:r>
              <a:rPr lang="de-DE" sz="1800" baseline="0" dirty="0" smtClean="0"/>
              <a:t>. </a:t>
            </a:r>
          </a:p>
          <a:p>
            <a:r>
              <a:rPr lang="de-DE" sz="1800" baseline="0" dirty="0" err="1" smtClean="0"/>
              <a:t>Some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Hydrographic</a:t>
            </a:r>
            <a:r>
              <a:rPr lang="de-DE" sz="1800" baseline="0" dirty="0" smtClean="0"/>
              <a:t> Offices </a:t>
            </a:r>
            <a:r>
              <a:rPr lang="de-DE" sz="1800" baseline="0" dirty="0" err="1" smtClean="0"/>
              <a:t>mentioned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that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they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have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plans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provide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chart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correction</a:t>
            </a:r>
            <a:r>
              <a:rPr lang="de-DE" sz="1800" baseline="0" dirty="0" smtClean="0"/>
              <a:t> in XML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that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first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releases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are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scheduled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end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year</a:t>
            </a:r>
            <a:r>
              <a:rPr lang="de-DE" sz="1800" baseline="0" dirty="0" smtClean="0"/>
              <a:t>. </a:t>
            </a:r>
          </a:p>
          <a:p>
            <a:endParaRPr lang="de-DE" sz="1800" baseline="0" dirty="0" smtClean="0"/>
          </a:p>
          <a:p>
            <a:r>
              <a:rPr lang="de-DE" sz="1800" baseline="0" dirty="0" err="1" smtClean="0"/>
              <a:t>It</a:t>
            </a:r>
            <a:r>
              <a:rPr lang="de-DE" sz="1800" baseline="0" dirty="0" smtClean="0"/>
              <a:t> was </a:t>
            </a:r>
            <a:r>
              <a:rPr lang="de-DE" sz="1800" baseline="0" dirty="0" err="1" smtClean="0"/>
              <a:t>recognised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that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pooling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IT </a:t>
            </a:r>
            <a:r>
              <a:rPr lang="de-DE" sz="1800" baseline="0" dirty="0" err="1" smtClean="0"/>
              <a:t>competence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that</a:t>
            </a:r>
            <a:r>
              <a:rPr lang="de-DE" sz="1800" baseline="0" dirty="0" smtClean="0"/>
              <a:t> a </a:t>
            </a:r>
            <a:r>
              <a:rPr lang="de-DE" sz="1800" baseline="0" dirty="0" err="1" smtClean="0"/>
              <a:t>common</a:t>
            </a:r>
            <a:r>
              <a:rPr lang="de-DE" sz="1800" baseline="0" dirty="0" smtClean="0"/>
              <a:t> XML </a:t>
            </a:r>
            <a:r>
              <a:rPr lang="de-DE" sz="1800" baseline="0" dirty="0" err="1" smtClean="0"/>
              <a:t>structur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chart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corrections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can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improve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that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information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exchange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between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HOs.</a:t>
            </a:r>
            <a:endParaRPr lang="de-DE" sz="1800" baseline="0" dirty="0" smtClean="0"/>
          </a:p>
          <a:p>
            <a:endParaRPr lang="de-DE" sz="1800" baseline="0" dirty="0" smtClean="0"/>
          </a:p>
          <a:p>
            <a:r>
              <a:rPr lang="de-DE" sz="1800" baseline="0" dirty="0" smtClean="0"/>
              <a:t>The </a:t>
            </a:r>
            <a:r>
              <a:rPr lang="de-DE" sz="1800" baseline="0" dirty="0" smtClean="0"/>
              <a:t>NIPWG </a:t>
            </a:r>
            <a:r>
              <a:rPr lang="de-DE" sz="1800" baseline="0" dirty="0" err="1" smtClean="0"/>
              <a:t>wiki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contains</a:t>
            </a:r>
            <a:r>
              <a:rPr lang="de-DE" sz="1800" baseline="0" dirty="0" smtClean="0"/>
              <a:t> an </a:t>
            </a:r>
            <a:r>
              <a:rPr lang="de-DE" sz="1800" baseline="0" dirty="0" err="1" smtClean="0"/>
              <a:t>appropriate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section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XML </a:t>
            </a:r>
            <a:r>
              <a:rPr lang="de-DE" sz="1800" baseline="0" dirty="0" err="1" smtClean="0"/>
              <a:t>data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exchange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upload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XML-files </a:t>
            </a:r>
            <a:r>
              <a:rPr lang="de-DE" sz="1800" baseline="0" dirty="0" err="1" smtClean="0"/>
              <a:t>has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been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enabled</a:t>
            </a:r>
            <a:r>
              <a:rPr lang="de-DE" sz="1800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A165E-E13C-4250-8114-216904C5A381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C0072E0-CC38-42F7-9C9C-CB32B60F8B98}" type="datetime1">
              <a:rPr lang="en-GB" smtClean="0"/>
              <a:t>15/10/2018</a:t>
            </a:fld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Version rev1</a:t>
            </a:r>
            <a:endParaRPr lang="en-AU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NIPWG Report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28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E-</a:t>
            </a:r>
            <a:r>
              <a:rPr lang="de-DE" sz="1800" dirty="0" err="1"/>
              <a:t>Nav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IMO </a:t>
            </a:r>
            <a:r>
              <a:rPr lang="de-DE" sz="1800" dirty="0" err="1"/>
              <a:t>provides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fundamental </a:t>
            </a:r>
            <a:r>
              <a:rPr lang="de-DE" sz="1800" dirty="0" err="1"/>
              <a:t>basis</a:t>
            </a:r>
            <a:r>
              <a:rPr lang="de-DE" sz="1800" dirty="0"/>
              <a:t> on </a:t>
            </a:r>
            <a:r>
              <a:rPr lang="de-DE" sz="1800" dirty="0" err="1"/>
              <a:t>which</a:t>
            </a:r>
            <a:r>
              <a:rPr lang="de-DE" sz="1800" dirty="0"/>
              <a:t> maritime </a:t>
            </a:r>
            <a:r>
              <a:rPr lang="de-DE" sz="1800" dirty="0" err="1"/>
              <a:t>services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established</a:t>
            </a:r>
            <a:r>
              <a:rPr lang="de-DE" sz="1800" dirty="0"/>
              <a:t>. </a:t>
            </a:r>
          </a:p>
          <a:p>
            <a:endParaRPr lang="de-DE" sz="1800" dirty="0"/>
          </a:p>
          <a:p>
            <a:r>
              <a:rPr lang="de-DE" sz="1800" dirty="0" smtClean="0"/>
              <a:t>As </a:t>
            </a:r>
            <a:r>
              <a:rPr lang="de-DE" sz="1800" dirty="0" err="1" smtClean="0"/>
              <a:t>agreed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by</a:t>
            </a:r>
            <a:r>
              <a:rPr lang="de-DE" sz="1800" baseline="0" dirty="0" smtClean="0"/>
              <a:t> NCSR5, a </a:t>
            </a:r>
            <a:r>
              <a:rPr lang="de-DE" sz="1800" baseline="0" dirty="0" err="1" smtClean="0"/>
              <a:t>set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Maritime Services </a:t>
            </a:r>
            <a:r>
              <a:rPr lang="de-DE" sz="1800" baseline="0" dirty="0" err="1" smtClean="0"/>
              <a:t>can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combined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a </a:t>
            </a:r>
            <a:r>
              <a:rPr lang="de-DE" sz="1800" dirty="0" err="1" smtClean="0"/>
              <a:t>Martime</a:t>
            </a:r>
            <a:r>
              <a:rPr lang="de-DE" sz="1800" dirty="0" smtClean="0"/>
              <a:t> </a:t>
            </a:r>
            <a:r>
              <a:rPr lang="de-DE" sz="1800" dirty="0"/>
              <a:t>Service </a:t>
            </a:r>
            <a:r>
              <a:rPr lang="de-DE" sz="1800" dirty="0" smtClean="0"/>
              <a:t>Portfolio.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in-</a:t>
            </a:r>
            <a:r>
              <a:rPr lang="de-DE" sz="1800" dirty="0" err="1" smtClean="0"/>
              <a:t>line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IHO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strategy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support</a:t>
            </a:r>
            <a:r>
              <a:rPr lang="de-DE" sz="1800" baseline="0" dirty="0" smtClean="0"/>
              <a:t> an Maritime Service Portfolio „</a:t>
            </a:r>
            <a:r>
              <a:rPr lang="de-DE" sz="1800" baseline="0" dirty="0" err="1" smtClean="0"/>
              <a:t>Hydrographic</a:t>
            </a:r>
            <a:r>
              <a:rPr lang="de-DE" sz="1800" baseline="0" dirty="0" smtClean="0"/>
              <a:t> Services“. So </a:t>
            </a:r>
            <a:r>
              <a:rPr lang="de-DE" sz="1800" baseline="0" dirty="0" err="1" smtClean="0"/>
              <a:t>far</a:t>
            </a:r>
            <a:r>
              <a:rPr lang="de-DE" sz="1800" baseline="0" dirty="0" smtClean="0"/>
              <a:t>, </a:t>
            </a:r>
            <a:r>
              <a:rPr lang="de-DE" sz="1800" baseline="0" dirty="0" err="1" smtClean="0"/>
              <a:t>following</a:t>
            </a:r>
            <a:r>
              <a:rPr lang="de-DE" sz="1800" baseline="0" dirty="0" smtClean="0"/>
              <a:t> Maritime Services </a:t>
            </a:r>
            <a:r>
              <a:rPr lang="de-DE" sz="1800" baseline="0" dirty="0" err="1" smtClean="0"/>
              <a:t>are</a:t>
            </a:r>
            <a:r>
              <a:rPr lang="de-DE" sz="1800" baseline="0" dirty="0" smtClean="0"/>
              <a:t> in </a:t>
            </a:r>
            <a:r>
              <a:rPr lang="de-DE" sz="1800" baseline="0" dirty="0" err="1" smtClean="0"/>
              <a:t>IHO‘s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remit</a:t>
            </a:r>
            <a:r>
              <a:rPr lang="de-DE" sz="1800" baseline="0" dirty="0" smtClean="0"/>
              <a:t>:</a:t>
            </a:r>
          </a:p>
          <a:p>
            <a:pPr lvl="1"/>
            <a:r>
              <a:rPr lang="de-DE" sz="1800" dirty="0" smtClean="0"/>
              <a:t>No.5 (Maritime </a:t>
            </a:r>
            <a:r>
              <a:rPr lang="de-DE" sz="1800" dirty="0" err="1" smtClean="0"/>
              <a:t>Safety</a:t>
            </a:r>
            <a:r>
              <a:rPr lang="de-DE" sz="1800" dirty="0" smtClean="0"/>
              <a:t> Information Service (MSI)) </a:t>
            </a:r>
            <a:r>
              <a:rPr lang="de-DE" sz="1800" dirty="0" smtClean="0">
                <a:solidFill>
                  <a:srgbClr val="FF0000"/>
                </a:solidFill>
              </a:rPr>
              <a:t>WWNWS-CG</a:t>
            </a:r>
          </a:p>
          <a:p>
            <a:pPr lvl="1"/>
            <a:r>
              <a:rPr lang="de-DE" sz="1800" dirty="0" smtClean="0"/>
              <a:t>No.11 (</a:t>
            </a:r>
            <a:r>
              <a:rPr lang="de-DE" sz="1800" dirty="0" err="1" smtClean="0"/>
              <a:t>Nautical</a:t>
            </a:r>
            <a:r>
              <a:rPr lang="de-DE" sz="1800" dirty="0" smtClean="0"/>
              <a:t> Chart Service) </a:t>
            </a:r>
            <a:r>
              <a:rPr lang="de-DE" sz="1800" dirty="0" smtClean="0">
                <a:solidFill>
                  <a:srgbClr val="FF0000"/>
                </a:solidFill>
              </a:rPr>
              <a:t>NCWG, ENCWG, </a:t>
            </a:r>
            <a:r>
              <a:rPr lang="de-DE" sz="1800" dirty="0" err="1" smtClean="0">
                <a:solidFill>
                  <a:srgbClr val="FF0000"/>
                </a:solidFill>
              </a:rPr>
              <a:t>has</a:t>
            </a:r>
            <a:r>
              <a:rPr lang="de-DE" sz="1800" dirty="0" smtClean="0">
                <a:solidFill>
                  <a:srgbClr val="FF0000"/>
                </a:solidFill>
              </a:rPr>
              <a:t> not </a:t>
            </a:r>
            <a:r>
              <a:rPr lang="de-DE" sz="1800" dirty="0" err="1" smtClean="0">
                <a:solidFill>
                  <a:srgbClr val="FF0000"/>
                </a:solidFill>
              </a:rPr>
              <a:t>been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provided</a:t>
            </a:r>
            <a:r>
              <a:rPr lang="de-DE" sz="1800" baseline="0" dirty="0" smtClean="0">
                <a:solidFill>
                  <a:srgbClr val="FF0000"/>
                </a:solidFill>
              </a:rPr>
              <a:t> </a:t>
            </a:r>
            <a:r>
              <a:rPr lang="de-DE" sz="1800" baseline="0" dirty="0" err="1" smtClean="0">
                <a:solidFill>
                  <a:srgbClr val="FF0000"/>
                </a:solidFill>
              </a:rPr>
              <a:t>yet</a:t>
            </a:r>
            <a:endParaRPr lang="de-DE" sz="1800" dirty="0" smtClean="0">
              <a:solidFill>
                <a:srgbClr val="FF0000"/>
              </a:solidFill>
            </a:endParaRPr>
          </a:p>
          <a:p>
            <a:pPr lvl="1"/>
            <a:r>
              <a:rPr lang="de-DE" sz="1800" dirty="0" smtClean="0"/>
              <a:t>No.12 (</a:t>
            </a:r>
            <a:r>
              <a:rPr lang="de-DE" sz="1800" dirty="0" err="1" smtClean="0"/>
              <a:t>Nautical</a:t>
            </a:r>
            <a:r>
              <a:rPr lang="de-DE" sz="1800" dirty="0" smtClean="0"/>
              <a:t> Publications Service) </a:t>
            </a:r>
            <a:r>
              <a:rPr lang="de-DE" sz="1800" dirty="0" smtClean="0">
                <a:solidFill>
                  <a:srgbClr val="FF0000"/>
                </a:solidFill>
              </a:rPr>
              <a:t>NIPWG</a:t>
            </a:r>
          </a:p>
          <a:p>
            <a:pPr lvl="1"/>
            <a:r>
              <a:rPr lang="en-GB" sz="1800" dirty="0" smtClean="0"/>
              <a:t>No.15 (Real-time hydrographic and environmental information Service) T</a:t>
            </a:r>
            <a:r>
              <a:rPr lang="en-GB" sz="1800" dirty="0" smtClean="0">
                <a:solidFill>
                  <a:srgbClr val="FF0000"/>
                </a:solidFill>
              </a:rPr>
              <a:t>WCWG</a:t>
            </a:r>
            <a:endParaRPr lang="de-DE" sz="1800" dirty="0" smtClean="0">
              <a:solidFill>
                <a:srgbClr val="FF0000"/>
              </a:solidFill>
            </a:endParaRPr>
          </a:p>
          <a:p>
            <a:endParaRPr lang="de-DE" sz="1800" baseline="0" dirty="0" smtClean="0"/>
          </a:p>
          <a:p>
            <a:r>
              <a:rPr lang="de-DE" sz="1800" baseline="0" dirty="0" smtClean="0"/>
              <a:t>The </a:t>
            </a:r>
            <a:r>
              <a:rPr lang="de-DE" sz="1800" baseline="0" dirty="0" err="1" smtClean="0"/>
              <a:t>work</a:t>
            </a:r>
            <a:r>
              <a:rPr lang="de-DE" sz="1800" baseline="0" dirty="0" smtClean="0"/>
              <a:t> on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guideline</a:t>
            </a:r>
            <a:r>
              <a:rPr lang="de-DE" sz="1800" baseline="0" dirty="0" smtClean="0"/>
              <a:t> on „</a:t>
            </a:r>
            <a:r>
              <a:rPr lang="de-DE" sz="1800" dirty="0" smtClean="0"/>
              <a:t>Display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information</a:t>
            </a:r>
            <a:r>
              <a:rPr lang="de-DE" sz="1800" dirty="0" smtClean="0"/>
              <a:t> </a:t>
            </a:r>
            <a:r>
              <a:rPr lang="de-DE" sz="1800" dirty="0" err="1" smtClean="0"/>
              <a:t>received</a:t>
            </a:r>
            <a:r>
              <a:rPr lang="de-DE" sz="1800" dirty="0" smtClean="0"/>
              <a:t> via </a:t>
            </a:r>
            <a:r>
              <a:rPr lang="de-DE" sz="1800" dirty="0" err="1" smtClean="0"/>
              <a:t>communication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equipment</a:t>
            </a:r>
            <a:r>
              <a:rPr lang="de-DE" sz="1800" dirty="0" smtClean="0"/>
              <a:t>“ </a:t>
            </a:r>
            <a:r>
              <a:rPr lang="de-DE" sz="1800" dirty="0" err="1" smtClean="0"/>
              <a:t>has</a:t>
            </a:r>
            <a:r>
              <a:rPr lang="de-DE" sz="1800" dirty="0" smtClean="0"/>
              <a:t> </a:t>
            </a:r>
            <a:r>
              <a:rPr lang="de-DE" sz="1800" dirty="0" err="1" smtClean="0"/>
              <a:t>been</a:t>
            </a:r>
            <a:r>
              <a:rPr lang="de-DE" sz="1800" dirty="0" smtClean="0"/>
              <a:t> </a:t>
            </a:r>
            <a:r>
              <a:rPr lang="de-DE" sz="1800" dirty="0" err="1" smtClean="0"/>
              <a:t>postponed</a:t>
            </a:r>
            <a:r>
              <a:rPr lang="de-DE" sz="1800" baseline="0" dirty="0" smtClean="0"/>
              <a:t> due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overdue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papers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which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should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serve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backbone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this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guideline</a:t>
            </a:r>
            <a:r>
              <a:rPr lang="de-DE" sz="1800" baseline="0" dirty="0" smtClean="0"/>
              <a:t>. </a:t>
            </a:r>
            <a:r>
              <a:rPr lang="de-DE" sz="1800" baseline="0" dirty="0" err="1" smtClean="0"/>
              <a:t>Until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these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papers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have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been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adopted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by</a:t>
            </a:r>
            <a:r>
              <a:rPr lang="de-DE" sz="1800" baseline="0" dirty="0" smtClean="0"/>
              <a:t> IMO, </a:t>
            </a:r>
            <a:r>
              <a:rPr lang="de-DE" sz="1800" baseline="0" dirty="0" err="1" smtClean="0"/>
              <a:t>the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guideline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remains</a:t>
            </a:r>
            <a:r>
              <a:rPr lang="de-DE" sz="1800" baseline="0" dirty="0" smtClean="0"/>
              <a:t> at an </a:t>
            </a:r>
            <a:r>
              <a:rPr lang="de-DE" sz="1800" baseline="0" dirty="0" err="1" smtClean="0"/>
              <a:t>iterim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status</a:t>
            </a:r>
            <a:r>
              <a:rPr lang="de-DE" sz="1800" baseline="0" dirty="0" smtClean="0"/>
              <a:t>.  </a:t>
            </a:r>
            <a:r>
              <a:rPr lang="de-DE" sz="1800" dirty="0" smtClean="0"/>
              <a:t> </a:t>
            </a:r>
            <a:endParaRPr lang="de-DE" sz="1800" baseline="0" dirty="0" smtClean="0"/>
          </a:p>
          <a:p>
            <a:endParaRPr lang="de-DE" sz="18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A165E-E13C-4250-8114-216904C5A381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1CE4493-9C86-48D6-81DE-1B0040DA6203}" type="datetime1">
              <a:rPr lang="en-GB" smtClean="0"/>
              <a:t>15/10/2018</a:t>
            </a:fld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Version rev1</a:t>
            </a:r>
            <a:endParaRPr lang="en-AU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NIPWG Report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28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1252144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HSSC-10, Rostock, Germany 15–17 May  2018</a:t>
            </a:r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NCWG4 The Hague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de-DE" dirty="0" smtClean="0"/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3600" dirty="0" smtClean="0"/>
              <a:t>Brief on </a:t>
            </a:r>
            <a:br>
              <a:rPr lang="en-US" sz="3600" dirty="0" smtClean="0"/>
            </a:br>
            <a:r>
              <a:rPr lang="en-US" sz="3600" b="1" dirty="0" smtClean="0"/>
              <a:t>Nautical </a:t>
            </a:r>
            <a:r>
              <a:rPr lang="en-US" sz="3600" b="1" dirty="0"/>
              <a:t>Information Provision Working </a:t>
            </a:r>
            <a:r>
              <a:rPr lang="en-US" sz="3600" b="1" dirty="0" smtClean="0"/>
              <a:t>Group</a:t>
            </a:r>
            <a:br>
              <a:rPr lang="en-US" sz="3600" b="1" dirty="0" smtClean="0"/>
            </a:br>
            <a:r>
              <a:rPr lang="en-US" sz="3600" dirty="0" smtClean="0"/>
              <a:t>work</a:t>
            </a:r>
            <a:endParaRPr lang="en-AU" sz="3600" dirty="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239647" y="5497583"/>
            <a:ext cx="7821245" cy="31547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Presented by Mr. Yves </a:t>
            </a:r>
            <a:r>
              <a:rPr lang="en-US" sz="16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Guillam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(on behalf of NIPWG)</a:t>
            </a:r>
            <a:endParaRPr lang="de-DE" sz="1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achievements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NPUB </a:t>
            </a:r>
            <a:r>
              <a:rPr lang="de-DE" dirty="0" err="1" smtClean="0"/>
              <a:t>Scope</a:t>
            </a:r>
            <a:endParaRPr lang="de-DE" dirty="0" smtClean="0"/>
          </a:p>
          <a:p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S-100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r>
              <a:rPr lang="de-DE" dirty="0" smtClean="0"/>
              <a:t>Development </a:t>
            </a:r>
            <a:r>
              <a:rPr lang="de-DE" dirty="0" err="1"/>
              <a:t>of</a:t>
            </a:r>
            <a:r>
              <a:rPr lang="de-DE" dirty="0"/>
              <a:t> NPUB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 smtClean="0"/>
              <a:t>Specs</a:t>
            </a:r>
            <a:endParaRPr lang="de-DE" dirty="0" smtClean="0"/>
          </a:p>
          <a:p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IMO e-Navigation </a:t>
            </a:r>
            <a:endParaRPr lang="de-DE" dirty="0"/>
          </a:p>
          <a:p>
            <a:r>
              <a:rPr lang="de-DE" dirty="0" err="1"/>
              <a:t>Maintaining</a:t>
            </a:r>
            <a:r>
              <a:rPr lang="de-DE" dirty="0"/>
              <a:t> M-3 </a:t>
            </a:r>
            <a:r>
              <a:rPr lang="de-DE" dirty="0" err="1"/>
              <a:t>parts</a:t>
            </a:r>
            <a:r>
              <a:rPr lang="de-DE" dirty="0"/>
              <a:t> relevant </a:t>
            </a:r>
            <a:r>
              <a:rPr lang="de-DE" dirty="0" err="1"/>
              <a:t>for</a:t>
            </a:r>
            <a:r>
              <a:rPr lang="de-DE" dirty="0"/>
              <a:t> NPUBS</a:t>
            </a:r>
          </a:p>
          <a:p>
            <a:r>
              <a:rPr lang="de-DE" dirty="0" err="1"/>
              <a:t>Maintaining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IHO Standards</a:t>
            </a:r>
          </a:p>
          <a:p>
            <a:pPr lvl="1"/>
            <a:r>
              <a:rPr lang="de-DE" dirty="0"/>
              <a:t>S-12 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Lights</a:t>
            </a:r>
            <a:endParaRPr lang="de-DE" dirty="0"/>
          </a:p>
          <a:p>
            <a:pPr lvl="1"/>
            <a:r>
              <a:rPr lang="de-DE" dirty="0"/>
              <a:t>S-49 </a:t>
            </a:r>
            <a:r>
              <a:rPr lang="de-DE" dirty="0" err="1"/>
              <a:t>Mariners</a:t>
            </a:r>
            <a:r>
              <a:rPr lang="de-DE" dirty="0"/>
              <a:t>‘ </a:t>
            </a:r>
            <a:r>
              <a:rPr lang="de-DE" dirty="0" err="1"/>
              <a:t>Routeing</a:t>
            </a:r>
            <a:r>
              <a:rPr lang="de-DE" dirty="0"/>
              <a:t> Guide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343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NPUB </a:t>
            </a:r>
            <a:r>
              <a:rPr lang="de-DE" dirty="0" err="1"/>
              <a:t>ProdSpecs</a:t>
            </a:r>
            <a:r>
              <a:rPr lang="de-DE" dirty="0"/>
              <a:t> Status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406320"/>
              </p:ext>
            </p:extLst>
          </p:nvPr>
        </p:nvGraphicFramePr>
        <p:xfrm>
          <a:off x="304797" y="1600200"/>
          <a:ext cx="11582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1960"/>
                <a:gridCol w="269240"/>
                <a:gridCol w="269240"/>
                <a:gridCol w="552196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aseline="0" dirty="0" err="1" smtClean="0">
                          <a:solidFill>
                            <a:schemeClr val="bg1"/>
                          </a:solidFill>
                        </a:rPr>
                        <a:t>Product</a:t>
                      </a:r>
                      <a:r>
                        <a:rPr lang="de-DE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bg1"/>
                          </a:solidFill>
                        </a:rPr>
                        <a:t>specs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Overall Working Status</a:t>
                      </a:r>
                      <a:endParaRPr lang="de-DE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S-122 Marine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Protected</a:t>
                      </a:r>
                      <a:r>
                        <a:rPr lang="de-DE" baseline="0" dirty="0" smtClean="0"/>
                        <a:t> Areas</a:t>
                      </a:r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Member State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Approval</a:t>
                      </a:r>
                      <a:endParaRPr lang="de-DE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S-123 Radio Services</a:t>
                      </a:r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Member State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Approval</a:t>
                      </a:r>
                      <a:endParaRPr lang="de-DE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S-125 </a:t>
                      </a:r>
                      <a:r>
                        <a:rPr lang="de-DE" dirty="0" err="1" smtClean="0"/>
                        <a:t>Navigational</a:t>
                      </a:r>
                      <a:r>
                        <a:rPr lang="de-DE" dirty="0" smtClean="0"/>
                        <a:t> </a:t>
                      </a:r>
                      <a:r>
                        <a:rPr lang="de-DE" baseline="0" dirty="0" smtClean="0"/>
                        <a:t>Service</a:t>
                      </a:r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 hold</a:t>
                      </a:r>
                      <a:endParaRPr lang="de-DE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S-126 </a:t>
                      </a:r>
                      <a:r>
                        <a:rPr lang="de-DE" dirty="0" err="1" smtClean="0"/>
                        <a:t>Physical</a:t>
                      </a:r>
                      <a:r>
                        <a:rPr lang="de-DE" baseline="0" dirty="0" smtClean="0"/>
                        <a:t> Environment</a:t>
                      </a:r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 hold</a:t>
                      </a:r>
                      <a:endParaRPr lang="de-DE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S-127 Marine Traffic Management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Under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contract</a:t>
                      </a:r>
                      <a:r>
                        <a:rPr lang="de-DE" baseline="0" dirty="0" smtClean="0"/>
                        <a:t>, in </a:t>
                      </a:r>
                      <a:r>
                        <a:rPr lang="de-DE" baseline="0" smtClean="0"/>
                        <a:t>progress</a:t>
                      </a:r>
                      <a:endParaRPr lang="de-DE" dirty="0" smtClean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S-128 Catalogue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Nautical</a:t>
                      </a:r>
                      <a:r>
                        <a:rPr lang="de-DE" dirty="0" smtClean="0"/>
                        <a:t> Information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Under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contract</a:t>
                      </a:r>
                      <a:r>
                        <a:rPr lang="de-DE" baseline="0" dirty="0" smtClean="0"/>
                        <a:t>, in </a:t>
                      </a:r>
                      <a:r>
                        <a:rPr lang="de-DE" baseline="0" dirty="0" err="1" smtClean="0"/>
                        <a:t>progress</a:t>
                      </a:r>
                      <a:endParaRPr lang="de-DE" dirty="0" smtClean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S-1xx Marine Services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Planned</a:t>
                      </a:r>
                      <a:endParaRPr lang="de-DE" dirty="0" smtClean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S-1xx Digital Mariner ‘s 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Routeing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Guide </a:t>
                      </a:r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Planned</a:t>
                      </a:r>
                      <a:endParaRPr lang="de-DE" dirty="0" smtClean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S-1xx Harbour Infrastructure</a:t>
                      </a:r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Planned</a:t>
                      </a:r>
                      <a:endParaRPr lang="de-DE" dirty="0" smtClean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S-1xx (Social/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Planned</a:t>
                      </a:r>
                      <a:endParaRPr lang="de-DE" dirty="0" smtClean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2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229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S-122 (Marine </a:t>
            </a:r>
            <a:r>
              <a:rPr lang="de-DE" dirty="0" err="1" smtClean="0"/>
              <a:t>Protected</a:t>
            </a:r>
            <a:r>
              <a:rPr lang="de-DE" dirty="0" smtClean="0"/>
              <a:t> Area) </a:t>
            </a:r>
            <a:r>
              <a:rPr lang="de-DE" dirty="0" err="1" smtClean="0"/>
              <a:t>and</a:t>
            </a:r>
            <a:r>
              <a:rPr lang="de-DE" dirty="0" smtClean="0"/>
              <a:t> S-121(Limits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Boundaries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62" y="1362513"/>
            <a:ext cx="7588276" cy="471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XML </a:t>
            </a:r>
            <a:r>
              <a:rPr lang="de-DE" dirty="0" err="1" smtClean="0"/>
              <a:t>harmonisation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NtM</a:t>
            </a:r>
            <a:r>
              <a:rPr lang="de-DE" dirty="0" smtClean="0"/>
              <a:t> Chart </a:t>
            </a:r>
            <a:r>
              <a:rPr lang="de-DE" dirty="0" err="1" smtClean="0"/>
              <a:t>corrections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anticipate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HOs</a:t>
            </a:r>
          </a:p>
          <a:p>
            <a:r>
              <a:rPr lang="de-DE" dirty="0" smtClean="0"/>
              <a:t>Pool HOs IT </a:t>
            </a:r>
            <a:r>
              <a:rPr lang="de-DE" dirty="0" err="1" smtClean="0"/>
              <a:t>competence</a:t>
            </a:r>
            <a:endParaRPr lang="de-DE" dirty="0" smtClean="0"/>
          </a:p>
          <a:p>
            <a:r>
              <a:rPr lang="de-DE" dirty="0" smtClean="0"/>
              <a:t>XML </a:t>
            </a:r>
            <a:r>
              <a:rPr lang="de-DE" dirty="0" err="1" smtClean="0"/>
              <a:t>functions</a:t>
            </a:r>
            <a:endParaRPr lang="de-DE" dirty="0" smtClean="0"/>
          </a:p>
          <a:p>
            <a:pPr lvl="1"/>
            <a:r>
              <a:rPr lang="de-DE" dirty="0" smtClean="0"/>
              <a:t>Easy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implement</a:t>
            </a:r>
            <a:r>
              <a:rPr lang="de-DE" dirty="0" smtClean="0"/>
              <a:t> in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1"/>
            <a:r>
              <a:rPr lang="de-DE" dirty="0" smtClean="0"/>
              <a:t>Act </a:t>
            </a:r>
            <a:r>
              <a:rPr lang="de-DE" dirty="0" err="1" smtClean="0"/>
              <a:t>as</a:t>
            </a:r>
            <a:r>
              <a:rPr lang="de-DE" dirty="0" smtClean="0"/>
              <a:t> an </a:t>
            </a:r>
            <a:r>
              <a:rPr lang="de-DE" dirty="0" err="1" smtClean="0"/>
              <a:t>adapter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/>
              <a:t> </a:t>
            </a:r>
            <a:r>
              <a:rPr lang="de-DE" dirty="0" smtClean="0"/>
              <a:t>different </a:t>
            </a:r>
            <a:r>
              <a:rPr lang="de-DE" dirty="0" err="1" smtClean="0"/>
              <a:t>NtM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provision</a:t>
            </a:r>
            <a:endParaRPr lang="de-DE" dirty="0" smtClean="0"/>
          </a:p>
          <a:p>
            <a:r>
              <a:rPr lang="de-DE" dirty="0" smtClean="0"/>
              <a:t>NIPWG </a:t>
            </a:r>
            <a:r>
              <a:rPr lang="de-DE" dirty="0" err="1" smtClean="0"/>
              <a:t>wiki</a:t>
            </a:r>
            <a:r>
              <a:rPr lang="de-DE" dirty="0" smtClean="0"/>
              <a:t> </a:t>
            </a:r>
            <a:r>
              <a:rPr lang="de-DE" dirty="0" err="1" smtClean="0"/>
              <a:t>act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2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IHO/ HSSC </a:t>
            </a:r>
            <a:r>
              <a:rPr lang="de-DE" dirty="0" err="1" smtClean="0"/>
              <a:t>and</a:t>
            </a:r>
            <a:r>
              <a:rPr lang="de-DE" dirty="0" smtClean="0"/>
              <a:t> IMO e-Navigation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Marine Services </a:t>
            </a: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Maritime Service Portfolio</a:t>
            </a:r>
          </a:p>
          <a:p>
            <a:pPr lvl="1"/>
            <a:r>
              <a:rPr lang="de-DE" dirty="0" smtClean="0"/>
              <a:t>maritime </a:t>
            </a:r>
            <a:r>
              <a:rPr lang="de-DE" dirty="0" err="1" smtClean="0"/>
              <a:t>service</a:t>
            </a:r>
            <a:r>
              <a:rPr lang="de-DE" dirty="0" smtClean="0"/>
              <a:t> No.5 (Maritime </a:t>
            </a:r>
            <a:r>
              <a:rPr lang="de-DE" dirty="0" err="1"/>
              <a:t>Safety</a:t>
            </a:r>
            <a:r>
              <a:rPr lang="de-DE" dirty="0"/>
              <a:t> Information Service (MSI</a:t>
            </a:r>
            <a:r>
              <a:rPr lang="de-DE" dirty="0" smtClean="0"/>
              <a:t>)) </a:t>
            </a:r>
            <a:r>
              <a:rPr lang="de-DE" dirty="0" smtClean="0">
                <a:solidFill>
                  <a:srgbClr val="FF0000"/>
                </a:solidFill>
              </a:rPr>
              <a:t>WWNWS-CG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maritime </a:t>
            </a:r>
            <a:r>
              <a:rPr lang="de-DE" dirty="0" err="1"/>
              <a:t>service</a:t>
            </a:r>
            <a:r>
              <a:rPr lang="de-DE" dirty="0"/>
              <a:t> No.11 (</a:t>
            </a:r>
            <a:r>
              <a:rPr lang="de-DE" dirty="0" err="1"/>
              <a:t>Nautical</a:t>
            </a:r>
            <a:r>
              <a:rPr lang="de-DE" dirty="0"/>
              <a:t> Chart Service) </a:t>
            </a:r>
            <a:r>
              <a:rPr lang="de-DE" dirty="0" smtClean="0">
                <a:solidFill>
                  <a:srgbClr val="FF0000"/>
                </a:solidFill>
              </a:rPr>
              <a:t>NCWG, ENCWG    </a:t>
            </a:r>
            <a:r>
              <a:rPr lang="de-DE" b="1" dirty="0" smtClean="0">
                <a:solidFill>
                  <a:srgbClr val="FF0000"/>
                </a:solidFill>
              </a:rPr>
              <a:t>MISSING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maritime </a:t>
            </a:r>
            <a:r>
              <a:rPr lang="de-DE" dirty="0" err="1"/>
              <a:t>service</a:t>
            </a:r>
            <a:r>
              <a:rPr lang="de-DE" dirty="0"/>
              <a:t> No.12 (</a:t>
            </a:r>
            <a:r>
              <a:rPr lang="de-DE" dirty="0" err="1"/>
              <a:t>Nautical</a:t>
            </a:r>
            <a:r>
              <a:rPr lang="de-DE" dirty="0"/>
              <a:t> Publications Service) </a:t>
            </a:r>
            <a:r>
              <a:rPr lang="de-DE" dirty="0" smtClean="0">
                <a:solidFill>
                  <a:srgbClr val="FF0000"/>
                </a:solidFill>
              </a:rPr>
              <a:t>NIPWG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maritime </a:t>
            </a:r>
            <a:r>
              <a:rPr lang="en-GB" dirty="0"/>
              <a:t>service No.15 (Real-time hydrographic and environmental information Service</a:t>
            </a:r>
            <a:r>
              <a:rPr lang="en-GB" dirty="0" smtClean="0"/>
              <a:t>) </a:t>
            </a:r>
            <a:r>
              <a:rPr lang="en-GB" dirty="0" smtClean="0">
                <a:solidFill>
                  <a:srgbClr val="FF0000"/>
                </a:solidFill>
              </a:rPr>
              <a:t>TWCWG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/>
              <a:t>Display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received</a:t>
            </a:r>
            <a:r>
              <a:rPr lang="de-DE" dirty="0"/>
              <a:t> via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 smtClean="0"/>
              <a:t>equipment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postponed</a:t>
            </a:r>
            <a:r>
              <a:rPr lang="de-DE" dirty="0"/>
              <a:t>)</a:t>
            </a:r>
          </a:p>
          <a:p>
            <a:r>
              <a:rPr lang="de-DE" dirty="0" err="1"/>
              <a:t>Participation</a:t>
            </a:r>
            <a:r>
              <a:rPr lang="de-DE" dirty="0"/>
              <a:t> in IMO/IHO </a:t>
            </a:r>
            <a:r>
              <a:rPr lang="de-DE" dirty="0" err="1"/>
              <a:t>Harmonization</a:t>
            </a:r>
            <a:r>
              <a:rPr lang="de-DE" dirty="0"/>
              <a:t> Group on Data </a:t>
            </a:r>
            <a:r>
              <a:rPr lang="de-DE" dirty="0" err="1"/>
              <a:t>Modelling</a:t>
            </a:r>
            <a:r>
              <a:rPr lang="de-DE" dirty="0"/>
              <a:t> (HGDM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Involved</a:t>
            </a:r>
            <a:r>
              <a:rPr lang="de-DE" dirty="0" smtClean="0"/>
              <a:t> IHO WG/CG </a:t>
            </a:r>
            <a:r>
              <a:rPr lang="de-DE" dirty="0" err="1" smtClean="0"/>
              <a:t>encouraged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template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submit</a:t>
            </a:r>
            <a:r>
              <a:rPr lang="de-DE" dirty="0" smtClean="0"/>
              <a:t> Maritime Services </a:t>
            </a:r>
            <a:r>
              <a:rPr lang="de-DE" dirty="0" err="1" smtClean="0"/>
              <a:t>description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120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255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0</TotalTime>
  <Words>1243</Words>
  <Application>Microsoft Office PowerPoint</Application>
  <PresentationFormat>Benutzerdefiniert</PresentationFormat>
  <Paragraphs>125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 Theme</vt:lpstr>
      <vt:lpstr>Brief on  Nautical Information Provision Working Group work</vt:lpstr>
      <vt:lpstr>Activities and achievements</vt:lpstr>
      <vt:lpstr>NPUB ProdSpecs Status</vt:lpstr>
      <vt:lpstr>Interoperability issues between S-122 (Marine Protected Area) and S-121(Limits and Boundaries)</vt:lpstr>
      <vt:lpstr> XML harmonisation of NtM Chart corrections</vt:lpstr>
      <vt:lpstr>IHO/ HSSC and IMO e-Navigation</vt:lpstr>
      <vt:lpstr>PowerPoint-Präsentation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Jens Schröder-Fürstenberg</cp:lastModifiedBy>
  <cp:revision>180</cp:revision>
  <cp:lastPrinted>2017-10-13T08:19:11Z</cp:lastPrinted>
  <dcterms:created xsi:type="dcterms:W3CDTF">2017-10-09T13:46:17Z</dcterms:created>
  <dcterms:modified xsi:type="dcterms:W3CDTF">2018-10-15T06:35:32Z</dcterms:modified>
</cp:coreProperties>
</file>