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3" r:id="rId1"/>
  </p:sldMasterIdLst>
  <p:notesMasterIdLst>
    <p:notesMasterId r:id="rId16"/>
  </p:notesMasterIdLst>
  <p:sldIdLst>
    <p:sldId id="256" r:id="rId2"/>
    <p:sldId id="262" r:id="rId3"/>
    <p:sldId id="295" r:id="rId4"/>
    <p:sldId id="290" r:id="rId5"/>
    <p:sldId id="292" r:id="rId6"/>
    <p:sldId id="293" r:id="rId7"/>
    <p:sldId id="294" r:id="rId8"/>
    <p:sldId id="277" r:id="rId9"/>
    <p:sldId id="287" r:id="rId10"/>
    <p:sldId id="288" r:id="rId11"/>
    <p:sldId id="289" r:id="rId12"/>
    <p:sldId id="281" r:id="rId13"/>
    <p:sldId id="286" r:id="rId14"/>
    <p:sldId id="28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 page" id="{BA522AA1-2C25-40EC-B4B3-68724C99F76A}">
          <p14:sldIdLst>
            <p14:sldId id="256"/>
            <p14:sldId id="262"/>
            <p14:sldId id="295"/>
            <p14:sldId id="290"/>
            <p14:sldId id="292"/>
            <p14:sldId id="293"/>
            <p14:sldId id="294"/>
            <p14:sldId id="277"/>
            <p14:sldId id="287"/>
            <p14:sldId id="288"/>
            <p14:sldId id="289"/>
            <p14:sldId id="281"/>
            <p14:sldId id="286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3566" autoAdjust="0"/>
  </p:normalViewPr>
  <p:slideViewPr>
    <p:cSldViewPr snapToGrid="0">
      <p:cViewPr>
        <p:scale>
          <a:sx n="62" d="100"/>
          <a:sy n="62" d="100"/>
        </p:scale>
        <p:origin x="792" y="3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D6D1E-C74E-4E2B-8812-54227A6734F9}" type="datetimeFigureOut">
              <a:rPr lang="en-US" smtClean="0"/>
              <a:pPr/>
              <a:t>1/29/2019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19AF0-5F64-4A42-9781-4312A7E5CC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83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55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963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16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37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on Edition 1.0.0 of S-127 was done before S-101 1.0.0 was finalized and a final comparison is necessary.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636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on Edition 1.0.0 of S-127 was done before S-101 1.0.0 was finalized and a final comparison is necessary.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7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02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94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57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19AF0-5F64-4A42-9781-4312A7E5CC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1E10-874C-4040-AF2D-9DDE3FBB2F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0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7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71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6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464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51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21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85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75CAD1-DA40-40B3-AF2F-A07D29D3AF04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7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6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7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0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1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5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5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2030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605579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605579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6064421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DB09E45-D5EE-4EB4-A555-B33CF8511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51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  <p:sldLayoutId id="2147484127" r:id="rId14"/>
    <p:sldLayoutId id="2147484128" r:id="rId15"/>
    <p:sldLayoutId id="2147484129" r:id="rId16"/>
    <p:sldLayoutId id="2147484130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9C8DE-D27E-43C0-84E6-B4CD32833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3377" y="496390"/>
            <a:ext cx="6947127" cy="3488266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Product Specifications Compared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NIPWG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30 January 2019</a:t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1ED690-4478-4417-BD8F-7777C346E028}"/>
              </a:ext>
            </a:extLst>
          </p:cNvPr>
          <p:cNvSpPr txBox="1">
            <a:spLocks/>
          </p:cNvSpPr>
          <p:nvPr/>
        </p:nvSpPr>
        <p:spPr>
          <a:xfrm>
            <a:off x="2847840" y="3984656"/>
            <a:ext cx="7162664" cy="1655762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Raphael Malyankar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816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B7FC8-E3BC-48CB-B029-651401C0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Sources and mapping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FCB96A-FD3B-48BC-A359-F286307E4C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 sources – general (publications)</a:t>
            </a:r>
          </a:p>
          <a:p>
            <a:r>
              <a:rPr lang="en-US" dirty="0"/>
              <a:t>Data sources (domain-specific databases)</a:t>
            </a:r>
          </a:p>
          <a:p>
            <a:r>
              <a:rPr lang="en-US" dirty="0"/>
              <a:t>Data conversion from domain-specific sources</a:t>
            </a:r>
          </a:p>
          <a:p>
            <a:r>
              <a:rPr lang="en-US" dirty="0"/>
              <a:t>Data mapping from publications</a:t>
            </a:r>
          </a:p>
          <a:p>
            <a:pPr lvl="1"/>
            <a:r>
              <a:rPr lang="en-US" dirty="0"/>
              <a:t>For example – technique for mapping regulations in sailing directions to NIPWG information types</a:t>
            </a:r>
          </a:p>
          <a:p>
            <a:r>
              <a:rPr lang="en-US" dirty="0"/>
              <a:t>Data conversion from ENC databases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8BB1A7-4423-42E6-9508-2C4D6E307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 sources (domain-specific databases)</a:t>
            </a:r>
          </a:p>
          <a:p>
            <a:r>
              <a:rPr lang="en-US" dirty="0"/>
              <a:t>Data conversion from domain-specific sources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0591-41F9-4283-BC32-4313A6C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42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B7FC8-E3BC-48CB-B029-651401C0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Product specification content (mainly DCEG and Main document)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FCB96A-FD3B-48BC-A359-F286307E4C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Most general information – conventions, maintenance, etc.</a:t>
            </a:r>
          </a:p>
          <a:p>
            <a:r>
              <a:rPr lang="en-US" dirty="0"/>
              <a:t>Specific description, name, number, etc.</a:t>
            </a:r>
          </a:p>
          <a:p>
            <a:r>
              <a:rPr lang="en-US" dirty="0"/>
              <a:t>General encoding rules, for example:</a:t>
            </a:r>
          </a:p>
          <a:p>
            <a:pPr lvl="1"/>
            <a:r>
              <a:rPr lang="en-US" dirty="0"/>
              <a:t>How to encode text and pictures.</a:t>
            </a:r>
          </a:p>
          <a:p>
            <a:pPr lvl="1"/>
            <a:r>
              <a:rPr lang="en-US" dirty="0"/>
              <a:t>Masking</a:t>
            </a:r>
          </a:p>
          <a:p>
            <a:r>
              <a:rPr lang="en-US" dirty="0"/>
              <a:t>Specific descriptions of features and </a:t>
            </a:r>
            <a:r>
              <a:rPr lang="en-US" dirty="0" err="1"/>
              <a:t>tgheir</a:t>
            </a:r>
            <a:r>
              <a:rPr lang="en-US" dirty="0"/>
              <a:t> mandatory attributes</a:t>
            </a:r>
          </a:p>
          <a:p>
            <a:r>
              <a:rPr lang="en-US" dirty="0"/>
              <a:t>Tables for information types and meta-features</a:t>
            </a:r>
          </a:p>
          <a:p>
            <a:r>
              <a:rPr lang="en-US" dirty="0"/>
              <a:t>Tables for widely-used attributes – e.g., feature name, date ranges, text content.</a:t>
            </a:r>
          </a:p>
          <a:p>
            <a:r>
              <a:rPr lang="en-US" dirty="0"/>
              <a:t>Tables for domain-specific features.</a:t>
            </a:r>
          </a:p>
          <a:p>
            <a:r>
              <a:rPr lang="en-US" dirty="0"/>
              <a:t>Nearly all data quality (for similar uses)</a:t>
            </a:r>
          </a:p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8BB1A7-4423-42E6-9508-2C4D6E307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Specific description, name, number, etc.</a:t>
            </a:r>
          </a:p>
          <a:p>
            <a:r>
              <a:rPr lang="en-US" dirty="0"/>
              <a:t>Specific lists of features and their mandatory attributes in preliminary sections.</a:t>
            </a:r>
          </a:p>
          <a:p>
            <a:r>
              <a:rPr lang="en-US" dirty="0"/>
              <a:t>Tables for domain-specific features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0591-41F9-4283-BC32-4313A6C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1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B7FC8-E3BC-48CB-B029-651401C00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134" y="457201"/>
            <a:ext cx="7704667" cy="488730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FCB96A-FD3B-48BC-A359-F286307E4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47" y="1121979"/>
            <a:ext cx="9669519" cy="4986194"/>
          </a:xfrm>
        </p:spPr>
        <p:txBody>
          <a:bodyPr>
            <a:normAutofit fontScale="70000" lnSpcReduction="20000"/>
          </a:bodyPr>
          <a:lstStyle/>
          <a:p>
            <a:r>
              <a:rPr lang="en-AU" dirty="0"/>
              <a:t>Many product specifications in NIPWG domains can be expected to have much in common.</a:t>
            </a:r>
            <a:endParaRPr lang="en-US" dirty="0"/>
          </a:p>
          <a:p>
            <a:pPr lvl="0"/>
            <a:r>
              <a:rPr lang="en-US" dirty="0"/>
              <a:t>How important is it to keep common material harmonized?</a:t>
            </a:r>
          </a:p>
          <a:p>
            <a:pPr lvl="0"/>
            <a:r>
              <a:rPr lang="en-US" dirty="0"/>
              <a:t>At what point should any harmonization attempt be made – Editions 2.0, earlier, or later?</a:t>
            </a:r>
          </a:p>
          <a:p>
            <a:pPr lvl="0"/>
            <a:r>
              <a:rPr lang="en-US" dirty="0"/>
              <a:t>What should be the method to achieve harmonization?</a:t>
            </a:r>
          </a:p>
          <a:p>
            <a:pPr lvl="1"/>
            <a:r>
              <a:rPr lang="en-US" dirty="0"/>
              <a:t>Informal or formal re-use of content – project teams are either informally encouraged or required to copy common material and portions of application schemas from earlier product specifications.</a:t>
            </a:r>
          </a:p>
          <a:p>
            <a:pPr lvl="1"/>
            <a:r>
              <a:rPr lang="en-US" dirty="0"/>
              <a:t>Common content base – e.g., prepare a base of common content, manage it outside of any particular product specification, and require it to be reused by project teams.</a:t>
            </a:r>
          </a:p>
          <a:p>
            <a:pPr lvl="0"/>
            <a:r>
              <a:rPr lang="en-US" dirty="0"/>
              <a:t>What restructuring of product specification components is needed, if any?</a:t>
            </a:r>
          </a:p>
          <a:p>
            <a:pPr lvl="0"/>
            <a:r>
              <a:rPr lang="en-US" dirty="0"/>
              <a:t>How would any restructuring or re-use interact with versioning of product specifications?</a:t>
            </a:r>
          </a:p>
          <a:p>
            <a:pPr lvl="1"/>
            <a:r>
              <a:rPr lang="en-US" dirty="0"/>
              <a:t>Manage clarifications (to common material) differently from revisions and new editions.</a:t>
            </a:r>
          </a:p>
          <a:p>
            <a:pPr lvl="1"/>
            <a:r>
              <a:rPr lang="en-US" dirty="0"/>
              <a:t>Treat general rules differently from object types</a:t>
            </a:r>
          </a:p>
          <a:p>
            <a:r>
              <a:rPr lang="en-US" dirty="0"/>
              <a:t>What are the criteria for sharing material?</a:t>
            </a:r>
          </a:p>
          <a:p>
            <a:pPr lvl="1"/>
            <a:r>
              <a:rPr lang="en-US" dirty="0"/>
              <a:t>Overlapping application schemas, purpose and use of product, etc.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0591-41F9-4283-BC32-4313A6C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9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48FCD3-0DFA-419E-BAD9-93536D56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28454"/>
            <a:ext cx="10018713" cy="720306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DCEG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D7718-B44E-4C20-9EC1-D604CE58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75CAD1-DA40-40B3-AF2F-A07D29D3AF04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9DD2DF-1D99-49D5-8776-F07BB3DEB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182" y="183983"/>
            <a:ext cx="9455636" cy="649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94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48FCD3-0DFA-419E-BAD9-93536D56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28454"/>
            <a:ext cx="10018713" cy="72030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D7718-B44E-4C20-9EC1-D604CE58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75CAD1-DA40-40B3-AF2F-A07D29D3AF04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841C2F-0DC6-4DF2-A912-E266ED94C4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212" y="294823"/>
            <a:ext cx="9455636" cy="649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93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48FCD3-0DFA-419E-BAD9-93536D56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9"/>
            <a:ext cx="7886700" cy="74956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14A49-AB4B-4B16-8791-19C4BCA7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469" y="1271752"/>
            <a:ext cx="9659007" cy="4963587"/>
          </a:xfrm>
        </p:spPr>
        <p:txBody>
          <a:bodyPr>
            <a:normAutofit/>
          </a:bodyPr>
          <a:lstStyle/>
          <a:p>
            <a:r>
              <a:rPr lang="en-US" dirty="0"/>
              <a:t>General information in many S-100-based product specifications has a lot in common, not just in the NIPWG domain(s) but also with S-101 and other vector products.</a:t>
            </a:r>
          </a:p>
          <a:p>
            <a:r>
              <a:rPr lang="en-US" dirty="0"/>
              <a:t>SNPWG and later NIPWG intentionally defined the NPUB information concepts top-down, trying to make features and attributes which are generally applicable (and, therefore, harmonize NPUB data models from the beginning).</a:t>
            </a:r>
          </a:p>
          <a:p>
            <a:r>
              <a:rPr lang="en-US" dirty="0"/>
              <a:t>NPUB domain products also attempt harmonization with S-101.</a:t>
            </a:r>
          </a:p>
          <a:p>
            <a:r>
              <a:rPr lang="en-US" dirty="0"/>
              <a:t>Other data products also have aspects in common.</a:t>
            </a:r>
          </a:p>
          <a:p>
            <a:r>
              <a:rPr lang="en-US" dirty="0"/>
              <a:t>But the product specifications are written as if they were completely independent data products!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D7718-B44E-4C20-9EC1-D604CE58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75CAD1-DA40-40B3-AF2F-A07D29D3AF04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5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648FCD3-0DFA-419E-BAD9-93536D56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9"/>
            <a:ext cx="7886700" cy="749569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14A49-AB4B-4B16-8791-19C4BCA7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469" y="1271752"/>
            <a:ext cx="9659007" cy="4963587"/>
          </a:xfrm>
        </p:spPr>
        <p:txBody>
          <a:bodyPr>
            <a:normAutofit/>
          </a:bodyPr>
          <a:lstStyle/>
          <a:p>
            <a:r>
              <a:rPr lang="en-US" dirty="0"/>
              <a:t>The paper contains a quick high-level analysis of current and discussed NIPWG product specifications from four perspectives.</a:t>
            </a:r>
          </a:p>
          <a:p>
            <a:r>
              <a:rPr lang="en-US" dirty="0"/>
              <a:t>… and asks what happens when there are N S-100-based product specifications active, where N &gt; (say) 5.</a:t>
            </a:r>
          </a:p>
          <a:p>
            <a:r>
              <a:rPr lang="en-US" dirty="0"/>
              <a:t>How are the </a:t>
            </a:r>
            <a:r>
              <a:rPr lang="en-US" u="sng" dirty="0"/>
              <a:t>specifications</a:t>
            </a:r>
            <a:r>
              <a:rPr lang="en-US" dirty="0"/>
              <a:t> to be managed?</a:t>
            </a:r>
          </a:p>
          <a:p>
            <a:pPr lvl="1"/>
            <a:r>
              <a:rPr lang="en-US" dirty="0"/>
              <a:t>Specifications meaning the documents and artifacts.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4D7718-B44E-4C20-9EC1-D604CE58E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EB75CAD1-DA40-40B3-AF2F-A07D29D3AF04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9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694B120-DFDB-4592-8A45-A985933F551B}"/>
              </a:ext>
            </a:extLst>
          </p:cNvPr>
          <p:cNvSpPr/>
          <p:nvPr/>
        </p:nvSpPr>
        <p:spPr>
          <a:xfrm>
            <a:off x="5600414" y="2332183"/>
            <a:ext cx="3829596" cy="2987699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312D38A-BD55-4F67-98C4-6650FF7B08C8}"/>
              </a:ext>
            </a:extLst>
          </p:cNvPr>
          <p:cNvSpPr/>
          <p:nvPr/>
        </p:nvSpPr>
        <p:spPr>
          <a:xfrm>
            <a:off x="7198863" y="2832432"/>
            <a:ext cx="3752993" cy="2642826"/>
          </a:xfrm>
          <a:prstGeom prst="ellipse">
            <a:avLst/>
          </a:prstGeom>
          <a:solidFill>
            <a:srgbClr val="00B05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CCB3F2-7C12-459F-9691-51DD0BF206C9}"/>
              </a:ext>
            </a:extLst>
          </p:cNvPr>
          <p:cNvSpPr/>
          <p:nvPr/>
        </p:nvSpPr>
        <p:spPr>
          <a:xfrm>
            <a:off x="6158642" y="3420700"/>
            <a:ext cx="3829595" cy="2840633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402C82-A7C8-4E21-AA76-372C2A25ED0A}"/>
              </a:ext>
            </a:extLst>
          </p:cNvPr>
          <p:cNvSpPr/>
          <p:nvPr/>
        </p:nvSpPr>
        <p:spPr>
          <a:xfrm rot="21284632">
            <a:off x="2596314" y="4568437"/>
            <a:ext cx="2441977" cy="1634706"/>
          </a:xfrm>
          <a:prstGeom prst="ellipse">
            <a:avLst/>
          </a:prstGeom>
          <a:solidFill>
            <a:srgbClr val="FFFF0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35B79-802B-4AA8-876A-2AAEA7EFD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23466"/>
            <a:ext cx="10018713" cy="720306"/>
          </a:xfrm>
        </p:spPr>
        <p:txBody>
          <a:bodyPr/>
          <a:lstStyle/>
          <a:p>
            <a:r>
              <a:rPr lang="en-US" dirty="0"/>
              <a:t>General characteristics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F517D-05E9-48ED-B350-D810DCE5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28093-19DD-4430-83FC-9B4ECC5494BC}"/>
              </a:ext>
            </a:extLst>
          </p:cNvPr>
          <p:cNvSpPr txBox="1"/>
          <p:nvPr/>
        </p:nvSpPr>
        <p:spPr>
          <a:xfrm>
            <a:off x="5409342" y="2450376"/>
            <a:ext cx="187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S-122 MPA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9D472-AEE1-48B5-9CC7-8FBD5D236359}"/>
              </a:ext>
            </a:extLst>
          </p:cNvPr>
          <p:cNvSpPr txBox="1"/>
          <p:nvPr/>
        </p:nvSpPr>
        <p:spPr>
          <a:xfrm>
            <a:off x="7020667" y="5736404"/>
            <a:ext cx="192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S-127 MTM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F5C275-1C25-4CF8-B10E-8520F0C72890}"/>
              </a:ext>
            </a:extLst>
          </p:cNvPr>
          <p:cNvSpPr txBox="1"/>
          <p:nvPr/>
        </p:nvSpPr>
        <p:spPr>
          <a:xfrm>
            <a:off x="3031189" y="5117554"/>
            <a:ext cx="209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S-128 CTLG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98F427-2BEA-4B62-A1EC-602FF8482607}"/>
              </a:ext>
            </a:extLst>
          </p:cNvPr>
          <p:cNvSpPr txBox="1">
            <a:spLocks/>
          </p:cNvSpPr>
          <p:nvPr/>
        </p:nvSpPr>
        <p:spPr>
          <a:xfrm>
            <a:off x="1195952" y="1395220"/>
            <a:ext cx="4895055" cy="312420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General purpose</a:t>
            </a:r>
          </a:p>
          <a:p>
            <a:r>
              <a:rPr lang="en-US" dirty="0"/>
              <a:t>Transfer mode</a:t>
            </a:r>
          </a:p>
          <a:p>
            <a:r>
              <a:rPr lang="en-US" dirty="0"/>
              <a:t>Specific usage</a:t>
            </a:r>
          </a:p>
          <a:p>
            <a:r>
              <a:rPr lang="en-US" dirty="0"/>
              <a:t>Update mechanism</a:t>
            </a:r>
          </a:p>
          <a:p>
            <a:r>
              <a:rPr lang="en-US" dirty="0"/>
              <a:t>Spatial representation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FF94C9-3155-4515-B4F9-0BB14917CDE1}"/>
              </a:ext>
            </a:extLst>
          </p:cNvPr>
          <p:cNvSpPr/>
          <p:nvPr/>
        </p:nvSpPr>
        <p:spPr>
          <a:xfrm rot="19412569">
            <a:off x="9250609" y="1042625"/>
            <a:ext cx="2489720" cy="1746072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F0BA6F-D19C-4238-BF8E-936B181BFF78}"/>
              </a:ext>
            </a:extLst>
          </p:cNvPr>
          <p:cNvSpPr txBox="1"/>
          <p:nvPr/>
        </p:nvSpPr>
        <p:spPr>
          <a:xfrm>
            <a:off x="10317010" y="1398994"/>
            <a:ext cx="116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S-126 MPE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9A727-6176-4A4D-83A3-AE20573D9C3B}"/>
              </a:ext>
            </a:extLst>
          </p:cNvPr>
          <p:cNvSpPr txBox="1"/>
          <p:nvPr/>
        </p:nvSpPr>
        <p:spPr>
          <a:xfrm>
            <a:off x="10111485" y="3998356"/>
            <a:ext cx="2040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S-123 MRS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D7B5D0B-79DA-4189-9B4B-194FDAD0783F}"/>
              </a:ext>
            </a:extLst>
          </p:cNvPr>
          <p:cNvSpPr/>
          <p:nvPr/>
        </p:nvSpPr>
        <p:spPr>
          <a:xfrm rot="20697774" flipH="1">
            <a:off x="7565016" y="4168661"/>
            <a:ext cx="543514" cy="532882"/>
          </a:xfrm>
          <a:prstGeom prst="ellipse">
            <a:avLst/>
          </a:prstGeom>
          <a:solidFill>
            <a:srgbClr val="FFFF0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194000-7042-4C8D-84F5-C6B2584E88FB}"/>
              </a:ext>
            </a:extLst>
          </p:cNvPr>
          <p:cNvSpPr/>
          <p:nvPr/>
        </p:nvSpPr>
        <p:spPr>
          <a:xfrm rot="20697774" flipH="1">
            <a:off x="8642094" y="3673783"/>
            <a:ext cx="543514" cy="532882"/>
          </a:xfrm>
          <a:prstGeom prst="ellipse">
            <a:avLst/>
          </a:prstGeom>
          <a:solidFill>
            <a:schemeClr val="accent6">
              <a:lumMod val="50000"/>
              <a:alpha val="40000"/>
            </a:scheme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7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694B120-DFDB-4592-8A45-A985933F551B}"/>
              </a:ext>
            </a:extLst>
          </p:cNvPr>
          <p:cNvSpPr/>
          <p:nvPr/>
        </p:nvSpPr>
        <p:spPr>
          <a:xfrm rot="2843971">
            <a:off x="5599415" y="1661247"/>
            <a:ext cx="3514245" cy="2467027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312D38A-BD55-4F67-98C4-6650FF7B08C8}"/>
              </a:ext>
            </a:extLst>
          </p:cNvPr>
          <p:cNvSpPr/>
          <p:nvPr/>
        </p:nvSpPr>
        <p:spPr>
          <a:xfrm>
            <a:off x="7194209" y="3084442"/>
            <a:ext cx="3752993" cy="2118189"/>
          </a:xfrm>
          <a:prstGeom prst="ellipse">
            <a:avLst/>
          </a:prstGeom>
          <a:solidFill>
            <a:srgbClr val="00B05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CCB3F2-7C12-459F-9691-51DD0BF206C9}"/>
              </a:ext>
            </a:extLst>
          </p:cNvPr>
          <p:cNvSpPr/>
          <p:nvPr/>
        </p:nvSpPr>
        <p:spPr>
          <a:xfrm rot="19098430">
            <a:off x="5266192" y="3766687"/>
            <a:ext cx="3752993" cy="2685241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402C82-A7C8-4E21-AA76-372C2A25ED0A}"/>
              </a:ext>
            </a:extLst>
          </p:cNvPr>
          <p:cNvSpPr/>
          <p:nvPr/>
        </p:nvSpPr>
        <p:spPr>
          <a:xfrm rot="21284632">
            <a:off x="8618884" y="5205927"/>
            <a:ext cx="2774957" cy="1277988"/>
          </a:xfrm>
          <a:prstGeom prst="ellipse">
            <a:avLst/>
          </a:prstGeom>
          <a:solidFill>
            <a:srgbClr val="FFFF0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35B79-802B-4AA8-876A-2AAEA7EFD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23466"/>
            <a:ext cx="10018713" cy="720306"/>
          </a:xfrm>
        </p:spPr>
        <p:txBody>
          <a:bodyPr/>
          <a:lstStyle/>
          <a:p>
            <a:r>
              <a:rPr lang="en-US" dirty="0"/>
              <a:t>Data models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F517D-05E9-48ED-B350-D810DCE5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28093-19DD-4430-83FC-9B4ECC5494BC}"/>
              </a:ext>
            </a:extLst>
          </p:cNvPr>
          <p:cNvSpPr txBox="1"/>
          <p:nvPr/>
        </p:nvSpPr>
        <p:spPr>
          <a:xfrm>
            <a:off x="6138806" y="1679816"/>
            <a:ext cx="187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S-122 MPA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9D472-AEE1-48B5-9CC7-8FBD5D236359}"/>
              </a:ext>
            </a:extLst>
          </p:cNvPr>
          <p:cNvSpPr txBox="1"/>
          <p:nvPr/>
        </p:nvSpPr>
        <p:spPr>
          <a:xfrm>
            <a:off x="5982979" y="5736404"/>
            <a:ext cx="192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S-127 MTM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F5C275-1C25-4CF8-B10E-8520F0C72890}"/>
              </a:ext>
            </a:extLst>
          </p:cNvPr>
          <p:cNvSpPr txBox="1"/>
          <p:nvPr/>
        </p:nvSpPr>
        <p:spPr>
          <a:xfrm>
            <a:off x="9205978" y="5384679"/>
            <a:ext cx="209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S-128 CTLG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FF94C9-3155-4515-B4F9-0BB14917CDE1}"/>
              </a:ext>
            </a:extLst>
          </p:cNvPr>
          <p:cNvSpPr/>
          <p:nvPr/>
        </p:nvSpPr>
        <p:spPr>
          <a:xfrm rot="19412569">
            <a:off x="9250609" y="754952"/>
            <a:ext cx="2489720" cy="1746072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F0BA6F-D19C-4238-BF8E-936B181BFF78}"/>
              </a:ext>
            </a:extLst>
          </p:cNvPr>
          <p:cNvSpPr txBox="1"/>
          <p:nvPr/>
        </p:nvSpPr>
        <p:spPr>
          <a:xfrm>
            <a:off x="10317010" y="1398994"/>
            <a:ext cx="116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S-126 MPE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9A727-6176-4A4D-83A3-AE20573D9C3B}"/>
              </a:ext>
            </a:extLst>
          </p:cNvPr>
          <p:cNvSpPr txBox="1"/>
          <p:nvPr/>
        </p:nvSpPr>
        <p:spPr>
          <a:xfrm>
            <a:off x="9608057" y="3946986"/>
            <a:ext cx="2040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S-123 MRS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D7B5D0B-79DA-4189-9B4B-194FDAD0783F}"/>
              </a:ext>
            </a:extLst>
          </p:cNvPr>
          <p:cNvSpPr/>
          <p:nvPr/>
        </p:nvSpPr>
        <p:spPr>
          <a:xfrm rot="20697774" flipH="1">
            <a:off x="7338988" y="3747423"/>
            <a:ext cx="543514" cy="532882"/>
          </a:xfrm>
          <a:prstGeom prst="ellipse">
            <a:avLst/>
          </a:prstGeom>
          <a:solidFill>
            <a:srgbClr val="FFFF00">
              <a:alpha val="50000"/>
            </a:srgbClr>
          </a:solidFill>
          <a:ln w="15875">
            <a:solidFill>
              <a:srgbClr val="FFFF00">
                <a:alpha val="4000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194000-7042-4C8D-84F5-C6B2584E88FB}"/>
              </a:ext>
            </a:extLst>
          </p:cNvPr>
          <p:cNvSpPr/>
          <p:nvPr/>
        </p:nvSpPr>
        <p:spPr>
          <a:xfrm rot="20697774" flipH="1">
            <a:off x="7974275" y="3725153"/>
            <a:ext cx="543514" cy="532882"/>
          </a:xfrm>
          <a:prstGeom prst="ellipse">
            <a:avLst/>
          </a:prstGeom>
          <a:solidFill>
            <a:schemeClr val="accent6">
              <a:lumMod val="50000"/>
              <a:alpha val="40000"/>
            </a:scheme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E691124B-963E-42D8-89F4-03F732A74CBD}"/>
              </a:ext>
            </a:extLst>
          </p:cNvPr>
          <p:cNvSpPr txBox="1">
            <a:spLocks/>
          </p:cNvSpPr>
          <p:nvPr/>
        </p:nvSpPr>
        <p:spPr>
          <a:xfrm>
            <a:off x="1355994" y="1101856"/>
            <a:ext cx="4895055" cy="452159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Information classes</a:t>
            </a:r>
          </a:p>
          <a:p>
            <a:r>
              <a:rPr lang="en-US"/>
              <a:t>Feature classes</a:t>
            </a:r>
          </a:p>
          <a:p>
            <a:r>
              <a:rPr lang="en-US"/>
              <a:t>Information Associations</a:t>
            </a:r>
          </a:p>
          <a:p>
            <a:r>
              <a:rPr lang="en-US"/>
              <a:t>Feature Associations</a:t>
            </a:r>
          </a:p>
          <a:p>
            <a:r>
              <a:rPr lang="en-US"/>
              <a:t>Meta-features – Data Coverage, Quality of Non-bathymetric data</a:t>
            </a:r>
          </a:p>
          <a:p>
            <a:r>
              <a:rPr lang="en-US"/>
              <a:t>Abstract hierarchy of feature and information classes</a:t>
            </a:r>
          </a:p>
          <a:p>
            <a:r>
              <a:rPr lang="en-US"/>
              <a:t>Whole-cell information</a:t>
            </a:r>
          </a:p>
          <a:p>
            <a:r>
              <a:rPr lang="en-US"/>
              <a:t>Fuzzy 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694B120-DFDB-4592-8A45-A985933F551B}"/>
              </a:ext>
            </a:extLst>
          </p:cNvPr>
          <p:cNvSpPr/>
          <p:nvPr/>
        </p:nvSpPr>
        <p:spPr>
          <a:xfrm rot="2843971">
            <a:off x="5599415" y="1661247"/>
            <a:ext cx="3514245" cy="2467027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312D38A-BD55-4F67-98C4-6650FF7B08C8}"/>
              </a:ext>
            </a:extLst>
          </p:cNvPr>
          <p:cNvSpPr/>
          <p:nvPr/>
        </p:nvSpPr>
        <p:spPr>
          <a:xfrm>
            <a:off x="7194209" y="3084442"/>
            <a:ext cx="3752993" cy="2118189"/>
          </a:xfrm>
          <a:prstGeom prst="ellipse">
            <a:avLst/>
          </a:prstGeom>
          <a:solidFill>
            <a:srgbClr val="00B05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CCB3F2-7C12-459F-9691-51DD0BF206C9}"/>
              </a:ext>
            </a:extLst>
          </p:cNvPr>
          <p:cNvSpPr/>
          <p:nvPr/>
        </p:nvSpPr>
        <p:spPr>
          <a:xfrm rot="19098430">
            <a:off x="5266192" y="3766687"/>
            <a:ext cx="3752993" cy="2685241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402C82-A7C8-4E21-AA76-372C2A25ED0A}"/>
              </a:ext>
            </a:extLst>
          </p:cNvPr>
          <p:cNvSpPr/>
          <p:nvPr/>
        </p:nvSpPr>
        <p:spPr>
          <a:xfrm rot="21284632">
            <a:off x="3952516" y="4373231"/>
            <a:ext cx="2441977" cy="1634706"/>
          </a:xfrm>
          <a:prstGeom prst="ellipse">
            <a:avLst/>
          </a:prstGeom>
          <a:solidFill>
            <a:srgbClr val="FFFF0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35B79-802B-4AA8-876A-2AAEA7EFD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23466"/>
            <a:ext cx="10018713" cy="720306"/>
          </a:xfrm>
        </p:spPr>
        <p:txBody>
          <a:bodyPr/>
          <a:lstStyle/>
          <a:p>
            <a:r>
              <a:rPr lang="en-US" dirty="0"/>
              <a:t>Data sources, data mapping, data conversion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F517D-05E9-48ED-B350-D810DCE5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28093-19DD-4430-83FC-9B4ECC5494BC}"/>
              </a:ext>
            </a:extLst>
          </p:cNvPr>
          <p:cNvSpPr txBox="1"/>
          <p:nvPr/>
        </p:nvSpPr>
        <p:spPr>
          <a:xfrm>
            <a:off x="6138806" y="1679816"/>
            <a:ext cx="187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S-122 MPA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9D472-AEE1-48B5-9CC7-8FBD5D236359}"/>
              </a:ext>
            </a:extLst>
          </p:cNvPr>
          <p:cNvSpPr txBox="1"/>
          <p:nvPr/>
        </p:nvSpPr>
        <p:spPr>
          <a:xfrm>
            <a:off x="5982979" y="5736404"/>
            <a:ext cx="192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S-127 MTM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F5C275-1C25-4CF8-B10E-8520F0C72890}"/>
              </a:ext>
            </a:extLst>
          </p:cNvPr>
          <p:cNvSpPr txBox="1"/>
          <p:nvPr/>
        </p:nvSpPr>
        <p:spPr>
          <a:xfrm>
            <a:off x="3185299" y="4922345"/>
            <a:ext cx="209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S-128 CTLG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FF94C9-3155-4515-B4F9-0BB14917CDE1}"/>
              </a:ext>
            </a:extLst>
          </p:cNvPr>
          <p:cNvSpPr/>
          <p:nvPr/>
        </p:nvSpPr>
        <p:spPr>
          <a:xfrm rot="19412569">
            <a:off x="7446812" y="1861242"/>
            <a:ext cx="3247786" cy="2099541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F0BA6F-D19C-4238-BF8E-936B181BFF78}"/>
              </a:ext>
            </a:extLst>
          </p:cNvPr>
          <p:cNvSpPr txBox="1"/>
          <p:nvPr/>
        </p:nvSpPr>
        <p:spPr>
          <a:xfrm>
            <a:off x="9546451" y="1583926"/>
            <a:ext cx="116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S-126 MPE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9A727-6176-4A4D-83A3-AE20573D9C3B}"/>
              </a:ext>
            </a:extLst>
          </p:cNvPr>
          <p:cNvSpPr txBox="1"/>
          <p:nvPr/>
        </p:nvSpPr>
        <p:spPr>
          <a:xfrm>
            <a:off x="9608057" y="3946986"/>
            <a:ext cx="2040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S-123 MRS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D34E90E5-C57C-4DC7-AE2C-AC9E1FB4A86A}"/>
              </a:ext>
            </a:extLst>
          </p:cNvPr>
          <p:cNvSpPr txBox="1">
            <a:spLocks/>
          </p:cNvSpPr>
          <p:nvPr/>
        </p:nvSpPr>
        <p:spPr>
          <a:xfrm>
            <a:off x="1086070" y="1335820"/>
            <a:ext cx="4895055" cy="312420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Data sources – general (publications)</a:t>
            </a:r>
          </a:p>
          <a:p>
            <a:r>
              <a:rPr lang="en-US"/>
              <a:t>Data sources (domain-specific databases)</a:t>
            </a:r>
          </a:p>
          <a:p>
            <a:r>
              <a:rPr lang="en-US"/>
              <a:t>Data conversion from domain-specific sources</a:t>
            </a:r>
          </a:p>
          <a:p>
            <a:r>
              <a:rPr lang="en-US"/>
              <a:t>Data mapping from publications</a:t>
            </a:r>
          </a:p>
          <a:p>
            <a:pPr lvl="1"/>
            <a:r>
              <a:rPr lang="en-US"/>
              <a:t>For example – technique for mapping regulations in sailing directions to NIPWG information types</a:t>
            </a:r>
          </a:p>
          <a:p>
            <a:r>
              <a:rPr lang="en-US"/>
              <a:t>Data conversion from ENC databases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694B120-DFDB-4592-8A45-A985933F551B}"/>
              </a:ext>
            </a:extLst>
          </p:cNvPr>
          <p:cNvSpPr/>
          <p:nvPr/>
        </p:nvSpPr>
        <p:spPr>
          <a:xfrm rot="2843971">
            <a:off x="5599415" y="1661247"/>
            <a:ext cx="3514245" cy="2467027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312D38A-BD55-4F67-98C4-6650FF7B08C8}"/>
              </a:ext>
            </a:extLst>
          </p:cNvPr>
          <p:cNvSpPr/>
          <p:nvPr/>
        </p:nvSpPr>
        <p:spPr>
          <a:xfrm>
            <a:off x="7194209" y="3084442"/>
            <a:ext cx="3752993" cy="2118189"/>
          </a:xfrm>
          <a:prstGeom prst="ellipse">
            <a:avLst/>
          </a:prstGeom>
          <a:solidFill>
            <a:srgbClr val="00B05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CCB3F2-7C12-459F-9691-51DD0BF206C9}"/>
              </a:ext>
            </a:extLst>
          </p:cNvPr>
          <p:cNvSpPr/>
          <p:nvPr/>
        </p:nvSpPr>
        <p:spPr>
          <a:xfrm rot="19098430">
            <a:off x="5266192" y="3766687"/>
            <a:ext cx="3752993" cy="2685241"/>
          </a:xfrm>
          <a:prstGeom prst="ellipse">
            <a:avLst/>
          </a:prstGeom>
          <a:solidFill>
            <a:srgbClr val="FF0000">
              <a:alpha val="40000"/>
            </a:srgb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2402C82-A7C8-4E21-AA76-372C2A25ED0A}"/>
              </a:ext>
            </a:extLst>
          </p:cNvPr>
          <p:cNvSpPr/>
          <p:nvPr/>
        </p:nvSpPr>
        <p:spPr>
          <a:xfrm rot="21284632">
            <a:off x="8915038" y="5225970"/>
            <a:ext cx="2441977" cy="1634706"/>
          </a:xfrm>
          <a:prstGeom prst="ellipse">
            <a:avLst/>
          </a:prstGeom>
          <a:solidFill>
            <a:srgbClr val="FFFF00">
              <a:alpha val="40000"/>
            </a:srgb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335B79-802B-4AA8-876A-2AAEA7EFD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23466"/>
            <a:ext cx="10018713" cy="720306"/>
          </a:xfrm>
        </p:spPr>
        <p:txBody>
          <a:bodyPr/>
          <a:lstStyle/>
          <a:p>
            <a:r>
              <a:rPr lang="en-US" dirty="0"/>
              <a:t>Product specification documentary content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4F517D-05E9-48ED-B350-D810DCE5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528093-19DD-4430-83FC-9B4ECC5494BC}"/>
              </a:ext>
            </a:extLst>
          </p:cNvPr>
          <p:cNvSpPr txBox="1"/>
          <p:nvPr/>
        </p:nvSpPr>
        <p:spPr>
          <a:xfrm>
            <a:off x="6138806" y="1679816"/>
            <a:ext cx="1875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S-122 MPA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9D472-AEE1-48B5-9CC7-8FBD5D236359}"/>
              </a:ext>
            </a:extLst>
          </p:cNvPr>
          <p:cNvSpPr txBox="1"/>
          <p:nvPr/>
        </p:nvSpPr>
        <p:spPr>
          <a:xfrm>
            <a:off x="5982979" y="5736404"/>
            <a:ext cx="1921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S-127 MTM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F5C275-1C25-4CF8-B10E-8520F0C72890}"/>
              </a:ext>
            </a:extLst>
          </p:cNvPr>
          <p:cNvSpPr txBox="1"/>
          <p:nvPr/>
        </p:nvSpPr>
        <p:spPr>
          <a:xfrm>
            <a:off x="9123776" y="5497696"/>
            <a:ext cx="2093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S-128 CTLG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AFF94C9-3155-4515-B4F9-0BB14917CDE1}"/>
              </a:ext>
            </a:extLst>
          </p:cNvPr>
          <p:cNvSpPr/>
          <p:nvPr/>
        </p:nvSpPr>
        <p:spPr>
          <a:xfrm rot="19412569">
            <a:off x="9250609" y="754952"/>
            <a:ext cx="2489720" cy="1746072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F0BA6F-D19C-4238-BF8E-936B181BFF78}"/>
              </a:ext>
            </a:extLst>
          </p:cNvPr>
          <p:cNvSpPr txBox="1"/>
          <p:nvPr/>
        </p:nvSpPr>
        <p:spPr>
          <a:xfrm>
            <a:off x="10317010" y="1398994"/>
            <a:ext cx="116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S-126 MPE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59A727-6176-4A4D-83A3-AE20573D9C3B}"/>
              </a:ext>
            </a:extLst>
          </p:cNvPr>
          <p:cNvSpPr txBox="1"/>
          <p:nvPr/>
        </p:nvSpPr>
        <p:spPr>
          <a:xfrm>
            <a:off x="9608057" y="3946986"/>
            <a:ext cx="2040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S-123 MRS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D7B5D0B-79DA-4189-9B4B-194FDAD0783F}"/>
              </a:ext>
            </a:extLst>
          </p:cNvPr>
          <p:cNvSpPr/>
          <p:nvPr/>
        </p:nvSpPr>
        <p:spPr>
          <a:xfrm rot="20697774" flipH="1">
            <a:off x="7338988" y="3747423"/>
            <a:ext cx="543514" cy="532882"/>
          </a:xfrm>
          <a:prstGeom prst="ellipse">
            <a:avLst/>
          </a:prstGeom>
          <a:solidFill>
            <a:srgbClr val="FFFF00">
              <a:alpha val="50000"/>
            </a:srgbClr>
          </a:solidFill>
          <a:ln w="15875">
            <a:solidFill>
              <a:srgbClr val="FFFF00">
                <a:alpha val="40000"/>
              </a:srgb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6194000-7042-4C8D-84F5-C6B2584E88FB}"/>
              </a:ext>
            </a:extLst>
          </p:cNvPr>
          <p:cNvSpPr/>
          <p:nvPr/>
        </p:nvSpPr>
        <p:spPr>
          <a:xfrm rot="20697774" flipH="1">
            <a:off x="7974275" y="3725153"/>
            <a:ext cx="543514" cy="532882"/>
          </a:xfrm>
          <a:prstGeom prst="ellipse">
            <a:avLst/>
          </a:prstGeom>
          <a:solidFill>
            <a:schemeClr val="accent6">
              <a:lumMod val="50000"/>
              <a:alpha val="40000"/>
            </a:schemeClr>
          </a:solidFill>
          <a:ln w="15875">
            <a:solidFill>
              <a:schemeClr val="accent1">
                <a:tint val="60000"/>
                <a:alpha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7571072A-1790-45B5-BF77-71615273E2C9}"/>
              </a:ext>
            </a:extLst>
          </p:cNvPr>
          <p:cNvSpPr txBox="1">
            <a:spLocks/>
          </p:cNvSpPr>
          <p:nvPr/>
        </p:nvSpPr>
        <p:spPr>
          <a:xfrm>
            <a:off x="1193957" y="1332659"/>
            <a:ext cx="4304461" cy="462670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Most general information – conventions, maintenance, etc.</a:t>
            </a:r>
          </a:p>
          <a:p>
            <a:r>
              <a:rPr lang="en-US"/>
              <a:t>Specific description, name, number, etc.</a:t>
            </a:r>
          </a:p>
          <a:p>
            <a:r>
              <a:rPr lang="en-US"/>
              <a:t>General encoding rules, for example:</a:t>
            </a:r>
          </a:p>
          <a:p>
            <a:pPr lvl="1"/>
            <a:r>
              <a:rPr lang="en-US"/>
              <a:t>How to encode text and pictures.</a:t>
            </a:r>
          </a:p>
          <a:p>
            <a:pPr lvl="1"/>
            <a:r>
              <a:rPr lang="en-US"/>
              <a:t>Masking</a:t>
            </a:r>
          </a:p>
          <a:p>
            <a:r>
              <a:rPr lang="en-US"/>
              <a:t>Specific descriptions of features and tgheir mandatory attributes</a:t>
            </a:r>
          </a:p>
          <a:p>
            <a:r>
              <a:rPr lang="en-US"/>
              <a:t>Tables for information types and meta-features</a:t>
            </a:r>
          </a:p>
          <a:p>
            <a:r>
              <a:rPr lang="en-US"/>
              <a:t>Tables for widely-used attributes – e.g., feature name, date ranges, text content.</a:t>
            </a:r>
          </a:p>
          <a:p>
            <a:r>
              <a:rPr lang="en-US"/>
              <a:t>Tables for domain-specific features.</a:t>
            </a:r>
          </a:p>
          <a:p>
            <a:r>
              <a:rPr lang="en-US"/>
              <a:t>Nearly all data quality (for similar uses)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42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B7FC8-E3BC-48CB-B029-651401C0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FCB96A-FD3B-48BC-A359-F286307E4C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purpose</a:t>
            </a:r>
          </a:p>
          <a:p>
            <a:r>
              <a:rPr lang="en-US" dirty="0"/>
              <a:t>Transfer mode</a:t>
            </a:r>
          </a:p>
          <a:p>
            <a:r>
              <a:rPr lang="en-US" dirty="0"/>
              <a:t>Specific usage - often</a:t>
            </a:r>
          </a:p>
          <a:p>
            <a:r>
              <a:rPr lang="en-US" dirty="0"/>
              <a:t>Update mechanism</a:t>
            </a:r>
          </a:p>
          <a:p>
            <a:r>
              <a:rPr lang="en-US" dirty="0"/>
              <a:t>Spatial representation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8BB1A7-4423-42E6-9508-2C4D6E307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Specific usage – sometimes</a:t>
            </a:r>
          </a:p>
          <a:p>
            <a:r>
              <a:rPr lang="en-US" dirty="0"/>
              <a:t>Transfer mode – for some products</a:t>
            </a:r>
          </a:p>
          <a:p>
            <a:r>
              <a:rPr lang="en-US" dirty="0"/>
              <a:t>Update method - maybe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0591-41F9-4283-BC32-4313A6C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4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5B7FC8-E3BC-48CB-B029-651401C00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models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FCB96A-FD3B-48BC-A359-F286307E4C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Information classes</a:t>
            </a:r>
          </a:p>
          <a:p>
            <a:r>
              <a:rPr lang="en-US" dirty="0"/>
              <a:t>Feature classes</a:t>
            </a:r>
          </a:p>
          <a:p>
            <a:r>
              <a:rPr lang="en-US" dirty="0"/>
              <a:t>Information Associations</a:t>
            </a:r>
          </a:p>
          <a:p>
            <a:r>
              <a:rPr lang="en-US" dirty="0"/>
              <a:t>Feature Associations</a:t>
            </a:r>
          </a:p>
          <a:p>
            <a:r>
              <a:rPr lang="en-US" dirty="0"/>
              <a:t>Meta-features – Data Coverage, Quality of Non-bathymetric data</a:t>
            </a:r>
          </a:p>
          <a:p>
            <a:r>
              <a:rPr lang="en-US" dirty="0"/>
              <a:t>Abstract hierarchy of feature and information classes</a:t>
            </a:r>
          </a:p>
          <a:p>
            <a:r>
              <a:rPr lang="en-US" dirty="0"/>
              <a:t>Whole-cell information</a:t>
            </a:r>
          </a:p>
          <a:p>
            <a:r>
              <a:rPr lang="en-US" dirty="0"/>
              <a:t>Fuzzy areas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8BB1A7-4423-42E6-9508-2C4D6E3074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Feature classes (except meta-features)</a:t>
            </a:r>
          </a:p>
          <a:p>
            <a:r>
              <a:rPr lang="en-US" dirty="0"/>
              <a:t>Information types – some(?)</a:t>
            </a:r>
          </a:p>
          <a:p>
            <a:r>
              <a:rPr lang="en-US" dirty="0"/>
              <a:t>Feature associations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980591-41F9-4283-BC32-4313A6C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D516C-F747-4BFD-BB12-C6A090BBE9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161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1102</TotalTime>
  <Words>864</Words>
  <Application>Microsoft Office PowerPoint</Application>
  <PresentationFormat>Widescreen</PresentationFormat>
  <Paragraphs>152</Paragraphs>
  <Slides>14</Slides>
  <Notes>10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Parallax</vt:lpstr>
      <vt:lpstr>Product Specifications Compared    NIPWG 6 30 January 2019 </vt:lpstr>
      <vt:lpstr>Introduction</vt:lpstr>
      <vt:lpstr>Overview</vt:lpstr>
      <vt:lpstr>General characteristics</vt:lpstr>
      <vt:lpstr>Data models</vt:lpstr>
      <vt:lpstr>Data sources, data mapping, data conversion</vt:lpstr>
      <vt:lpstr>Product specification documentary content</vt:lpstr>
      <vt:lpstr>General Characteristics</vt:lpstr>
      <vt:lpstr>Data models</vt:lpstr>
      <vt:lpstr>Sources and mapping</vt:lpstr>
      <vt:lpstr>Product specification content (mainly DCEG and Main document)</vt:lpstr>
      <vt:lpstr>Conclusion</vt:lpstr>
      <vt:lpstr>DCEG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Extensions to S-100 3.0.0 Spatial Types</dc:title>
  <dc:creator>Raphael Malyankar</dc:creator>
  <cp:lastModifiedBy>R M</cp:lastModifiedBy>
  <cp:revision>133</cp:revision>
  <dcterms:created xsi:type="dcterms:W3CDTF">2017-09-19T13:11:42Z</dcterms:created>
  <dcterms:modified xsi:type="dcterms:W3CDTF">2019-01-29T22:08:45Z</dcterms:modified>
</cp:coreProperties>
</file>