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6" r:id="rId2"/>
    <p:sldId id="259" r:id="rId3"/>
    <p:sldId id="261" r:id="rId4"/>
    <p:sldId id="262" r:id="rId5"/>
    <p:sldId id="263" r:id="rId6"/>
    <p:sldId id="269" r:id="rId7"/>
    <p:sldId id="258" r:id="rId8"/>
    <p:sldId id="264" r:id="rId9"/>
    <p:sldId id="265" r:id="rId10"/>
    <p:sldId id="266" r:id="rId11"/>
    <p:sldId id="267" r:id="rId12"/>
    <p:sldId id="260" r:id="rId13"/>
    <p:sldId id="268" r:id="rId14"/>
    <p:sldId id="271" r:id="rId15"/>
    <p:sldId id="273" r:id="rId16"/>
    <p:sldId id="272" r:id="rId17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000" autoAdjust="0"/>
  </p:normalViewPr>
  <p:slideViewPr>
    <p:cSldViewPr>
      <p:cViewPr>
        <p:scale>
          <a:sx n="70" d="100"/>
          <a:sy n="70" d="100"/>
        </p:scale>
        <p:origin x="-1810" y="-23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2929AA-C974-4395-A8D3-93AF1A12A702}" type="datetimeFigureOut">
              <a:rPr lang="en-GB" smtClean="0"/>
              <a:t>24/01/2017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08C3A-199F-404E-B5C4-11B37ED34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299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08C3A-199F-404E-B5C4-11B37ED3445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4753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08C3A-199F-404E-B5C4-11B37ED3445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608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08C3A-199F-404E-B5C4-11B37ED3445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038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08C3A-199F-404E-B5C4-11B37ED3445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1074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08C3A-199F-404E-B5C4-11B37ED3445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4863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08C3A-199F-404E-B5C4-11B37ED3445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1074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08C3A-199F-404E-B5C4-11B37ED3445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4863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08C3A-199F-404E-B5C4-11B37ED3445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486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08C3A-199F-404E-B5C4-11B37ED3445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072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08C3A-199F-404E-B5C4-11B37ED3445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797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08C3A-199F-404E-B5C4-11B37ED3445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312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08C3A-199F-404E-B5C4-11B37ED3445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884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08C3A-199F-404E-B5C4-11B37ED3445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884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08C3A-199F-404E-B5C4-11B37ED3445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057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08C3A-199F-404E-B5C4-11B37ED3445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668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08C3A-199F-404E-B5C4-11B37ED3445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578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2CD8-559D-49F3-B814-8FF02A154E12}" type="datetimeFigureOut">
              <a:rPr lang="en-GB" smtClean="0"/>
              <a:t>24/01/2017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66614-C8AD-4F1C-9520-6AABCB817E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705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2CD8-559D-49F3-B814-8FF02A154E12}" type="datetimeFigureOut">
              <a:rPr lang="en-GB" smtClean="0"/>
              <a:t>24/01/2017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66614-C8AD-4F1C-9520-6AABCB817E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483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2CD8-559D-49F3-B814-8FF02A154E12}" type="datetimeFigureOut">
              <a:rPr lang="en-GB" smtClean="0"/>
              <a:t>24/01/2017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66614-C8AD-4F1C-9520-6AABCB817E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65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2CD8-559D-49F3-B814-8FF02A154E12}" type="datetimeFigureOut">
              <a:rPr lang="en-GB" smtClean="0"/>
              <a:t>24/01/2017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66614-C8AD-4F1C-9520-6AABCB817E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746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2CD8-559D-49F3-B814-8FF02A154E12}" type="datetimeFigureOut">
              <a:rPr lang="en-GB" smtClean="0"/>
              <a:t>24/01/2017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66614-C8AD-4F1C-9520-6AABCB817E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099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2CD8-559D-49F3-B814-8FF02A154E12}" type="datetimeFigureOut">
              <a:rPr lang="en-GB" smtClean="0"/>
              <a:t>24/01/2017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66614-C8AD-4F1C-9520-6AABCB817E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189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2CD8-559D-49F3-B814-8FF02A154E12}" type="datetimeFigureOut">
              <a:rPr lang="en-GB" smtClean="0"/>
              <a:t>24/01/2017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66614-C8AD-4F1C-9520-6AABCB817E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1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2CD8-559D-49F3-B814-8FF02A154E12}" type="datetimeFigureOut">
              <a:rPr lang="en-GB" smtClean="0"/>
              <a:t>24/01/2017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66614-C8AD-4F1C-9520-6AABCB817E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676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2CD8-559D-49F3-B814-8FF02A154E12}" type="datetimeFigureOut">
              <a:rPr lang="en-GB" smtClean="0"/>
              <a:t>24/01/2017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66614-C8AD-4F1C-9520-6AABCB817E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705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2CD8-559D-49F3-B814-8FF02A154E12}" type="datetimeFigureOut">
              <a:rPr lang="en-GB" smtClean="0"/>
              <a:t>24/01/2017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66614-C8AD-4F1C-9520-6AABCB817E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279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2CD8-559D-49F3-B814-8FF02A154E12}" type="datetimeFigureOut">
              <a:rPr lang="en-GB" smtClean="0"/>
              <a:t>24/01/2017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66614-C8AD-4F1C-9520-6AABCB817E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402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E2CD8-559D-49F3-B814-8FF02A154E12}" type="datetimeFigureOut">
              <a:rPr lang="en-GB" smtClean="0"/>
              <a:t>24/01/2017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66614-C8AD-4F1C-9520-6AABCB817E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881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Excel_Worksheet1.xlsx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4632" cy="864095"/>
          </a:xfrm>
        </p:spPr>
        <p:txBody>
          <a:bodyPr>
            <a:normAutofit/>
          </a:bodyPr>
          <a:lstStyle/>
          <a:p>
            <a:r>
              <a:rPr lang="en-GB" sz="2800" dirty="0" smtClean="0"/>
              <a:t>WENDWG7 Washington 2017</a:t>
            </a:r>
            <a:endParaRPr lang="en-GB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74894"/>
            <a:ext cx="6400800" cy="694928"/>
          </a:xfrm>
        </p:spPr>
        <p:txBody>
          <a:bodyPr>
            <a:normAutofit/>
          </a:bodyPr>
          <a:lstStyle/>
          <a:p>
            <a:r>
              <a:rPr lang="en-GB" sz="2800" dirty="0" smtClean="0"/>
              <a:t>4.1 Overlapping issues ENC Coverage</a:t>
            </a:r>
            <a:endParaRPr lang="en-GB" sz="28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115616" y="3573016"/>
            <a:ext cx="6984776" cy="6949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 smtClean="0"/>
              <a:t>Report on global ENC Coverage</a:t>
            </a:r>
            <a:endParaRPr lang="en-GB" sz="40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71600" y="5144616"/>
            <a:ext cx="6400800" cy="69492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Nigel Sutton - UK &amp; NSHC Representative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8639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4632" cy="864095"/>
          </a:xfrm>
        </p:spPr>
        <p:txBody>
          <a:bodyPr>
            <a:normAutofit/>
          </a:bodyPr>
          <a:lstStyle/>
          <a:p>
            <a:r>
              <a:rPr lang="en-GB" sz="2800" dirty="0" smtClean="0"/>
              <a:t>WENDWG7 Washington 2017</a:t>
            </a:r>
            <a:endParaRPr lang="en-GB" sz="28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1772816"/>
            <a:ext cx="6400800" cy="1152128"/>
          </a:xfrm>
        </p:spPr>
        <p:txBody>
          <a:bodyPr>
            <a:normAutofit fontScale="85000" lnSpcReduction="20000"/>
          </a:bodyPr>
          <a:lstStyle/>
          <a:p>
            <a:r>
              <a:rPr lang="en-GB" sz="4400" dirty="0" smtClean="0"/>
              <a:t>ENC Coverage for 2016:</a:t>
            </a:r>
          </a:p>
          <a:p>
            <a:r>
              <a:rPr lang="en-GB" sz="4400" dirty="0" smtClean="0"/>
              <a:t>      </a:t>
            </a:r>
            <a:endParaRPr lang="en-GB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" t="2101" r="1363" b="15731"/>
          <a:stretch/>
        </p:blipFill>
        <p:spPr>
          <a:xfrm>
            <a:off x="124690" y="1412776"/>
            <a:ext cx="8894619" cy="531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601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4632" cy="864095"/>
          </a:xfrm>
        </p:spPr>
        <p:txBody>
          <a:bodyPr>
            <a:normAutofit/>
          </a:bodyPr>
          <a:lstStyle/>
          <a:p>
            <a:r>
              <a:rPr lang="en-GB" sz="2800" dirty="0" smtClean="0"/>
              <a:t>WENDWG7 Washington 2017</a:t>
            </a:r>
            <a:endParaRPr lang="en-GB" sz="28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1772816"/>
            <a:ext cx="6400800" cy="1152128"/>
          </a:xfrm>
        </p:spPr>
        <p:txBody>
          <a:bodyPr>
            <a:normAutofit fontScale="85000" lnSpcReduction="20000"/>
          </a:bodyPr>
          <a:lstStyle/>
          <a:p>
            <a:r>
              <a:rPr lang="en-GB" sz="4400" dirty="0" smtClean="0"/>
              <a:t>ENC Coverage for 2016:</a:t>
            </a:r>
          </a:p>
          <a:p>
            <a:r>
              <a:rPr lang="en-GB" sz="4400" dirty="0" smtClean="0"/>
              <a:t>      </a:t>
            </a:r>
            <a:endParaRPr lang="en-GB" sz="4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78" y="1484784"/>
            <a:ext cx="8899818" cy="5204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own Arrow 6"/>
          <p:cNvSpPr/>
          <p:nvPr/>
        </p:nvSpPr>
        <p:spPr bwMode="auto">
          <a:xfrm rot="16200000">
            <a:off x="5123073" y="-74401"/>
            <a:ext cx="554037" cy="4536504"/>
          </a:xfrm>
          <a:prstGeom prst="downArrow">
            <a:avLst/>
          </a:prstGeom>
          <a:solidFill>
            <a:srgbClr val="FFC000"/>
          </a:solidFill>
          <a:ln w="317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vert="vert" lIns="0" tIns="0" rIns="0" bIns="0" anchor="ctr"/>
          <a:lstStyle/>
          <a:p>
            <a:pPr algn="ctr" eaLnBrk="1" hangingPunct="1">
              <a:defRPr/>
            </a:pPr>
            <a:r>
              <a:rPr lang="en-GB" sz="16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18</a:t>
            </a:r>
            <a:r>
              <a:rPr lang="en-GB" sz="1600" b="1" baseline="30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th</a:t>
            </a:r>
            <a:r>
              <a:rPr lang="en-GB" sz="16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IHC Work Programme 2012-17 </a:t>
            </a:r>
            <a:endParaRPr lang="en-GB" sz="16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Down Arrow 7"/>
          <p:cNvSpPr/>
          <p:nvPr/>
        </p:nvSpPr>
        <p:spPr bwMode="auto">
          <a:xfrm rot="16200000">
            <a:off x="7171024" y="2968191"/>
            <a:ext cx="2470298" cy="1475654"/>
          </a:xfrm>
          <a:prstGeom prst="downArrow">
            <a:avLst>
              <a:gd name="adj1" fmla="val 50000"/>
              <a:gd name="adj2" fmla="val 47139"/>
            </a:avLst>
          </a:prstGeom>
          <a:solidFill>
            <a:srgbClr val="FFC000"/>
          </a:solidFill>
          <a:ln w="317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vert="vert" lIns="0" tIns="0" rIns="0" bIns="0" anchor="ctr"/>
          <a:lstStyle/>
          <a:p>
            <a:pPr algn="ctr" eaLnBrk="1" hangingPunct="1">
              <a:defRPr/>
            </a:pPr>
            <a:r>
              <a:rPr lang="en-GB" sz="16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1</a:t>
            </a:r>
            <a:r>
              <a:rPr lang="en-GB" sz="1600" b="1" baseline="30000" dirty="0" smtClean="0">
                <a:solidFill>
                  <a:schemeClr val="accent2">
                    <a:lumMod val="75000"/>
                  </a:schemeClr>
                </a:solidFill>
              </a:rPr>
              <a:t>st</a:t>
            </a:r>
            <a:r>
              <a:rPr lang="en-GB" sz="16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Assembly Work Programme 2017-20 </a:t>
            </a:r>
            <a:endParaRPr lang="en-GB" sz="16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982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4632" cy="864095"/>
          </a:xfrm>
        </p:spPr>
        <p:txBody>
          <a:bodyPr>
            <a:normAutofit/>
          </a:bodyPr>
          <a:lstStyle/>
          <a:p>
            <a:r>
              <a:rPr lang="en-GB" sz="2800" dirty="0" smtClean="0"/>
              <a:t>WENDWG7 Washington 2017</a:t>
            </a:r>
            <a:endParaRPr lang="en-GB" sz="28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4954433"/>
              </p:ext>
            </p:extLst>
          </p:nvPr>
        </p:nvGraphicFramePr>
        <p:xfrm>
          <a:off x="3275856" y="1340768"/>
          <a:ext cx="5308600" cy="477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Worksheet" r:id="rId5" imgW="3665164" imgH="3299406" progId="Excel.Sheet.12">
                  <p:embed/>
                </p:oleObj>
              </mc:Choice>
              <mc:Fallback>
                <p:oleObj name="Worksheet" r:id="rId5" imgW="3665164" imgH="329940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75856" y="1340768"/>
                        <a:ext cx="5308600" cy="4778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ubtitle 2"/>
          <p:cNvSpPr txBox="1">
            <a:spLocks/>
          </p:cNvSpPr>
          <p:nvPr/>
        </p:nvSpPr>
        <p:spPr>
          <a:xfrm>
            <a:off x="251520" y="1772816"/>
            <a:ext cx="2808312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/>
              <a:t>G</a:t>
            </a:r>
            <a:r>
              <a:rPr lang="en-GB" sz="4000" dirty="0" smtClean="0"/>
              <a:t>lobal ENC overlaps </a:t>
            </a:r>
            <a:br>
              <a:rPr lang="en-GB" sz="4000" dirty="0" smtClean="0"/>
            </a:br>
            <a:r>
              <a:rPr lang="en-GB" sz="4000" dirty="0" smtClean="0"/>
              <a:t>by</a:t>
            </a:r>
          </a:p>
          <a:p>
            <a:r>
              <a:rPr lang="en-GB" sz="4000" dirty="0" smtClean="0"/>
              <a:t>RHCs</a:t>
            </a:r>
          </a:p>
          <a:p>
            <a:r>
              <a:rPr lang="en-GB" sz="4000" dirty="0"/>
              <a:t>f</a:t>
            </a:r>
            <a:r>
              <a:rPr lang="en-GB" sz="4000" dirty="0" smtClean="0"/>
              <a:t>rom 2012 to 2016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485519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4632" cy="864095"/>
          </a:xfrm>
        </p:spPr>
        <p:txBody>
          <a:bodyPr>
            <a:normAutofit/>
          </a:bodyPr>
          <a:lstStyle/>
          <a:p>
            <a:r>
              <a:rPr lang="en-GB" sz="2800" dirty="0" smtClean="0"/>
              <a:t>WENDWG7 Washington 2017</a:t>
            </a:r>
            <a:endParaRPr lang="en-GB" sz="28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1772816"/>
            <a:ext cx="6400800" cy="4176464"/>
          </a:xfrm>
        </p:spPr>
        <p:txBody>
          <a:bodyPr>
            <a:normAutofit/>
          </a:bodyPr>
          <a:lstStyle/>
          <a:p>
            <a:r>
              <a:rPr lang="en-GB" sz="4400" dirty="0" smtClean="0"/>
              <a:t>List of Ports and Moorings Database </a:t>
            </a:r>
            <a:br>
              <a:rPr lang="en-GB" sz="4400" dirty="0" smtClean="0"/>
            </a:br>
            <a:r>
              <a:rPr lang="en-GB" sz="4400" dirty="0" smtClean="0"/>
              <a:t>(US NGA Pub 150)</a:t>
            </a:r>
            <a:br>
              <a:rPr lang="en-GB" sz="4400" dirty="0" smtClean="0"/>
            </a:br>
            <a:r>
              <a:rPr lang="en-GB" sz="4400" dirty="0" smtClean="0"/>
              <a:t>comparison with </a:t>
            </a:r>
            <a:br>
              <a:rPr lang="en-GB" sz="4400" dirty="0" smtClean="0"/>
            </a:br>
            <a:r>
              <a:rPr lang="en-GB" sz="4400" dirty="0" smtClean="0"/>
              <a:t>AVCS ENC Coverage</a:t>
            </a:r>
            <a:br>
              <a:rPr lang="en-GB" sz="4400" dirty="0" smtClean="0"/>
            </a:br>
            <a:r>
              <a:rPr lang="en-GB" sz="4400" dirty="0" smtClean="0"/>
              <a:t> for 2016   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042092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4632" cy="864095"/>
          </a:xfrm>
        </p:spPr>
        <p:txBody>
          <a:bodyPr>
            <a:normAutofit/>
          </a:bodyPr>
          <a:lstStyle/>
          <a:p>
            <a:r>
              <a:rPr lang="en-GB" sz="2800" dirty="0" smtClean="0"/>
              <a:t>WENDWG7 Washington 2017</a:t>
            </a:r>
            <a:endParaRPr lang="en-GB" sz="2800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1772816"/>
            <a:ext cx="2808312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 smtClean="0">
                <a:ea typeface="Calibri"/>
                <a:cs typeface="Times New Roman"/>
              </a:rPr>
              <a:t>Some ports are listed by city/town centre location </a:t>
            </a:r>
            <a:r>
              <a:rPr lang="en-GB" sz="3600" dirty="0">
                <a:ea typeface="Calibri"/>
                <a:cs typeface="Times New Roman"/>
              </a:rPr>
              <a:t/>
            </a:r>
            <a:br>
              <a:rPr lang="en-GB" sz="3600" dirty="0">
                <a:ea typeface="Calibri"/>
                <a:cs typeface="Times New Roman"/>
              </a:rPr>
            </a:br>
            <a:r>
              <a:rPr lang="en-GB" sz="3600" dirty="0" smtClean="0">
                <a:ea typeface="Calibri"/>
                <a:cs typeface="Times New Roman"/>
              </a:rPr>
              <a:t>rather </a:t>
            </a:r>
            <a:r>
              <a:rPr lang="en-GB" sz="3600" dirty="0">
                <a:ea typeface="Calibri"/>
                <a:cs typeface="Times New Roman"/>
              </a:rPr>
              <a:t>than port </a:t>
            </a:r>
            <a:r>
              <a:rPr lang="en-GB" sz="3600" dirty="0" smtClean="0">
                <a:ea typeface="Calibri"/>
                <a:cs typeface="Times New Roman"/>
              </a:rPr>
              <a:t>location</a:t>
            </a: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91"/>
          <a:stretch/>
        </p:blipFill>
        <p:spPr>
          <a:xfrm>
            <a:off x="3635896" y="1728973"/>
            <a:ext cx="4972946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830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4632" cy="864095"/>
          </a:xfrm>
        </p:spPr>
        <p:txBody>
          <a:bodyPr>
            <a:normAutofit/>
          </a:bodyPr>
          <a:lstStyle/>
          <a:p>
            <a:r>
              <a:rPr lang="en-GB" sz="2800" dirty="0" smtClean="0"/>
              <a:t>WENDWG7 Washington 2017</a:t>
            </a:r>
            <a:endParaRPr lang="en-GB" sz="28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1772816"/>
            <a:ext cx="6400800" cy="1152128"/>
          </a:xfrm>
        </p:spPr>
        <p:txBody>
          <a:bodyPr>
            <a:normAutofit/>
          </a:bodyPr>
          <a:lstStyle/>
          <a:p>
            <a:r>
              <a:rPr lang="en-GB" sz="4400" dirty="0" smtClean="0"/>
              <a:t>Summary:</a:t>
            </a:r>
            <a:endParaRPr lang="en-GB" sz="4400" dirty="0"/>
          </a:p>
        </p:txBody>
      </p:sp>
      <p:sp>
        <p:nvSpPr>
          <p:cNvPr id="4" name="Subtitle 5"/>
          <p:cNvSpPr txBox="1">
            <a:spLocks/>
          </p:cNvSpPr>
          <p:nvPr/>
        </p:nvSpPr>
        <p:spPr>
          <a:xfrm>
            <a:off x="395536" y="3356992"/>
            <a:ext cx="8352928" cy="2880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ENC Coverage is increasing year by year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2800" dirty="0"/>
              <a:t>Key ports and moorings are included on ENCs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ENC overlaps have reduced substantially since 2012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Some regions have reduced </a:t>
            </a:r>
            <a:r>
              <a:rPr lang="en-GB" sz="2800" dirty="0"/>
              <a:t>ENC </a:t>
            </a:r>
            <a:r>
              <a:rPr lang="en-GB" sz="2800" dirty="0" smtClean="0"/>
              <a:t>overlaps more than others </a:t>
            </a:r>
            <a:r>
              <a:rPr lang="en-GB" sz="2400" dirty="0" smtClean="0"/>
              <a:t>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25236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4632" cy="864095"/>
          </a:xfrm>
        </p:spPr>
        <p:txBody>
          <a:bodyPr>
            <a:normAutofit/>
          </a:bodyPr>
          <a:lstStyle/>
          <a:p>
            <a:r>
              <a:rPr lang="en-GB" sz="2800" dirty="0" smtClean="0"/>
              <a:t>WENDWG7 Washington 2017</a:t>
            </a:r>
            <a:endParaRPr lang="en-GB" sz="28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1772816"/>
            <a:ext cx="6400800" cy="1440160"/>
          </a:xfrm>
        </p:spPr>
        <p:txBody>
          <a:bodyPr>
            <a:normAutofit/>
          </a:bodyPr>
          <a:lstStyle/>
          <a:p>
            <a:r>
              <a:rPr lang="en-GB" sz="4400" dirty="0" smtClean="0"/>
              <a:t>Recommendation:</a:t>
            </a:r>
            <a:endParaRPr lang="en-GB" sz="4400" dirty="0"/>
          </a:p>
        </p:txBody>
      </p:sp>
      <p:sp>
        <p:nvSpPr>
          <p:cNvPr id="4" name="Subtitle 5"/>
          <p:cNvSpPr txBox="1">
            <a:spLocks/>
          </p:cNvSpPr>
          <p:nvPr/>
        </p:nvSpPr>
        <p:spPr>
          <a:xfrm>
            <a:off x="1371600" y="3645024"/>
            <a:ext cx="6400800" cy="280831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dirty="0" smtClean="0"/>
              <a:t>The WEND WG</a:t>
            </a:r>
            <a:br>
              <a:rPr lang="en-GB" sz="4400" dirty="0" smtClean="0"/>
            </a:br>
            <a:r>
              <a:rPr lang="en-GB" sz="4400" dirty="0" smtClean="0"/>
              <a:t> to circulate the </a:t>
            </a:r>
            <a:r>
              <a:rPr lang="en-US" sz="4400" dirty="0"/>
              <a:t>Global ENC </a:t>
            </a:r>
            <a:r>
              <a:rPr lang="en-US" sz="4400" dirty="0" smtClean="0"/>
              <a:t>overlaps table by RHCs </a:t>
            </a:r>
            <a:br>
              <a:rPr lang="en-US" sz="4400" dirty="0" smtClean="0"/>
            </a:br>
            <a:r>
              <a:rPr lang="en-US" sz="4400" dirty="0" smtClean="0"/>
              <a:t>from </a:t>
            </a:r>
            <a:r>
              <a:rPr lang="en-US" sz="4400" dirty="0"/>
              <a:t>2012 to </a:t>
            </a:r>
            <a:r>
              <a:rPr lang="en-US" sz="4400" dirty="0" smtClean="0"/>
              <a:t>2016</a:t>
            </a:r>
            <a:br>
              <a:rPr lang="en-US" sz="4400" dirty="0" smtClean="0"/>
            </a:br>
            <a:r>
              <a:rPr lang="en-US" sz="4400" dirty="0" smtClean="0"/>
              <a:t>to Chairs of RHC’s</a:t>
            </a:r>
            <a:br>
              <a:rPr lang="en-US" sz="4400" dirty="0" smtClean="0"/>
            </a:br>
            <a:r>
              <a:rPr lang="en-US" sz="4400" dirty="0" smtClean="0"/>
              <a:t>for discussion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69366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4632" cy="864095"/>
          </a:xfrm>
        </p:spPr>
        <p:txBody>
          <a:bodyPr>
            <a:normAutofit/>
          </a:bodyPr>
          <a:lstStyle/>
          <a:p>
            <a:r>
              <a:rPr lang="en-GB" sz="2800" dirty="0" smtClean="0"/>
              <a:t>WENDWG7 Washington 2017</a:t>
            </a:r>
            <a:endParaRPr lang="en-GB" sz="28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1772816"/>
            <a:ext cx="6400800" cy="3865984"/>
          </a:xfrm>
        </p:spPr>
        <p:txBody>
          <a:bodyPr>
            <a:normAutofit/>
          </a:bodyPr>
          <a:lstStyle/>
          <a:p>
            <a:r>
              <a:rPr lang="en-GB" sz="4400" dirty="0" smtClean="0"/>
              <a:t>ENC Coverage for 2016:</a:t>
            </a:r>
          </a:p>
          <a:p>
            <a:r>
              <a:rPr lang="en-GB" sz="4400" dirty="0" smtClean="0"/>
              <a:t>      Bands 1 &amp; 2 = 100%</a:t>
            </a:r>
          </a:p>
          <a:p>
            <a:r>
              <a:rPr lang="en-GB" sz="4400" dirty="0" smtClean="0"/>
              <a:t>             Band 3 = 93%</a:t>
            </a:r>
          </a:p>
          <a:p>
            <a:r>
              <a:rPr lang="en-GB" sz="4400" dirty="0" smtClean="0"/>
              <a:t>Bands 4, 5 &amp; 6 = 98%</a:t>
            </a:r>
          </a:p>
          <a:p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997831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4632" cy="864095"/>
          </a:xfrm>
        </p:spPr>
        <p:txBody>
          <a:bodyPr>
            <a:normAutofit/>
          </a:bodyPr>
          <a:lstStyle/>
          <a:p>
            <a:r>
              <a:rPr lang="en-GB" sz="2800" dirty="0" smtClean="0"/>
              <a:t>WENDWG7 Washington 2017</a:t>
            </a:r>
            <a:endParaRPr lang="en-GB" sz="28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1772816"/>
            <a:ext cx="6400800" cy="1152128"/>
          </a:xfrm>
        </p:spPr>
        <p:txBody>
          <a:bodyPr>
            <a:normAutofit fontScale="85000" lnSpcReduction="20000"/>
          </a:bodyPr>
          <a:lstStyle/>
          <a:p>
            <a:r>
              <a:rPr lang="en-GB" sz="4400" dirty="0" smtClean="0"/>
              <a:t>ENC Coverage for 2016:</a:t>
            </a:r>
          </a:p>
          <a:p>
            <a:r>
              <a:rPr lang="en-GB" sz="4400" dirty="0" smtClean="0"/>
              <a:t>      </a:t>
            </a:r>
            <a:endParaRPr lang="en-GB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" t="2745" r="1546" b="15731"/>
          <a:stretch/>
        </p:blipFill>
        <p:spPr>
          <a:xfrm>
            <a:off x="124690" y="1412776"/>
            <a:ext cx="8877993" cy="527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519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4632" cy="864095"/>
          </a:xfrm>
        </p:spPr>
        <p:txBody>
          <a:bodyPr>
            <a:normAutofit/>
          </a:bodyPr>
          <a:lstStyle/>
          <a:p>
            <a:r>
              <a:rPr lang="en-GB" sz="2800" dirty="0" smtClean="0"/>
              <a:t>WENDWG7 Washington 2017</a:t>
            </a:r>
            <a:endParaRPr lang="en-GB" sz="28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1772816"/>
            <a:ext cx="6400800" cy="1152128"/>
          </a:xfrm>
        </p:spPr>
        <p:txBody>
          <a:bodyPr>
            <a:normAutofit fontScale="85000" lnSpcReduction="20000"/>
          </a:bodyPr>
          <a:lstStyle/>
          <a:p>
            <a:r>
              <a:rPr lang="en-GB" sz="4400" dirty="0" smtClean="0"/>
              <a:t>ENC Coverage for 2016:</a:t>
            </a:r>
          </a:p>
          <a:p>
            <a:r>
              <a:rPr lang="en-GB" sz="4400" dirty="0" smtClean="0"/>
              <a:t>      </a:t>
            </a:r>
            <a:endParaRPr lang="en-GB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" t="2616" r="1454" b="15860"/>
          <a:stretch/>
        </p:blipFill>
        <p:spPr>
          <a:xfrm>
            <a:off x="124691" y="1412776"/>
            <a:ext cx="8886306" cy="527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787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4632" cy="864095"/>
          </a:xfrm>
        </p:spPr>
        <p:txBody>
          <a:bodyPr>
            <a:normAutofit/>
          </a:bodyPr>
          <a:lstStyle/>
          <a:p>
            <a:r>
              <a:rPr lang="en-GB" sz="2800" dirty="0" smtClean="0"/>
              <a:t>WENDWG7 Washington 2017</a:t>
            </a:r>
            <a:endParaRPr lang="en-GB" sz="28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1772816"/>
            <a:ext cx="6400800" cy="1152128"/>
          </a:xfrm>
        </p:spPr>
        <p:txBody>
          <a:bodyPr>
            <a:normAutofit fontScale="85000" lnSpcReduction="20000"/>
          </a:bodyPr>
          <a:lstStyle/>
          <a:p>
            <a:r>
              <a:rPr lang="en-GB" sz="4400" dirty="0" smtClean="0"/>
              <a:t>ENC Coverage for 2016:</a:t>
            </a:r>
          </a:p>
          <a:p>
            <a:r>
              <a:rPr lang="en-GB" sz="4400" dirty="0" smtClean="0"/>
              <a:t>      </a:t>
            </a:r>
            <a:endParaRPr lang="en-GB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" t="2487" r="1363" b="15860"/>
          <a:stretch/>
        </p:blipFill>
        <p:spPr>
          <a:xfrm>
            <a:off x="124690" y="1412776"/>
            <a:ext cx="8894619" cy="527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592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4632" cy="864095"/>
          </a:xfrm>
        </p:spPr>
        <p:txBody>
          <a:bodyPr>
            <a:normAutofit/>
          </a:bodyPr>
          <a:lstStyle/>
          <a:p>
            <a:r>
              <a:rPr lang="en-GB" sz="2800" dirty="0" smtClean="0"/>
              <a:t>WENDWG7 Washington 2017</a:t>
            </a:r>
            <a:endParaRPr lang="en-GB" sz="28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1772816"/>
            <a:ext cx="6400800" cy="1152128"/>
          </a:xfrm>
        </p:spPr>
        <p:txBody>
          <a:bodyPr>
            <a:normAutofit fontScale="85000" lnSpcReduction="20000"/>
          </a:bodyPr>
          <a:lstStyle/>
          <a:p>
            <a:r>
              <a:rPr lang="en-GB" sz="4400" dirty="0" smtClean="0"/>
              <a:t>ENC Coverage for 2016:</a:t>
            </a:r>
          </a:p>
          <a:p>
            <a:r>
              <a:rPr lang="en-GB" sz="4400" dirty="0" smtClean="0"/>
              <a:t>      </a:t>
            </a:r>
            <a:endParaRPr lang="en-GB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" t="4640" r="2024" b="15769"/>
          <a:stretch/>
        </p:blipFill>
        <p:spPr>
          <a:xfrm>
            <a:off x="141514" y="1570314"/>
            <a:ext cx="8817429" cy="513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591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4632" cy="864095"/>
          </a:xfrm>
        </p:spPr>
        <p:txBody>
          <a:bodyPr>
            <a:normAutofit/>
          </a:bodyPr>
          <a:lstStyle/>
          <a:p>
            <a:r>
              <a:rPr lang="en-GB" sz="2800" dirty="0" smtClean="0"/>
              <a:t>WENDWG7 Washington 2017</a:t>
            </a:r>
            <a:endParaRPr lang="en-GB" sz="28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1772816"/>
            <a:ext cx="6400800" cy="3865984"/>
          </a:xfrm>
        </p:spPr>
        <p:txBody>
          <a:bodyPr>
            <a:normAutofit/>
          </a:bodyPr>
          <a:lstStyle/>
          <a:p>
            <a:r>
              <a:rPr lang="en-GB" sz="4400" dirty="0" smtClean="0"/>
              <a:t>Number of overlaps for 2016 </a:t>
            </a:r>
          </a:p>
          <a:p>
            <a:r>
              <a:rPr lang="en-GB" sz="4400" dirty="0"/>
              <a:t>a</a:t>
            </a:r>
            <a:r>
              <a:rPr lang="en-GB" sz="4400" dirty="0" smtClean="0"/>
              <a:t>re similar to the </a:t>
            </a:r>
          </a:p>
          <a:p>
            <a:r>
              <a:rPr lang="en-GB" sz="4400" dirty="0"/>
              <a:t>n</a:t>
            </a:r>
            <a:r>
              <a:rPr lang="en-GB" sz="4400" dirty="0" smtClean="0"/>
              <a:t>umber of overlaps for </a:t>
            </a:r>
          </a:p>
          <a:p>
            <a:r>
              <a:rPr lang="en-GB" sz="4400" dirty="0" smtClean="0"/>
              <a:t>2015 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262193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4632" cy="864095"/>
          </a:xfrm>
        </p:spPr>
        <p:txBody>
          <a:bodyPr>
            <a:normAutofit/>
          </a:bodyPr>
          <a:lstStyle/>
          <a:p>
            <a:r>
              <a:rPr lang="en-GB" sz="2800" dirty="0" smtClean="0"/>
              <a:t>WENDWG7 Washington 2017</a:t>
            </a:r>
            <a:endParaRPr lang="en-GB" sz="28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1772816"/>
            <a:ext cx="6400800" cy="1152128"/>
          </a:xfrm>
        </p:spPr>
        <p:txBody>
          <a:bodyPr>
            <a:normAutofit fontScale="85000" lnSpcReduction="20000"/>
          </a:bodyPr>
          <a:lstStyle/>
          <a:p>
            <a:r>
              <a:rPr lang="en-GB" sz="4400" dirty="0" smtClean="0"/>
              <a:t>ENC Coverage for 2016:</a:t>
            </a:r>
          </a:p>
          <a:p>
            <a:r>
              <a:rPr lang="en-GB" sz="4400" dirty="0" smtClean="0"/>
              <a:t>      </a:t>
            </a:r>
            <a:endParaRPr lang="en-GB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" t="2873" r="1363" b="15860"/>
          <a:stretch/>
        </p:blipFill>
        <p:spPr>
          <a:xfrm>
            <a:off x="124690" y="1412776"/>
            <a:ext cx="8894619" cy="525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20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4632" cy="864095"/>
          </a:xfrm>
        </p:spPr>
        <p:txBody>
          <a:bodyPr>
            <a:normAutofit/>
          </a:bodyPr>
          <a:lstStyle/>
          <a:p>
            <a:r>
              <a:rPr lang="en-GB" sz="2800" dirty="0" smtClean="0"/>
              <a:t>WENDWG7 Washington 2017</a:t>
            </a:r>
            <a:endParaRPr lang="en-GB" sz="28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1772816"/>
            <a:ext cx="6400800" cy="1152128"/>
          </a:xfrm>
        </p:spPr>
        <p:txBody>
          <a:bodyPr>
            <a:normAutofit fontScale="85000" lnSpcReduction="20000"/>
          </a:bodyPr>
          <a:lstStyle/>
          <a:p>
            <a:r>
              <a:rPr lang="en-GB" sz="4400" dirty="0" smtClean="0"/>
              <a:t>ENC Coverage for 2016:</a:t>
            </a:r>
          </a:p>
          <a:p>
            <a:r>
              <a:rPr lang="en-GB" sz="4400" dirty="0" smtClean="0"/>
              <a:t>      </a:t>
            </a:r>
            <a:endParaRPr lang="en-GB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" t="2359" r="1363" b="15860"/>
          <a:stretch/>
        </p:blipFill>
        <p:spPr>
          <a:xfrm>
            <a:off x="124690" y="1412776"/>
            <a:ext cx="8894619" cy="528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032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805</TotalTime>
  <Words>236</Words>
  <Application>Microsoft Office PowerPoint</Application>
  <PresentationFormat>On-screen Show (4:3)</PresentationFormat>
  <Paragraphs>73</Paragraphs>
  <Slides>16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Worksheet</vt:lpstr>
      <vt:lpstr>WENDWG7 Washington 2017</vt:lpstr>
      <vt:lpstr>WENDWG7 Washington 2017</vt:lpstr>
      <vt:lpstr>WENDWG7 Washington 2017</vt:lpstr>
      <vt:lpstr>WENDWG7 Washington 2017</vt:lpstr>
      <vt:lpstr>WENDWG7 Washington 2017</vt:lpstr>
      <vt:lpstr>WENDWG7 Washington 2017</vt:lpstr>
      <vt:lpstr>WENDWG7 Washington 2017</vt:lpstr>
      <vt:lpstr>WENDWG7 Washington 2017</vt:lpstr>
      <vt:lpstr>WENDWG7 Washington 2017</vt:lpstr>
      <vt:lpstr>WENDWG7 Washington 2017</vt:lpstr>
      <vt:lpstr>WENDWG7 Washington 2017</vt:lpstr>
      <vt:lpstr>WENDWG7 Washington 2017</vt:lpstr>
      <vt:lpstr>WENDWG7 Washington 2017</vt:lpstr>
      <vt:lpstr>WENDWG7 Washington 2017</vt:lpstr>
      <vt:lpstr>WENDWG7 Washington 2017</vt:lpstr>
      <vt:lpstr>WENDWG7 Washington 2017</vt:lpstr>
    </vt:vector>
  </TitlesOfParts>
  <Company>The Authority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WENDWG7 Washington 2017</dc:title>
  <dc:creator>Sutton Nigel</dc:creator>
  <cp:lastModifiedBy>Sutton Nigel</cp:lastModifiedBy>
  <cp:revision>48</cp:revision>
  <cp:lastPrinted>2017-01-16T15:24:37Z</cp:lastPrinted>
  <dcterms:created xsi:type="dcterms:W3CDTF">2017-01-11T14:48:38Z</dcterms:created>
  <dcterms:modified xsi:type="dcterms:W3CDTF">2017-01-24T10:08:23Z</dcterms:modified>
</cp:coreProperties>
</file>