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75" r:id="rId2"/>
    <p:sldId id="276" r:id="rId3"/>
    <p:sldId id="281" r:id="rId4"/>
    <p:sldId id="282" r:id="rId5"/>
    <p:sldId id="283" r:id="rId6"/>
    <p:sldId id="284" r:id="rId7"/>
    <p:sldId id="285" r:id="rId8"/>
    <p:sldId id="277" r:id="rId9"/>
    <p:sldId id="286" r:id="rId10"/>
    <p:sldId id="280" r:id="rId11"/>
    <p:sldId id="279" r:id="rId12"/>
    <p:sldId id="278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Tech" initials="Abri" lastIdx="1" clrIdx="0">
    <p:extLst>
      <p:ext uri="{19B8F6BF-5375-455C-9EA6-DF929625EA0E}">
        <p15:presenceInfo xmlns:p15="http://schemas.microsoft.com/office/powerpoint/2012/main" userId="DTe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8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D3A9B22A-55EC-4A68-A1AE-1A1AE03C8C30}" type="datetimeFigureOut">
              <a:rPr lang="en-US" smtClean="0"/>
              <a:t>3/17/2018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276122"/>
            <a:ext cx="4114800" cy="365125"/>
          </a:xfrm>
        </p:spPr>
        <p:txBody>
          <a:bodyPr/>
          <a:lstStyle/>
          <a:p>
            <a:r>
              <a:rPr lang="en-US" smtClean="0"/>
              <a:t>IHO COUNCIL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86777" y="6276121"/>
            <a:ext cx="2743200" cy="365125"/>
          </a:xfrm>
        </p:spPr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solidFill>
                  <a:schemeClr val="tx1"/>
                </a:solidFill>
              </a:rPr>
              <a:t>International Hydrographic Organization</a:t>
            </a:r>
            <a:br>
              <a:rPr lang="de-DE" dirty="0" smtClean="0">
                <a:solidFill>
                  <a:schemeClr val="tx1"/>
                </a:solidFill>
              </a:rPr>
            </a:br>
            <a:r>
              <a:rPr lang="de-DE" i="1" dirty="0" smtClean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2" y="6040079"/>
            <a:ext cx="637586" cy="8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IHO COUNCIL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682" y="505706"/>
            <a:ext cx="9144000" cy="784432"/>
          </a:xfrm>
        </p:spPr>
        <p:txBody>
          <a:bodyPr>
            <a:normAutofit/>
          </a:bodyPr>
          <a:lstStyle/>
          <a:p>
            <a:r>
              <a:rPr lang="en-US" dirty="0"/>
              <a:t>WORLDWIDE ENC DATABASE WORKING GROUP (WENDWG)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 smtClean="0"/>
              <a:t>WENDWG-8, Buenos Aires, Argentina 20 – 22 March 2018</a:t>
            </a:r>
          </a:p>
        </p:txBody>
      </p:sp>
      <p:sp>
        <p:nvSpPr>
          <p:cNvPr id="5" name="Subtitle 2"/>
          <p:cNvSpPr>
            <a:spLocks noGrp="1"/>
          </p:cNvSpPr>
          <p:nvPr>
            <p:ph type="ctrTitle"/>
          </p:nvPr>
        </p:nvSpPr>
        <p:spPr>
          <a:xfrm>
            <a:off x="1504406" y="2202484"/>
            <a:ext cx="9144000" cy="29990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600" dirty="0"/>
              <a:t>Report </a:t>
            </a:r>
            <a:r>
              <a:rPr lang="en-AU" sz="3600" dirty="0" smtClean="0"/>
              <a:t>of the representative of the Baltic Sea Hydrographic Commission (BSHC) on the implementation of ENC Schemes in Region E</a:t>
            </a:r>
            <a:br>
              <a:rPr lang="en-AU" sz="3600" dirty="0" smtClean="0"/>
            </a:br>
            <a:r>
              <a:rPr lang="en-AU" sz="3600" dirty="0" smtClean="0"/>
              <a:t> </a:t>
            </a:r>
            <a:endParaRPr lang="en-AU" sz="3600" dirty="0"/>
          </a:p>
          <a:p>
            <a:pPr eaLnBrk="1" hangingPunct="1">
              <a:defRPr/>
            </a:pPr>
            <a:r>
              <a:rPr lang="fr-FR" sz="1800" dirty="0" smtClean="0"/>
              <a:t>Jarmo Mäkinen</a:t>
            </a:r>
            <a:br>
              <a:rPr lang="fr-FR" sz="1800" dirty="0" smtClean="0"/>
            </a:b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2700" dirty="0" err="1" smtClean="0"/>
              <a:t>Finland</a:t>
            </a:r>
            <a:endParaRPr lang="en-AU" sz="2700" dirty="0"/>
          </a:p>
          <a:p>
            <a:pPr eaLnBrk="1" hangingPunct="1">
              <a:defRPr/>
            </a:pPr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4929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032" y="277815"/>
            <a:ext cx="10531536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 smtClean="0"/>
              <a:t>Coverage issues, gaps and risk assessment analysis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075" y="914401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sz="1800" dirty="0" smtClean="0"/>
              <a:t>Gaps in coverage; </a:t>
            </a:r>
          </a:p>
          <a:p>
            <a:pPr algn="just">
              <a:buFontTx/>
              <a:buChar char="-"/>
              <a:defRPr/>
            </a:pPr>
            <a:r>
              <a:rPr lang="en-GB" sz="1800" dirty="0" smtClean="0"/>
              <a:t>Kaliningrad/Lithuanian waters (UB2) -discussions with Russia and Lithuania</a:t>
            </a:r>
          </a:p>
          <a:p>
            <a:pPr algn="just">
              <a:buFontTx/>
              <a:buChar char="-"/>
              <a:defRPr/>
            </a:pPr>
            <a:r>
              <a:rPr lang="en-GB" sz="1800" dirty="0" smtClean="0"/>
              <a:t>One small port not covered by harbour cell  </a:t>
            </a:r>
          </a:p>
          <a:p>
            <a:pPr algn="just">
              <a:buFontTx/>
              <a:buChar char="-"/>
              <a:defRPr/>
            </a:pPr>
            <a:endParaRPr lang="en-GB" sz="1800" dirty="0" smtClean="0"/>
          </a:p>
          <a:p>
            <a:pPr algn="just">
              <a:buFontTx/>
              <a:buChar char="-"/>
              <a:defRPr/>
            </a:pPr>
            <a:r>
              <a:rPr lang="en-GB" sz="1800" dirty="0"/>
              <a:t>Saimaa Canal, rental area- New ENC (UB5)in the process (RU)</a:t>
            </a:r>
          </a:p>
          <a:p>
            <a:pPr algn="just">
              <a:buFontTx/>
              <a:buChar char="-"/>
              <a:defRPr/>
            </a:pPr>
            <a:endParaRPr lang="en-GB" sz="18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 smtClean="0"/>
              <a:t>WENDWG-8, Buenos Aires, Argentina 20 – 22 March 2018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6589" y="1045933"/>
            <a:ext cx="4143268" cy="3815767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07355" y="3123116"/>
            <a:ext cx="1114425" cy="187642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206" y="3008165"/>
            <a:ext cx="3566422" cy="3181556"/>
          </a:xfrm>
          <a:prstGeom prst="rect">
            <a:avLst/>
          </a:prstGeom>
        </p:spPr>
      </p:pic>
      <p:pic>
        <p:nvPicPr>
          <p:cNvPr id="9" name="Kuva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9522" y="2744834"/>
            <a:ext cx="2094456" cy="1854109"/>
          </a:xfrm>
          <a:prstGeom prst="rect">
            <a:avLst/>
          </a:prstGeom>
        </p:spPr>
      </p:pic>
      <p:pic>
        <p:nvPicPr>
          <p:cNvPr id="10" name="Kuva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5347" y="1718851"/>
            <a:ext cx="2582509" cy="56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20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883" y="277815"/>
            <a:ext cx="898186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 smtClean="0"/>
              <a:t>Problems or outstanding issues, Recommendations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sz="1800" dirty="0" smtClean="0"/>
              <a:t>Many member States</a:t>
            </a:r>
            <a:r>
              <a:rPr lang="en-US" sz="1800" dirty="0" smtClean="0"/>
              <a:t> have kept ENC coverage </a:t>
            </a:r>
            <a:r>
              <a:rPr lang="en-US" sz="1800" dirty="0"/>
              <a:t>unchanged for years and lets neighboring countries cut or extend their coverage to match the border.</a:t>
            </a:r>
          </a:p>
          <a:p>
            <a:pPr algn="just">
              <a:defRPr/>
            </a:pPr>
            <a:r>
              <a:rPr lang="en-GB" sz="1800" dirty="0"/>
              <a:t> </a:t>
            </a:r>
            <a:r>
              <a:rPr lang="en-GB" sz="1800" dirty="0" smtClean="0"/>
              <a:t>Agreed in BSICCWG, that member </a:t>
            </a:r>
            <a:r>
              <a:rPr lang="en-GB" sz="1800" dirty="0"/>
              <a:t>states </a:t>
            </a:r>
            <a:r>
              <a:rPr lang="en-GB" sz="1800" dirty="0" smtClean="0"/>
              <a:t>will inform </a:t>
            </a:r>
            <a:r>
              <a:rPr lang="en-GB" sz="1800" dirty="0"/>
              <a:t>Chart </a:t>
            </a:r>
            <a:r>
              <a:rPr lang="en-GB" sz="1800" dirty="0" smtClean="0"/>
              <a:t>Coordinator </a:t>
            </a:r>
            <a:r>
              <a:rPr lang="en-GB" sz="1800" dirty="0"/>
              <a:t>of </a:t>
            </a:r>
            <a:r>
              <a:rPr lang="en-GB" sz="1800" dirty="0" smtClean="0"/>
              <a:t>new </a:t>
            </a:r>
            <a:r>
              <a:rPr lang="en-GB" sz="1800" dirty="0"/>
              <a:t>cells and major changes in </a:t>
            </a:r>
            <a:r>
              <a:rPr lang="en-GB" sz="1800" dirty="0" smtClean="0"/>
              <a:t>coverage</a:t>
            </a:r>
          </a:p>
          <a:p>
            <a:pPr algn="just">
              <a:defRPr/>
            </a:pPr>
            <a:r>
              <a:rPr lang="en-GB" sz="1800" dirty="0" smtClean="0"/>
              <a:t>Project for changing compilation scales  of approach cells is continues in Estonia.</a:t>
            </a:r>
          </a:p>
          <a:p>
            <a:pPr algn="just">
              <a:defRPr/>
            </a:pPr>
            <a:r>
              <a:rPr lang="en-GB" sz="1800" dirty="0" smtClean="0"/>
              <a:t>Baltic Sea ENC harmonisation recommendations were reviewed in last BSICCWG. </a:t>
            </a:r>
          </a:p>
          <a:p>
            <a:pPr algn="just">
              <a:defRPr/>
            </a:pPr>
            <a:r>
              <a:rPr lang="en-GB" sz="1800" dirty="0" smtClean="0"/>
              <a:t>New features in </a:t>
            </a:r>
            <a:r>
              <a:rPr lang="en-GB" sz="1800" dirty="0" err="1" smtClean="0"/>
              <a:t>INToGIS</a:t>
            </a:r>
            <a:r>
              <a:rPr lang="en-GB" sz="1800" dirty="0" smtClean="0"/>
              <a:t> project (development Phase II) have seen very helpful for analysing ENC coverage.</a:t>
            </a:r>
          </a:p>
          <a:p>
            <a:pPr algn="just">
              <a:defRPr/>
            </a:pPr>
            <a:r>
              <a:rPr lang="en-GB" sz="1800" dirty="0" smtClean="0"/>
              <a:t>Reporting status of overlaps and gaps is a permanent agenda item in BSHC and BSICCWG meetings.</a:t>
            </a:r>
            <a:endParaRPr lang="en-GB" sz="18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 smtClean="0"/>
              <a:t>WENDWG-8, Buenos Aires, Argentina 20 – 22 March 2018</a:t>
            </a:r>
          </a:p>
        </p:txBody>
      </p:sp>
    </p:spTree>
    <p:extLst>
      <p:ext uri="{BB962C8B-B14F-4D97-AF65-F5344CB8AC3E}">
        <p14:creationId xmlns:p14="http://schemas.microsoft.com/office/powerpoint/2010/main" val="292940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277815"/>
            <a:ext cx="8981868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 smtClean="0"/>
              <a:t>Actions requested of WENDWG/IRCC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dirty="0" smtClean="0"/>
              <a:t>WENDWG is invited to note the report from BSHC</a:t>
            </a: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 smtClean="0"/>
              <a:t>WENDWG-8, Buenos Aires, Argentina 20 – 22 March 2018</a:t>
            </a:r>
          </a:p>
        </p:txBody>
      </p:sp>
    </p:spTree>
    <p:extLst>
      <p:ext uri="{BB962C8B-B14F-4D97-AF65-F5344CB8AC3E}">
        <p14:creationId xmlns:p14="http://schemas.microsoft.com/office/powerpoint/2010/main" val="129635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402" y="299555"/>
            <a:ext cx="11339699" cy="63658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 smtClean="0"/>
              <a:t>Region E- Baltic Sea-  Background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GB" dirty="0" smtClean="0"/>
              <a:t> </a:t>
            </a:r>
            <a:endParaRPr lang="en-GB" sz="24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 smtClean="0"/>
              <a:t>WENDWG-8, Buenos Aires, Argentina 20 – 22 March 2018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229" y="1111749"/>
            <a:ext cx="41529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uorakulmio 4"/>
          <p:cNvSpPr>
            <a:spLocks noChangeArrowheads="1"/>
          </p:cNvSpPr>
          <p:nvPr/>
        </p:nvSpPr>
        <p:spPr bwMode="auto">
          <a:xfrm>
            <a:off x="869221" y="3243446"/>
            <a:ext cx="47196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i-FI" altLang="fi-FI" b="1" dirty="0" err="1">
                <a:solidFill>
                  <a:schemeClr val="accent2">
                    <a:lumMod val="50000"/>
                  </a:schemeClr>
                </a:solidFill>
              </a:rPr>
              <a:t>Members</a:t>
            </a:r>
            <a:r>
              <a:rPr lang="fi-FI" altLang="fi-FI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fi-FI" altLang="fi-FI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fi-FI" altLang="fi-FI" dirty="0" err="1">
                <a:solidFill>
                  <a:schemeClr val="accent2">
                    <a:lumMod val="50000"/>
                  </a:schemeClr>
                </a:solidFill>
              </a:rPr>
              <a:t>Denmark</a:t>
            </a:r>
            <a:r>
              <a:rPr lang="fi-FI" altLang="fi-FI" dirty="0">
                <a:solidFill>
                  <a:schemeClr val="accent2">
                    <a:lumMod val="50000"/>
                  </a:schemeClr>
                </a:solidFill>
              </a:rPr>
              <a:t>, Estonia, Finland, Germany, Latvia, </a:t>
            </a:r>
            <a:r>
              <a:rPr lang="fi-FI" altLang="fi-FI" dirty="0" err="1">
                <a:solidFill>
                  <a:schemeClr val="accent2">
                    <a:lumMod val="50000"/>
                  </a:schemeClr>
                </a:solidFill>
              </a:rPr>
              <a:t>Poland</a:t>
            </a:r>
            <a:r>
              <a:rPr lang="fi-FI" altLang="fi-FI" dirty="0">
                <a:solidFill>
                  <a:schemeClr val="accent2">
                    <a:lumMod val="50000"/>
                  </a:schemeClr>
                </a:solidFill>
              </a:rPr>
              <a:t>, Russian Federation, </a:t>
            </a:r>
            <a:r>
              <a:rPr lang="fi-FI" altLang="fi-FI" dirty="0" err="1">
                <a:solidFill>
                  <a:schemeClr val="accent2">
                    <a:lumMod val="50000"/>
                  </a:schemeClr>
                </a:solidFill>
              </a:rPr>
              <a:t>Sweden</a:t>
            </a:r>
            <a:endParaRPr lang="fi-FI" altLang="fi-FI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Suorakulmio 10"/>
          <p:cNvSpPr>
            <a:spLocks noChangeArrowheads="1"/>
          </p:cNvSpPr>
          <p:nvPr/>
        </p:nvSpPr>
        <p:spPr bwMode="auto">
          <a:xfrm>
            <a:off x="869221" y="4525447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Wingdings" panose="05000000000000000000" pitchFamily="2" charset="2"/>
              <a:buChar char="§"/>
            </a:pPr>
            <a:r>
              <a:rPr lang="fi-FI" altLang="fi-FI" b="1" dirty="0" err="1">
                <a:solidFill>
                  <a:schemeClr val="accent2">
                    <a:lumMod val="50000"/>
                  </a:schemeClr>
                </a:solidFill>
              </a:rPr>
              <a:t>Associate</a:t>
            </a:r>
            <a:r>
              <a:rPr lang="fi-FI" altLang="fi-FI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fi-FI" altLang="fi-FI" b="1" dirty="0" err="1">
                <a:solidFill>
                  <a:schemeClr val="accent2">
                    <a:lumMod val="50000"/>
                  </a:schemeClr>
                </a:solidFill>
              </a:rPr>
              <a:t>Member</a:t>
            </a:r>
            <a:r>
              <a:rPr lang="fi-FI" altLang="fi-FI" b="1" dirty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fi-FI" altLang="fi-FI" dirty="0">
                <a:solidFill>
                  <a:schemeClr val="accent2">
                    <a:lumMod val="50000"/>
                  </a:schemeClr>
                </a:solidFill>
              </a:rPr>
              <a:t> </a:t>
            </a:r>
            <a:r>
              <a:rPr lang="fi-FI" altLang="fi-FI" dirty="0" err="1">
                <a:solidFill>
                  <a:schemeClr val="accent2">
                    <a:lumMod val="50000"/>
                  </a:schemeClr>
                </a:solidFill>
              </a:rPr>
              <a:t>Lithuania</a:t>
            </a:r>
            <a:endParaRPr lang="fi-FI" altLang="fi-FI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731" y="1047595"/>
            <a:ext cx="1956098" cy="195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047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306296"/>
            <a:ext cx="5415987" cy="115042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 smtClean="0"/>
              <a:t>Status of the ENC Scheme UB1 (Overview)in the Region E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2679712"/>
            <a:ext cx="10641495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sz="1600" dirty="0" smtClean="0"/>
              <a:t>1 Overview – produced by Germany (agreed in BSHC)</a:t>
            </a:r>
            <a:endParaRPr lang="en-GB" sz="16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 smtClean="0"/>
              <a:t>WENDWG-8, Buenos Aires, Argentina 20 – 22 March 2018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4111" y="156734"/>
            <a:ext cx="5092826" cy="579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58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473020"/>
            <a:ext cx="5139080" cy="86774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200" dirty="0" smtClean="0"/>
              <a:t>Status of the ENC Scheme UB2 (General) in the Region E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GB" sz="1600" dirty="0" smtClean="0"/>
              <a:t>  </a:t>
            </a:r>
            <a:endParaRPr lang="en-GB" sz="16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 smtClean="0"/>
              <a:t>WENDWG-8, Buenos Aires, Argentina 20 – 22 March 2018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534" y="78706"/>
            <a:ext cx="4855437" cy="5925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75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386718"/>
            <a:ext cx="5650134" cy="109884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200" dirty="0" smtClean="0"/>
              <a:t>Status of the ENC Scheme UB3 (Coastal) in the Region E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GB" sz="1600" dirty="0" smtClean="0"/>
              <a:t>  </a:t>
            </a:r>
            <a:endParaRPr lang="en-GB" sz="16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 smtClean="0"/>
              <a:t>WENDWG-8, Buenos Aires, Argentina 20 – 22 March 2018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7010" y="143692"/>
            <a:ext cx="4983355" cy="5786498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505937" y="1793283"/>
            <a:ext cx="562054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Denmark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</a:rPr>
              <a:t>is preparing the release of 8 new ENC cells in Usage Band </a:t>
            </a:r>
            <a:r>
              <a:rPr lang="en-US" sz="1600" dirty="0" smtClean="0">
                <a:latin typeface="Calibri" panose="020F0502020204030204" pitchFamily="34" charset="0"/>
                <a:ea typeface="Calibri" panose="020F0502020204030204" pitchFamily="34" charset="0"/>
              </a:rPr>
              <a:t>3 in 2018, to harmonize data with Sweden.</a:t>
            </a:r>
          </a:p>
          <a:p>
            <a:endParaRPr lang="en-US" sz="1600" dirty="0" smtClean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fi-FI" sz="1600" dirty="0" smtClean="0">
                <a:latin typeface="Calibri" panose="020F0502020204030204" pitchFamily="34" charset="0"/>
              </a:rPr>
              <a:t>Finland </a:t>
            </a:r>
            <a:r>
              <a:rPr lang="fi-FI" sz="1600" dirty="0" err="1" smtClean="0">
                <a:latin typeface="Calibri" panose="020F0502020204030204" pitchFamily="34" charset="0"/>
              </a:rPr>
              <a:t>will</a:t>
            </a:r>
            <a:r>
              <a:rPr lang="fi-FI" sz="1600" dirty="0" smtClean="0">
                <a:latin typeface="Calibri" panose="020F0502020204030204" pitchFamily="34" charset="0"/>
              </a:rPr>
              <a:t> </a:t>
            </a:r>
            <a:r>
              <a:rPr lang="fi-FI" sz="1600" dirty="0" err="1" smtClean="0">
                <a:latin typeface="Calibri" panose="020F0502020204030204" pitchFamily="34" charset="0"/>
              </a:rPr>
              <a:t>also</a:t>
            </a:r>
            <a:r>
              <a:rPr lang="fi-FI" sz="1600" dirty="0" smtClean="0">
                <a:latin typeface="Calibri" panose="020F0502020204030204" pitchFamily="34" charset="0"/>
              </a:rPr>
              <a:t> </a:t>
            </a:r>
            <a:r>
              <a:rPr lang="fi-FI" sz="1600" smtClean="0">
                <a:latin typeface="Calibri" panose="020F0502020204030204" pitchFamily="34" charset="0"/>
              </a:rPr>
              <a:t>extend </a:t>
            </a:r>
            <a:r>
              <a:rPr lang="fi-FI" sz="1600" dirty="0" err="1" smtClean="0">
                <a:latin typeface="Calibri" panose="020F0502020204030204" pitchFamily="34" charset="0"/>
              </a:rPr>
              <a:t>coastal</a:t>
            </a:r>
            <a:r>
              <a:rPr lang="fi-FI" sz="1600" dirty="0" smtClean="0">
                <a:latin typeface="Calibri" panose="020F0502020204030204" pitchFamily="34" charset="0"/>
              </a:rPr>
              <a:t> </a:t>
            </a:r>
            <a:r>
              <a:rPr lang="fi-FI" sz="1600" dirty="0" err="1" smtClean="0">
                <a:latin typeface="Calibri" panose="020F0502020204030204" pitchFamily="34" charset="0"/>
              </a:rPr>
              <a:t>coverage</a:t>
            </a:r>
            <a:r>
              <a:rPr lang="fi-FI" sz="1600" dirty="0" smtClean="0">
                <a:latin typeface="Calibri" panose="020F0502020204030204" pitchFamily="34" charset="0"/>
              </a:rPr>
              <a:t> in </a:t>
            </a:r>
            <a:r>
              <a:rPr lang="fi-FI" sz="1600" dirty="0" err="1" smtClean="0">
                <a:latin typeface="Calibri" panose="020F0502020204030204" pitchFamily="34" charset="0"/>
              </a:rPr>
              <a:t>future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7651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473020"/>
            <a:ext cx="5139080" cy="86774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200" dirty="0" smtClean="0"/>
              <a:t>Status of the ENC Scheme UB4 (Approach) in the Region E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270" y="1340769"/>
            <a:ext cx="10641495" cy="45307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GB" sz="1600" dirty="0" smtClean="0"/>
              <a:t>  </a:t>
            </a:r>
            <a:endParaRPr lang="en-GB" sz="16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 smtClean="0"/>
              <a:t>WENDWG-8, Buenos Aires, Argentina 20 – 22 March 2018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7391" y="190500"/>
            <a:ext cx="5252974" cy="5680994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87124" y="1820038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Estonia has released new approach cells </a:t>
            </a:r>
            <a:r>
              <a:rPr lang="en-US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from the inland waters</a:t>
            </a:r>
            <a:endParaRPr lang="en-US" sz="1400" dirty="0"/>
          </a:p>
        </p:txBody>
      </p:sp>
      <p:sp>
        <p:nvSpPr>
          <p:cNvPr id="8" name="Suorakulmio 7"/>
          <p:cNvSpPr/>
          <p:nvPr/>
        </p:nvSpPr>
        <p:spPr>
          <a:xfrm>
            <a:off x="87124" y="2345474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Poland is planning to extend its approach coverage to cover the whole </a:t>
            </a:r>
            <a:r>
              <a:rPr lang="en-US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coastline</a:t>
            </a:r>
          </a:p>
          <a:p>
            <a:pPr>
              <a:spcAft>
                <a:spcPts val="0"/>
              </a:spcAft>
            </a:pPr>
            <a:endParaRPr lang="fi-FI" sz="1400" dirty="0"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fi-FI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Latvia is </a:t>
            </a:r>
            <a:r>
              <a:rPr lang="fi-FI" sz="1400" dirty="0" err="1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planning</a:t>
            </a:r>
            <a:r>
              <a:rPr lang="fi-FI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to </a:t>
            </a:r>
            <a:r>
              <a:rPr lang="fi-FI" sz="1400" dirty="0" err="1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extend</a:t>
            </a:r>
            <a:r>
              <a:rPr lang="fi-FI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fi-FI" sz="1400" dirty="0" err="1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approach</a:t>
            </a:r>
            <a:r>
              <a:rPr lang="fi-FI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</a:t>
            </a:r>
            <a:r>
              <a:rPr lang="fi-FI" sz="1400" dirty="0" err="1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coverrage</a:t>
            </a:r>
            <a:r>
              <a:rPr lang="fi-FI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, </a:t>
            </a:r>
            <a:r>
              <a:rPr lang="fi-FI" sz="1400" dirty="0" err="1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starting</a:t>
            </a:r>
            <a:r>
              <a:rPr lang="fi-FI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 2019</a:t>
            </a:r>
            <a:endParaRPr lang="en-US" sz="1400" dirty="0">
              <a:latin typeface="Verdana" panose="020B0604030504040204" pitchFamily="34" charset="0"/>
              <a:ea typeface="Times New Roman" panose="02020603050405020304" pitchFamily="18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5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473020"/>
            <a:ext cx="5683234" cy="867749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200" dirty="0" smtClean="0"/>
              <a:t>Status of the ENC Scheme UB5+ UB6 (Harbour, Perth ) in the Region E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0" y="1340769"/>
            <a:ext cx="10641495" cy="4530725"/>
          </a:xfrm>
        </p:spPr>
        <p:txBody>
          <a:bodyPr>
            <a:normAutofit/>
          </a:bodyPr>
          <a:lstStyle/>
          <a:p>
            <a:pPr marL="0" indent="0" algn="just">
              <a:buNone/>
              <a:defRPr/>
            </a:pPr>
            <a:r>
              <a:rPr lang="en-GB" sz="1600" dirty="0" smtClean="0"/>
              <a:t>  </a:t>
            </a:r>
            <a:endParaRPr lang="en-GB" sz="1600" b="1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 smtClean="0"/>
              <a:t>WENDWG-8, Buenos Aires, Argentina 20 – 22 March 2018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607" y="196079"/>
            <a:ext cx="5172106" cy="5545047"/>
          </a:xfrm>
          <a:prstGeom prst="rect">
            <a:avLst/>
          </a:prstGeom>
        </p:spPr>
      </p:pic>
      <p:sp>
        <p:nvSpPr>
          <p:cNvPr id="7" name="Suorakulmio 6"/>
          <p:cNvSpPr/>
          <p:nvPr/>
        </p:nvSpPr>
        <p:spPr>
          <a:xfrm>
            <a:off x="368356" y="1846164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Denmark is </a:t>
            </a:r>
            <a:r>
              <a:rPr lang="en-US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planning 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to release </a:t>
            </a:r>
            <a:r>
              <a:rPr lang="en-US" sz="1400" dirty="0" smtClean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many </a:t>
            </a:r>
            <a:r>
              <a:rPr lang="en-US" sz="1400" dirty="0">
                <a:latin typeface="Verdana" panose="020B0604030504040204" pitchFamily="34" charset="0"/>
                <a:ea typeface="Times New Roman" panose="02020603050405020304" pitchFamily="18" charset="0"/>
                <a:cs typeface="Verdana" panose="020B0604030504040204" pitchFamily="34" charset="0"/>
              </a:rPr>
              <a:t>new harbor cells within a couple of years.</a:t>
            </a:r>
            <a:endParaRPr lang="en-US" sz="1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581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8870" y="156903"/>
            <a:ext cx="11060089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200" dirty="0" smtClean="0"/>
              <a:t>Existence of overlapping</a:t>
            </a:r>
            <a:r>
              <a:rPr lang="en-AU" sz="3600" dirty="0" smtClean="0"/>
              <a:t> ENCs that may have a possible impact on safe navigation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8871" y="1340769"/>
            <a:ext cx="5371484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sz="1400" dirty="0" smtClean="0"/>
              <a:t>Report delivered to Member States , presented in BSHC and discussed in BSICCWG (Baltic Sea Chart Coordinating WG) in November 2017</a:t>
            </a:r>
          </a:p>
          <a:p>
            <a:pPr lvl="0" algn="just">
              <a:defRPr/>
            </a:pPr>
            <a:r>
              <a:rPr lang="en-US" sz="1400" dirty="0">
                <a:solidFill>
                  <a:prstClr val="black"/>
                </a:solidFill>
              </a:rPr>
              <a:t>Many of overlaps </a:t>
            </a:r>
            <a:r>
              <a:rPr lang="en-US" sz="1400" dirty="0" smtClean="0">
                <a:solidFill>
                  <a:prstClr val="black"/>
                </a:solidFill>
              </a:rPr>
              <a:t>have not seen as </a:t>
            </a:r>
            <a:r>
              <a:rPr lang="en-US" sz="1400" dirty="0">
                <a:solidFill>
                  <a:prstClr val="black"/>
                </a:solidFill>
              </a:rPr>
              <a:t>a risk in a navigational point of </a:t>
            </a:r>
            <a:r>
              <a:rPr lang="en-US" sz="1400" dirty="0" smtClean="0">
                <a:solidFill>
                  <a:prstClr val="black"/>
                </a:solidFill>
              </a:rPr>
              <a:t>view</a:t>
            </a:r>
            <a:endParaRPr lang="en-GB" dirty="0" smtClean="0"/>
          </a:p>
          <a:p>
            <a:pPr algn="just">
              <a:defRPr/>
            </a:pPr>
            <a:r>
              <a:rPr lang="en-GB" sz="1400" dirty="0"/>
              <a:t>Member </a:t>
            </a:r>
            <a:r>
              <a:rPr lang="en-GB" sz="1400" dirty="0" smtClean="0"/>
              <a:t>states work </a:t>
            </a:r>
            <a:r>
              <a:rPr lang="en-GB" sz="1400" dirty="0"/>
              <a:t>to </a:t>
            </a:r>
            <a:r>
              <a:rPr lang="en-GB" sz="1400" dirty="0" smtClean="0"/>
              <a:t>solve overlaps</a:t>
            </a:r>
          </a:p>
          <a:p>
            <a:pPr algn="just">
              <a:defRPr/>
            </a:pPr>
            <a:r>
              <a:rPr lang="en-GB" sz="1400" dirty="0" smtClean="0"/>
              <a:t>Reported every year in BSHC</a:t>
            </a:r>
          </a:p>
          <a:p>
            <a:pPr marL="0" indent="0" algn="just">
              <a:buNone/>
              <a:defRPr/>
            </a:pPr>
            <a:endParaRPr lang="en-GB" sz="1400" dirty="0" smtClean="0"/>
          </a:p>
          <a:p>
            <a:pPr algn="just">
              <a:defRPr/>
            </a:pPr>
            <a:r>
              <a:rPr lang="en-GB" sz="1400" dirty="0" smtClean="0"/>
              <a:t>Some of Baltic Sea overlaps are under NHC, in overlaps </a:t>
            </a:r>
            <a:r>
              <a:rPr lang="en-GB" sz="1400" dirty="0" err="1" smtClean="0"/>
              <a:t>exel</a:t>
            </a:r>
            <a:r>
              <a:rPr lang="en-GB" sz="1400" dirty="0" smtClean="0"/>
              <a:t>-file</a:t>
            </a:r>
            <a:endParaRPr lang="en-GB" sz="14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 smtClean="0"/>
              <a:t>WENDWG-8, Buenos Aires, Argentina 20 – 22 March 2018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1257" y="1198117"/>
            <a:ext cx="3201353" cy="4084118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822" y="3988740"/>
            <a:ext cx="3419475" cy="1476375"/>
          </a:xfrm>
          <a:prstGeom prst="rect">
            <a:avLst/>
          </a:prstGeom>
        </p:spPr>
      </p:pic>
      <p:pic>
        <p:nvPicPr>
          <p:cNvPr id="7" name="Kuv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2472" y="4047523"/>
            <a:ext cx="504825" cy="228600"/>
          </a:xfrm>
          <a:prstGeom prst="rect">
            <a:avLst/>
          </a:prstGeom>
        </p:spPr>
      </p:pic>
      <p:pic>
        <p:nvPicPr>
          <p:cNvPr id="8" name="Kuv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410" y="1204707"/>
            <a:ext cx="596559" cy="219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7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877" y="124246"/>
            <a:ext cx="11060089" cy="63658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AU" sz="3200" dirty="0" smtClean="0"/>
              <a:t>Existence of overlapping</a:t>
            </a:r>
            <a:r>
              <a:rPr lang="en-AU" sz="3600" dirty="0" smtClean="0"/>
              <a:t> ENCs that may have a possible impact on safe navigation</a:t>
            </a:r>
            <a:endParaRPr lang="en-AU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877" y="1118700"/>
            <a:ext cx="10381091" cy="4530725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en-GB" sz="1400" dirty="0" smtClean="0"/>
              <a:t>IC-ENC overlapping data policy report was presented in BSHC (Sept 2017) and discussed in BSICCWG (Nov 2017).</a:t>
            </a:r>
          </a:p>
          <a:p>
            <a:pPr algn="just">
              <a:defRPr/>
            </a:pPr>
            <a:r>
              <a:rPr lang="en-GB" sz="1400" dirty="0" smtClean="0"/>
              <a:t>Medium level risk (Overall </a:t>
            </a:r>
            <a:r>
              <a:rPr lang="en-GB" sz="1400" dirty="0"/>
              <a:t>S</a:t>
            </a:r>
            <a:r>
              <a:rPr lang="en-GB" sz="1400" dirty="0" smtClean="0"/>
              <a:t>everity of Risk) case was highlighted. Process to solve it is going on between DE and DK.</a:t>
            </a:r>
          </a:p>
          <a:p>
            <a:pPr algn="just">
              <a:defRPr/>
            </a:pPr>
            <a:r>
              <a:rPr lang="en-US" sz="1400" dirty="0"/>
              <a:t>The benefits of this kind of reporting were </a:t>
            </a:r>
            <a:r>
              <a:rPr lang="en-US" sz="1400" dirty="0" smtClean="0"/>
              <a:t>discussed in BSICCWG. Some members reminded, </a:t>
            </a:r>
            <a:r>
              <a:rPr lang="en-US" sz="1400" dirty="0"/>
              <a:t>that </a:t>
            </a:r>
            <a:r>
              <a:rPr lang="en-US" sz="1400" dirty="0" smtClean="0"/>
              <a:t>both RENCs have </a:t>
            </a:r>
            <a:r>
              <a:rPr lang="en-US" sz="1400" dirty="0"/>
              <a:t>these kinds of tools and the member countries can themselves check these issues. Countries themselves are responsible for the data and decide </a:t>
            </a:r>
            <a:r>
              <a:rPr lang="en-US" sz="1400" dirty="0" smtClean="0"/>
              <a:t>whether it </a:t>
            </a:r>
            <a:r>
              <a:rPr lang="en-US" sz="1400" dirty="0"/>
              <a:t>is a risk or not</a:t>
            </a:r>
            <a:r>
              <a:rPr lang="en-US" sz="1400" dirty="0" smtClean="0"/>
              <a:t>.</a:t>
            </a:r>
          </a:p>
          <a:p>
            <a:pPr marL="0" indent="0" algn="just">
              <a:buNone/>
              <a:defRPr/>
            </a:pPr>
            <a:endParaRPr lang="en-GB" sz="1400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07134" y="6276122"/>
            <a:ext cx="4114800" cy="365125"/>
          </a:xfrm>
        </p:spPr>
        <p:txBody>
          <a:bodyPr/>
          <a:lstStyle/>
          <a:p>
            <a:r>
              <a:rPr lang="de-DE" dirty="0" smtClean="0"/>
              <a:t>WENDWG-8, Buenos Aires, Argentina 20 – 22 March 2018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460" y="2906486"/>
            <a:ext cx="9076025" cy="256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C657DD33-74A5-46FF-87DC-702489CC64DD}" vid="{C4CF7E2C-A930-4DFE-9432-DAC967E2A5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IHO presentations template</Template>
  <TotalTime>761</TotalTime>
  <Words>686</Words>
  <Application>Microsoft Office PowerPoint</Application>
  <PresentationFormat>Laajakuva</PresentationFormat>
  <Paragraphs>63</Paragraphs>
  <Slides>12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Report of the representative of the Baltic Sea Hydrographic Commission (BSHC) on the implementation of ENC Schemes in Region E   Jarmo Mäkinen  Finland </vt:lpstr>
      <vt:lpstr>Region E- Baltic Sea-  Background</vt:lpstr>
      <vt:lpstr>Status of the ENC Scheme UB1 (Overview)in the Region E</vt:lpstr>
      <vt:lpstr>Status of the ENC Scheme UB2 (General) in the Region E</vt:lpstr>
      <vt:lpstr>Status of the ENC Scheme UB3 (Coastal) in the Region E</vt:lpstr>
      <vt:lpstr>Status of the ENC Scheme UB4 (Approach) in the Region E</vt:lpstr>
      <vt:lpstr>Status of the ENC Scheme UB5+ UB6 (Harbour, Perth ) in the Region E</vt:lpstr>
      <vt:lpstr>Existence of overlapping ENCs that may have a possible impact on safe navigation</vt:lpstr>
      <vt:lpstr>Existence of overlapping ENCs that may have a possible impact on safe navigation</vt:lpstr>
      <vt:lpstr>Coverage issues, gaps and risk assessment analysis</vt:lpstr>
      <vt:lpstr>Problems or outstanding issues, Recommendations</vt:lpstr>
      <vt:lpstr>Actions requested of WENDWG/IRCC</vt:lpstr>
    </vt:vector>
  </TitlesOfParts>
  <Company>IHO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DTech</dc:creator>
  <cp:lastModifiedBy>Mäkinen Jarmo</cp:lastModifiedBy>
  <cp:revision>98</cp:revision>
  <cp:lastPrinted>2017-10-13T08:19:11Z</cp:lastPrinted>
  <dcterms:created xsi:type="dcterms:W3CDTF">2017-10-09T13:46:17Z</dcterms:created>
  <dcterms:modified xsi:type="dcterms:W3CDTF">2018-03-17T15:28:27Z</dcterms:modified>
</cp:coreProperties>
</file>