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75" r:id="rId2"/>
    <p:sldId id="285" r:id="rId3"/>
    <p:sldId id="286" r:id="rId4"/>
    <p:sldId id="276" r:id="rId5"/>
    <p:sldId id="281" r:id="rId6"/>
    <p:sldId id="282" r:id="rId7"/>
    <p:sldId id="277" r:id="rId8"/>
    <p:sldId id="283" r:id="rId9"/>
    <p:sldId id="280" r:id="rId10"/>
    <p:sldId id="279" r:id="rId1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Tech" initials="Abri" lastIdx="1" clrIdx="0">
    <p:extLst>
      <p:ext uri="{19B8F6BF-5375-455C-9EA6-DF929625EA0E}">
        <p15:presenceInfo xmlns="" xmlns:p15="http://schemas.microsoft.com/office/powerpoint/2012/main" userId="DTech" providerId="None"/>
      </p:ext>
    </p:extLst>
  </p:cmAuthor>
  <p:cmAuthor id="2" name="Alfons Van Craeynest" initials="AVC"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8EFF8"/>
    <a:srgbClr val="DED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737" autoAdjust="0"/>
  </p:normalViewPr>
  <p:slideViewPr>
    <p:cSldViewPr snapToGrid="0">
      <p:cViewPr>
        <p:scale>
          <a:sx n="90" d="100"/>
          <a:sy n="90" d="100"/>
        </p:scale>
        <p:origin x="288" y="-72"/>
      </p:cViewPr>
      <p:guideLst>
        <p:guide orient="horz" pos="2160"/>
        <p:guide pos="3840"/>
      </p:guideLst>
    </p:cSldViewPr>
  </p:slideViewPr>
  <p:notesTextViewPr>
    <p:cViewPr>
      <p:scale>
        <a:sx n="3" d="2"/>
        <a:sy n="3" d="2"/>
      </p:scale>
      <p:origin x="0" y="0"/>
    </p:cViewPr>
  </p:notesTextViewPr>
  <p:notesViewPr>
    <p:cSldViewPr snapToGrid="0">
      <p:cViewPr varScale="1">
        <p:scale>
          <a:sx n="78" d="100"/>
          <a:sy n="78" d="100"/>
        </p:scale>
        <p:origin x="-1992"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D3A9B22A-55EC-4A68-A1AE-1A1AE03C8C30}" type="datetimeFigureOut">
              <a:rPr lang="en-US" smtClean="0"/>
              <a:t>2/16/2018</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C14B252-8EFF-4387-B930-F07556521AEC}" type="slidenum">
              <a:rPr lang="en-US" smtClean="0"/>
              <a:t>‹#›</a:t>
            </a:fld>
            <a:endParaRPr lang="en-US"/>
          </a:p>
        </p:txBody>
      </p:sp>
    </p:spTree>
    <p:extLst>
      <p:ext uri="{BB962C8B-B14F-4D97-AF65-F5344CB8AC3E}">
        <p14:creationId xmlns:p14="http://schemas.microsoft.com/office/powerpoint/2010/main" val="81680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C14B252-8EFF-4387-B930-F07556521AEC}" type="slidenum">
              <a:rPr lang="en-US" smtClean="0"/>
              <a:t>1</a:t>
            </a:fld>
            <a:endParaRPr lang="en-US"/>
          </a:p>
        </p:txBody>
      </p:sp>
    </p:spTree>
    <p:extLst>
      <p:ext uri="{BB962C8B-B14F-4D97-AF65-F5344CB8AC3E}">
        <p14:creationId xmlns:p14="http://schemas.microsoft.com/office/powerpoint/2010/main" val="1107595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defRPr/>
            </a:pPr>
            <a:r>
              <a:rPr lang="en-ZA" sz="1200" kern="1200" dirty="0" smtClean="0">
                <a:solidFill>
                  <a:schemeClr val="bg1"/>
                </a:solidFill>
                <a:effectLst>
                  <a:outerShdw blurRad="38100" dist="38100" dir="2700000" algn="tl">
                    <a:srgbClr val="000000">
                      <a:alpha val="43137"/>
                    </a:srgbClr>
                  </a:outerShdw>
                </a:effectLst>
                <a:latin typeface="+mn-lt"/>
                <a:ea typeface="+mn-ea"/>
                <a:cs typeface="+mn-cs"/>
              </a:rPr>
              <a:t>Representation by SAIHC at WENDWG not always possible due to</a:t>
            </a:r>
            <a:r>
              <a:rPr lang="en-ZA" sz="1200" kern="1200" baseline="0" dirty="0" smtClean="0">
                <a:solidFill>
                  <a:schemeClr val="bg1"/>
                </a:solidFill>
                <a:effectLst>
                  <a:outerShdw blurRad="38100" dist="38100" dir="2700000" algn="tl">
                    <a:srgbClr val="000000">
                      <a:alpha val="43137"/>
                    </a:srgbClr>
                  </a:outerShdw>
                </a:effectLst>
                <a:latin typeface="+mn-lt"/>
                <a:ea typeface="+mn-ea"/>
                <a:cs typeface="+mn-cs"/>
              </a:rPr>
              <a:t> </a:t>
            </a:r>
            <a:r>
              <a:rPr lang="en-ZA" sz="1200" kern="1200" dirty="0" smtClean="0">
                <a:solidFill>
                  <a:schemeClr val="bg1"/>
                </a:solidFill>
                <a:effectLst>
                  <a:outerShdw blurRad="38100" dist="38100" dir="2700000" algn="tl">
                    <a:srgbClr val="000000">
                      <a:alpha val="43137"/>
                    </a:srgbClr>
                  </a:outerShdw>
                </a:effectLst>
                <a:latin typeface="+mn-lt"/>
                <a:ea typeface="+mn-ea"/>
                <a:cs typeface="+mn-cs"/>
              </a:rPr>
              <a:t>varying internal challenges. Correspondence and participation</a:t>
            </a:r>
            <a:r>
              <a:rPr lang="en-ZA" sz="1200" kern="1200" baseline="0" dirty="0" smtClean="0">
                <a:solidFill>
                  <a:schemeClr val="bg1"/>
                </a:solidFill>
                <a:effectLst>
                  <a:outerShdw blurRad="38100" dist="38100" dir="2700000" algn="tl">
                    <a:srgbClr val="000000">
                      <a:alpha val="43137"/>
                    </a:srgbClr>
                  </a:outerShdw>
                </a:effectLst>
                <a:latin typeface="+mn-lt"/>
                <a:ea typeface="+mn-ea"/>
                <a:cs typeface="+mn-cs"/>
              </a:rPr>
              <a:t> </a:t>
            </a:r>
            <a:r>
              <a:rPr lang="en-ZA" sz="1200" kern="1200" dirty="0" smtClean="0">
                <a:solidFill>
                  <a:schemeClr val="bg1"/>
                </a:solidFill>
                <a:effectLst>
                  <a:outerShdw blurRad="38100" dist="38100" dir="2700000" algn="tl">
                    <a:srgbClr val="000000">
                      <a:alpha val="43137"/>
                    </a:srgbClr>
                  </a:outerShdw>
                </a:effectLst>
                <a:latin typeface="+mn-lt"/>
                <a:ea typeface="+mn-ea"/>
                <a:cs typeface="+mn-cs"/>
              </a:rPr>
              <a:t>by email if attendance is not possible.</a:t>
            </a:r>
          </a:p>
          <a:p>
            <a:pPr>
              <a:buFontTx/>
              <a:buNone/>
              <a:defRPr/>
            </a:pPr>
            <a:r>
              <a:rPr lang="en-ZA" sz="1200" kern="1200" dirty="0" smtClean="0">
                <a:solidFill>
                  <a:schemeClr val="bg1"/>
                </a:solidFill>
                <a:effectLst>
                  <a:outerShdw blurRad="38100" dist="38100" dir="2700000" algn="tl">
                    <a:srgbClr val="000000">
                      <a:alpha val="43137"/>
                    </a:srgbClr>
                  </a:outerShdw>
                </a:effectLst>
                <a:latin typeface="+mn-lt"/>
                <a:ea typeface="+mn-ea"/>
                <a:cs typeface="+mn-cs"/>
              </a:rPr>
              <a:t>SAIHC is in full support for the development of the trial ENC scheme (INT paper chart schema equivalent) and in the process of defining minimum meta data required to support the development.</a:t>
            </a:r>
          </a:p>
          <a:p>
            <a:endParaRPr lang="en-ZA" dirty="0"/>
          </a:p>
        </p:txBody>
      </p:sp>
      <p:sp>
        <p:nvSpPr>
          <p:cNvPr id="4" name="Slide Number Placeholder 3"/>
          <p:cNvSpPr>
            <a:spLocks noGrp="1"/>
          </p:cNvSpPr>
          <p:nvPr>
            <p:ph type="sldNum" sz="quarter" idx="10"/>
          </p:nvPr>
        </p:nvSpPr>
        <p:spPr/>
        <p:txBody>
          <a:bodyPr/>
          <a:lstStyle/>
          <a:p>
            <a:fld id="{5C14B252-8EFF-4387-B930-F07556521AEC}" type="slidenum">
              <a:rPr lang="en-US" smtClean="0"/>
              <a:t>10</a:t>
            </a:fld>
            <a:endParaRPr lang="en-US"/>
          </a:p>
        </p:txBody>
      </p:sp>
    </p:spTree>
    <p:extLst>
      <p:ext uri="{BB962C8B-B14F-4D97-AF65-F5344CB8AC3E}">
        <p14:creationId xmlns:p14="http://schemas.microsoft.com/office/powerpoint/2010/main" val="3869001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Details as </a:t>
            </a:r>
            <a:r>
              <a:rPr lang="en-ZA" smtClean="0"/>
              <a:t>per slide.</a:t>
            </a:r>
            <a:endParaRPr lang="en-ZA" dirty="0"/>
          </a:p>
        </p:txBody>
      </p:sp>
      <p:sp>
        <p:nvSpPr>
          <p:cNvPr id="4" name="Slide Number Placeholder 3"/>
          <p:cNvSpPr>
            <a:spLocks noGrp="1"/>
          </p:cNvSpPr>
          <p:nvPr>
            <p:ph type="sldNum" sz="quarter" idx="10"/>
          </p:nvPr>
        </p:nvSpPr>
        <p:spPr/>
        <p:txBody>
          <a:bodyPr/>
          <a:lstStyle/>
          <a:p>
            <a:fld id="{5C14B252-8EFF-4387-B930-F07556521AEC}" type="slidenum">
              <a:rPr lang="en-US" smtClean="0"/>
              <a:t>2</a:t>
            </a:fld>
            <a:endParaRPr lang="en-US"/>
          </a:p>
        </p:txBody>
      </p:sp>
    </p:spTree>
    <p:extLst>
      <p:ext uri="{BB962C8B-B14F-4D97-AF65-F5344CB8AC3E}">
        <p14:creationId xmlns:p14="http://schemas.microsoft.com/office/powerpoint/2010/main" val="132656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7034784"/>
            <a:ext cx="5852160" cy="1366266"/>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Details as per slide.</a:t>
            </a:r>
          </a:p>
          <a:p>
            <a:endParaRPr lang="en-ZA" dirty="0"/>
          </a:p>
        </p:txBody>
      </p:sp>
      <p:sp>
        <p:nvSpPr>
          <p:cNvPr id="4" name="Slide Number Placeholder 3"/>
          <p:cNvSpPr>
            <a:spLocks noGrp="1"/>
          </p:cNvSpPr>
          <p:nvPr>
            <p:ph type="sldNum" sz="quarter" idx="10"/>
          </p:nvPr>
        </p:nvSpPr>
        <p:spPr/>
        <p:txBody>
          <a:bodyPr/>
          <a:lstStyle/>
          <a:p>
            <a:fld id="{5C14B252-8EFF-4387-B930-F07556521AEC}" type="slidenum">
              <a:rPr lang="en-US" smtClean="0"/>
              <a:t>3</a:t>
            </a:fld>
            <a:endParaRPr lang="en-US"/>
          </a:p>
        </p:txBody>
      </p:sp>
    </p:spTree>
    <p:extLst>
      <p:ext uri="{BB962C8B-B14F-4D97-AF65-F5344CB8AC3E}">
        <p14:creationId xmlns:p14="http://schemas.microsoft.com/office/powerpoint/2010/main" val="422040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700" kern="1200" baseline="0" dirty="0" smtClean="0">
                <a:solidFill>
                  <a:schemeClr val="tx1"/>
                </a:solidFill>
                <a:effectLst/>
                <a:latin typeface="+mn-lt"/>
                <a:ea typeface="+mn-ea"/>
                <a:cs typeface="+mn-cs"/>
              </a:rPr>
              <a:t>Current status of SAIHC Region H Coastal ENC scheme for usage band 3 extracted from IHO online ENC Catalogue. </a:t>
            </a:r>
            <a:r>
              <a:rPr lang="en-ZA" sz="700" kern="1200" baseline="0" dirty="0" smtClean="0">
                <a:solidFill>
                  <a:schemeClr val="tx1"/>
                </a:solidFill>
                <a:effectLst/>
                <a:latin typeface="+mn-lt"/>
                <a:ea typeface="+mn-ea"/>
                <a:cs typeface="+mn-cs"/>
              </a:rPr>
              <a:t>The IHO </a:t>
            </a:r>
            <a:r>
              <a:rPr lang="en-ZA" sz="700" kern="1200" baseline="0" dirty="0" smtClean="0">
                <a:solidFill>
                  <a:schemeClr val="tx1"/>
                </a:solidFill>
                <a:effectLst/>
                <a:latin typeface="+mn-lt"/>
                <a:ea typeface="+mn-ea"/>
                <a:cs typeface="+mn-cs"/>
              </a:rPr>
              <a:t>online ENC </a:t>
            </a:r>
            <a:r>
              <a:rPr lang="en-ZA" sz="700" kern="1200" baseline="0" dirty="0" smtClean="0">
                <a:solidFill>
                  <a:schemeClr val="tx1"/>
                </a:solidFill>
                <a:effectLst/>
                <a:latin typeface="+mn-lt"/>
                <a:ea typeface="+mn-ea"/>
                <a:cs typeface="+mn-cs"/>
              </a:rPr>
              <a:t>catalogue provides </a:t>
            </a:r>
            <a:r>
              <a:rPr lang="en-ZA" sz="700" kern="1200" baseline="0" dirty="0" smtClean="0">
                <a:solidFill>
                  <a:schemeClr val="tx1"/>
                </a:solidFill>
                <a:effectLst/>
                <a:latin typeface="+mn-lt"/>
                <a:ea typeface="+mn-ea"/>
                <a:cs typeface="+mn-cs"/>
              </a:rPr>
              <a:t>for details of </a:t>
            </a:r>
            <a:r>
              <a:rPr lang="en-ZA" sz="700" kern="1200" baseline="0" dirty="0" smtClean="0">
                <a:solidFill>
                  <a:schemeClr val="tx1"/>
                </a:solidFill>
                <a:effectLst/>
                <a:latin typeface="+mn-lt"/>
                <a:ea typeface="+mn-ea"/>
                <a:cs typeface="+mn-cs"/>
              </a:rPr>
              <a:t>UB4 </a:t>
            </a:r>
            <a:r>
              <a:rPr lang="en-ZA" sz="700" kern="1200" baseline="0" dirty="0" smtClean="0">
                <a:solidFill>
                  <a:schemeClr val="tx1"/>
                </a:solidFill>
                <a:effectLst/>
                <a:latin typeface="+mn-lt"/>
                <a:ea typeface="+mn-ea"/>
                <a:cs typeface="+mn-cs"/>
              </a:rPr>
              <a:t>and </a:t>
            </a:r>
            <a:r>
              <a:rPr lang="en-ZA" sz="700" kern="1200" baseline="0" dirty="0" smtClean="0">
                <a:solidFill>
                  <a:schemeClr val="tx1"/>
                </a:solidFill>
                <a:effectLst/>
                <a:latin typeface="+mn-lt"/>
                <a:ea typeface="+mn-ea"/>
                <a:cs typeface="+mn-cs"/>
              </a:rPr>
              <a:t>UB5 </a:t>
            </a:r>
            <a:r>
              <a:rPr lang="en-ZA" sz="700" kern="1200" baseline="0" dirty="0" smtClean="0">
                <a:solidFill>
                  <a:schemeClr val="tx1"/>
                </a:solidFill>
                <a:effectLst/>
                <a:latin typeface="+mn-lt"/>
                <a:ea typeface="+mn-ea"/>
                <a:cs typeface="+mn-cs"/>
              </a:rPr>
              <a:t>as well as </a:t>
            </a:r>
            <a:r>
              <a:rPr lang="en-ZA" sz="700" kern="1200" baseline="0" dirty="0" smtClean="0">
                <a:solidFill>
                  <a:schemeClr val="tx1"/>
                </a:solidFill>
                <a:effectLst/>
                <a:latin typeface="+mn-lt"/>
                <a:ea typeface="+mn-ea"/>
                <a:cs typeface="+mn-cs"/>
              </a:rPr>
              <a:t>schemed </a:t>
            </a:r>
            <a:r>
              <a:rPr lang="en-ZA" sz="700" kern="1200" baseline="0" dirty="0" smtClean="0">
                <a:solidFill>
                  <a:schemeClr val="tx1"/>
                </a:solidFill>
                <a:effectLst/>
                <a:latin typeface="+mn-lt"/>
                <a:ea typeface="+mn-ea"/>
                <a:cs typeface="+mn-cs"/>
              </a:rPr>
              <a:t>ENCs </a:t>
            </a:r>
            <a:r>
              <a:rPr lang="en-ZA" sz="700" kern="1200" baseline="0" dirty="0" smtClean="0">
                <a:solidFill>
                  <a:schemeClr val="tx1"/>
                </a:solidFill>
                <a:effectLst/>
                <a:latin typeface="+mn-lt"/>
                <a:ea typeface="+mn-ea"/>
                <a:cs typeface="+mn-cs"/>
              </a:rPr>
              <a:t>for </a:t>
            </a:r>
            <a:r>
              <a:rPr lang="en-ZA" sz="700" kern="1200" baseline="0" dirty="0" smtClean="0">
                <a:solidFill>
                  <a:schemeClr val="tx1"/>
                </a:solidFill>
                <a:effectLst/>
                <a:latin typeface="+mn-lt"/>
                <a:ea typeface="+mn-ea"/>
                <a:cs typeface="+mn-cs"/>
              </a:rPr>
              <a:t>the region.</a:t>
            </a:r>
          </a:p>
          <a:p>
            <a:endParaRPr lang="en-ZA" dirty="0"/>
          </a:p>
        </p:txBody>
      </p:sp>
      <p:sp>
        <p:nvSpPr>
          <p:cNvPr id="4" name="Slide Number Placeholder 3"/>
          <p:cNvSpPr>
            <a:spLocks noGrp="1"/>
          </p:cNvSpPr>
          <p:nvPr>
            <p:ph type="sldNum" sz="quarter" idx="10"/>
          </p:nvPr>
        </p:nvSpPr>
        <p:spPr/>
        <p:txBody>
          <a:bodyPr/>
          <a:lstStyle/>
          <a:p>
            <a:fld id="{5C14B252-8EFF-4387-B930-F07556521AEC}" type="slidenum">
              <a:rPr lang="en-US" smtClean="0"/>
              <a:t>4</a:t>
            </a:fld>
            <a:endParaRPr lang="en-US"/>
          </a:p>
        </p:txBody>
      </p:sp>
    </p:spTree>
    <p:extLst>
      <p:ext uri="{BB962C8B-B14F-4D97-AF65-F5344CB8AC3E}">
        <p14:creationId xmlns:p14="http://schemas.microsoft.com/office/powerpoint/2010/main" val="81804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Current status of SAIHC Region H General  ENC scheme for usage band 2 extracted from IHO online ENC Catalogue.</a:t>
            </a:r>
          </a:p>
          <a:p>
            <a:endParaRPr lang="en-ZA" dirty="0"/>
          </a:p>
        </p:txBody>
      </p:sp>
      <p:sp>
        <p:nvSpPr>
          <p:cNvPr id="4" name="Slide Number Placeholder 3"/>
          <p:cNvSpPr>
            <a:spLocks noGrp="1"/>
          </p:cNvSpPr>
          <p:nvPr>
            <p:ph type="sldNum" sz="quarter" idx="10"/>
          </p:nvPr>
        </p:nvSpPr>
        <p:spPr/>
        <p:txBody>
          <a:bodyPr/>
          <a:lstStyle/>
          <a:p>
            <a:fld id="{5C14B252-8EFF-4387-B930-F07556521AEC}" type="slidenum">
              <a:rPr lang="en-US" smtClean="0"/>
              <a:t>5</a:t>
            </a:fld>
            <a:endParaRPr lang="en-US"/>
          </a:p>
        </p:txBody>
      </p:sp>
    </p:spTree>
    <p:extLst>
      <p:ext uri="{BB962C8B-B14F-4D97-AF65-F5344CB8AC3E}">
        <p14:creationId xmlns:p14="http://schemas.microsoft.com/office/powerpoint/2010/main" val="975982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Current status of SAIHC region H Overview  ENC scheme for usage band 1 extracted from IHO online ENC Catalogue.</a:t>
            </a:r>
          </a:p>
          <a:p>
            <a:endParaRPr lang="en-ZA" dirty="0"/>
          </a:p>
        </p:txBody>
      </p:sp>
      <p:sp>
        <p:nvSpPr>
          <p:cNvPr id="4" name="Slide Number Placeholder 3"/>
          <p:cNvSpPr>
            <a:spLocks noGrp="1"/>
          </p:cNvSpPr>
          <p:nvPr>
            <p:ph type="sldNum" sz="quarter" idx="10"/>
          </p:nvPr>
        </p:nvSpPr>
        <p:spPr/>
        <p:txBody>
          <a:bodyPr/>
          <a:lstStyle/>
          <a:p>
            <a:fld id="{5C14B252-8EFF-4387-B930-F07556521AEC}" type="slidenum">
              <a:rPr lang="en-US" smtClean="0"/>
              <a:t>6</a:t>
            </a:fld>
            <a:endParaRPr lang="en-US"/>
          </a:p>
        </p:txBody>
      </p:sp>
    </p:spTree>
    <p:extLst>
      <p:ext uri="{BB962C8B-B14F-4D97-AF65-F5344CB8AC3E}">
        <p14:creationId xmlns:p14="http://schemas.microsoft.com/office/powerpoint/2010/main" val="300192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Overlap of ENCs exist in UB1 between Russia and Australia related to actions arising from the SAIHC 6</a:t>
            </a:r>
            <a:r>
              <a:rPr lang="en-ZA" sz="1200" kern="1200" baseline="30000" dirty="0" smtClean="0">
                <a:solidFill>
                  <a:schemeClr val="tx1"/>
                </a:solidFill>
                <a:effectLst/>
                <a:latin typeface="+mn-lt"/>
                <a:ea typeface="+mn-ea"/>
                <a:cs typeface="+mn-cs"/>
              </a:rPr>
              <a:t>th</a:t>
            </a:r>
            <a:r>
              <a:rPr lang="en-ZA" sz="1200" kern="1200" dirty="0" smtClean="0">
                <a:solidFill>
                  <a:schemeClr val="tx1"/>
                </a:solidFill>
                <a:effectLst/>
                <a:latin typeface="+mn-lt"/>
                <a:ea typeface="+mn-ea"/>
                <a:cs typeface="+mn-cs"/>
              </a:rPr>
              <a:t> ICCWG minutes of the meeting. </a:t>
            </a:r>
          </a:p>
          <a:p>
            <a:r>
              <a:rPr lang="en-ZA" sz="1200" kern="1200" dirty="0" smtClean="0">
                <a:solidFill>
                  <a:schemeClr val="tx1"/>
                </a:solidFill>
                <a:effectLst/>
                <a:latin typeface="+mn-lt"/>
                <a:ea typeface="+mn-ea"/>
                <a:cs typeface="+mn-cs"/>
              </a:rPr>
              <a:t>The ICCWG Chair confirmed that this is related to a WENDWG Action with the overlap between Russia and Australia to be resolved. The ICC-Coordinator has drafted a letter informing the two countries on behalf of SAIHC to resolve the ENC overlap, in conjunction with the WEND Chair.</a:t>
            </a:r>
            <a:endParaRPr lang="en-ZA" dirty="0"/>
          </a:p>
        </p:txBody>
      </p:sp>
      <p:sp>
        <p:nvSpPr>
          <p:cNvPr id="4" name="Slide Number Placeholder 3"/>
          <p:cNvSpPr>
            <a:spLocks noGrp="1"/>
          </p:cNvSpPr>
          <p:nvPr>
            <p:ph type="sldNum" sz="quarter" idx="10"/>
          </p:nvPr>
        </p:nvSpPr>
        <p:spPr/>
        <p:txBody>
          <a:bodyPr/>
          <a:lstStyle/>
          <a:p>
            <a:fld id="{5C14B252-8EFF-4387-B930-F07556521AEC}" type="slidenum">
              <a:rPr lang="en-US" smtClean="0"/>
              <a:t>7</a:t>
            </a:fld>
            <a:endParaRPr lang="en-US"/>
          </a:p>
        </p:txBody>
      </p:sp>
    </p:spTree>
    <p:extLst>
      <p:ext uri="{BB962C8B-B14F-4D97-AF65-F5344CB8AC3E}">
        <p14:creationId xmlns:p14="http://schemas.microsoft.com/office/powerpoint/2010/main" val="1265641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An overlap of ENCs exist in UB1 between ZA and the UK as reported in the IC-ENC Overlap report (2018) and PRIMAR Overlap Checker</a:t>
            </a:r>
            <a:r>
              <a:rPr lang="en-ZA" sz="1200" b="1" kern="1200" dirty="0" smtClean="0">
                <a:solidFill>
                  <a:schemeClr val="tx1"/>
                </a:solidFill>
                <a:effectLst/>
                <a:latin typeface="+mn-lt"/>
                <a:ea typeface="+mn-ea"/>
                <a:cs typeface="+mn-cs"/>
              </a:rPr>
              <a:t>.</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The overlap is in deep water with reasonable consistency where the overall severity of risk is small. The extent of the overlap is 38km x 750m. The HO is in the process of resolving this overlap.</a:t>
            </a:r>
          </a:p>
          <a:p>
            <a:endParaRPr lang="en-ZA" dirty="0"/>
          </a:p>
        </p:txBody>
      </p:sp>
      <p:sp>
        <p:nvSpPr>
          <p:cNvPr id="4" name="Slide Number Placeholder 3"/>
          <p:cNvSpPr>
            <a:spLocks noGrp="1"/>
          </p:cNvSpPr>
          <p:nvPr>
            <p:ph type="sldNum" sz="quarter" idx="10"/>
          </p:nvPr>
        </p:nvSpPr>
        <p:spPr/>
        <p:txBody>
          <a:bodyPr/>
          <a:lstStyle/>
          <a:p>
            <a:fld id="{5C14B252-8EFF-4387-B930-F07556521AEC}" type="slidenum">
              <a:rPr lang="en-US" smtClean="0"/>
              <a:t>8</a:t>
            </a:fld>
            <a:endParaRPr lang="en-US"/>
          </a:p>
        </p:txBody>
      </p:sp>
    </p:spTree>
    <p:extLst>
      <p:ext uri="{BB962C8B-B14F-4D97-AF65-F5344CB8AC3E}">
        <p14:creationId xmlns:p14="http://schemas.microsoft.com/office/powerpoint/2010/main" val="2768641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Action item no 7 arising from the SAIHC 6</a:t>
            </a:r>
            <a:r>
              <a:rPr lang="en-ZA" sz="1200" kern="1200" baseline="30000" dirty="0" smtClean="0">
                <a:solidFill>
                  <a:schemeClr val="tx1"/>
                </a:solidFill>
                <a:effectLst/>
                <a:latin typeface="+mn-lt"/>
                <a:ea typeface="+mn-ea"/>
                <a:cs typeface="+mn-cs"/>
              </a:rPr>
              <a:t>th</a:t>
            </a:r>
            <a:r>
              <a:rPr lang="en-ZA" sz="1200" kern="1200" dirty="0" smtClean="0">
                <a:solidFill>
                  <a:schemeClr val="tx1"/>
                </a:solidFill>
                <a:effectLst/>
                <a:latin typeface="+mn-lt"/>
                <a:ea typeface="+mn-ea"/>
                <a:cs typeface="+mn-cs"/>
              </a:rPr>
              <a:t> ICCWG minutes of the meeting. </a:t>
            </a:r>
          </a:p>
          <a:p>
            <a:r>
              <a:rPr lang="en-ZA" sz="1200" kern="1200" dirty="0" smtClean="0">
                <a:solidFill>
                  <a:schemeClr val="tx1"/>
                </a:solidFill>
                <a:effectLst/>
                <a:latin typeface="+mn-lt"/>
                <a:ea typeface="+mn-ea"/>
                <a:cs typeface="+mn-cs"/>
              </a:rPr>
              <a:t>Noting actions from IRCC concerning the creation of ENC Schemes, the SAIHC ICCWG Chair is to define an ENC scheme initially from Mozambique to northern limit of SAIHC.</a:t>
            </a:r>
          </a:p>
          <a:p>
            <a:r>
              <a:rPr lang="en-ZA" sz="1200" kern="1200" dirty="0" smtClean="0">
                <a:solidFill>
                  <a:schemeClr val="tx1"/>
                </a:solidFill>
                <a:effectLst/>
                <a:latin typeface="+mn-lt"/>
                <a:ea typeface="+mn-ea"/>
                <a:cs typeface="+mn-cs"/>
              </a:rPr>
              <a:t>ICC Co-ordinator for Region H to contact SAIHC members to determine possible future port developments and to also develop larger scale usage</a:t>
            </a:r>
            <a:r>
              <a:rPr lang="en-ZA" sz="1200" kern="1200" baseline="0" dirty="0" smtClean="0">
                <a:solidFill>
                  <a:schemeClr val="tx1"/>
                </a:solidFill>
                <a:effectLst/>
                <a:latin typeface="+mn-lt"/>
                <a:ea typeface="+mn-ea"/>
                <a:cs typeface="+mn-cs"/>
              </a:rPr>
              <a:t> band </a:t>
            </a:r>
            <a:r>
              <a:rPr lang="en-ZA" sz="1200" kern="1200" dirty="0" smtClean="0">
                <a:solidFill>
                  <a:schemeClr val="tx1"/>
                </a:solidFill>
                <a:effectLst/>
                <a:latin typeface="+mn-lt"/>
                <a:ea typeface="+mn-ea"/>
                <a:cs typeface="+mn-cs"/>
              </a:rPr>
              <a:t>ENC schema as appropriate. The area </a:t>
            </a:r>
            <a:r>
              <a:rPr lang="en-ZA" sz="1200" kern="1200" smtClean="0">
                <a:solidFill>
                  <a:schemeClr val="tx1"/>
                </a:solidFill>
                <a:effectLst/>
                <a:latin typeface="+mn-lt"/>
                <a:ea typeface="+mn-ea"/>
                <a:cs typeface="+mn-cs"/>
              </a:rPr>
              <a:t>marked in</a:t>
            </a:r>
            <a:r>
              <a:rPr lang="en-ZA" sz="1200" kern="1200" baseline="0" smtClean="0">
                <a:solidFill>
                  <a:schemeClr val="tx1"/>
                </a:solidFill>
                <a:effectLst/>
                <a:latin typeface="+mn-lt"/>
                <a:ea typeface="+mn-ea"/>
                <a:cs typeface="+mn-cs"/>
              </a:rPr>
              <a:t> red</a:t>
            </a:r>
            <a:r>
              <a:rPr lang="en-ZA" sz="1200" kern="120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is presently the main area of focus and a works in progress. </a:t>
            </a:r>
          </a:p>
          <a:p>
            <a:endParaRPr lang="en-ZA" dirty="0"/>
          </a:p>
        </p:txBody>
      </p:sp>
      <p:sp>
        <p:nvSpPr>
          <p:cNvPr id="4" name="Slide Number Placeholder 3"/>
          <p:cNvSpPr>
            <a:spLocks noGrp="1"/>
          </p:cNvSpPr>
          <p:nvPr>
            <p:ph type="sldNum" sz="quarter" idx="10"/>
          </p:nvPr>
        </p:nvSpPr>
        <p:spPr/>
        <p:txBody>
          <a:bodyPr/>
          <a:lstStyle/>
          <a:p>
            <a:fld id="{5C14B252-8EFF-4387-B930-F07556521AEC}" type="slidenum">
              <a:rPr lang="en-US" smtClean="0"/>
              <a:t>9</a:t>
            </a:fld>
            <a:endParaRPr lang="en-US"/>
          </a:p>
        </p:txBody>
      </p:sp>
    </p:spTree>
    <p:extLst>
      <p:ext uri="{BB962C8B-B14F-4D97-AF65-F5344CB8AC3E}">
        <p14:creationId xmlns:p14="http://schemas.microsoft.com/office/powerpoint/2010/main" val="606968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7" name="Rectangle 6"/>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4038600" y="6276122"/>
            <a:ext cx="4114800" cy="365125"/>
          </a:xfrm>
        </p:spPr>
        <p:txBody>
          <a:bodyPr/>
          <a:lstStyle/>
          <a:p>
            <a:r>
              <a:rPr lang="en-US" smtClean="0"/>
              <a:t>IHO COUNCIL</a:t>
            </a:r>
            <a:endParaRPr lang="en-US" dirty="0"/>
          </a:p>
        </p:txBody>
      </p:sp>
      <p:sp>
        <p:nvSpPr>
          <p:cNvPr id="9"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solidFill>
                  <a:schemeClr val="tx1"/>
                </a:solidFill>
              </a:rPr>
              <a:t>International Hydrographic Organization</a:t>
            </a:r>
            <a:br>
              <a:rPr lang="de-DE" dirty="0" smtClean="0">
                <a:solidFill>
                  <a:schemeClr val="tx1"/>
                </a:solidFill>
              </a:rPr>
            </a:br>
            <a:r>
              <a:rPr lang="de-DE" i="1" dirty="0" smtClean="0">
                <a:solidFill>
                  <a:schemeClr val="tx1"/>
                </a:solidFill>
              </a:rPr>
              <a:t>Organisation Hydrographique Internationale</a:t>
            </a:r>
            <a:endParaRPr lang="en-US" i="1" dirty="0">
              <a:solidFill>
                <a:schemeClr val="tx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72" y="6040079"/>
            <a:ext cx="637586" cy="837210"/>
          </a:xfrm>
          <a:prstGeom prst="rect">
            <a:avLst/>
          </a:prstGeom>
        </p:spPr>
      </p:pic>
    </p:spTree>
    <p:extLst>
      <p:ext uri="{BB962C8B-B14F-4D97-AF65-F5344CB8AC3E}">
        <p14:creationId xmlns:p14="http://schemas.microsoft.com/office/powerpoint/2010/main" val="39923826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IHO COUNCIL</a:t>
            </a:r>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7604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IHO COUNCIL</a:t>
            </a:r>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397412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14"/>
            <a:ext cx="10515600" cy="540511"/>
          </a:xfrm>
        </p:spPr>
        <p:txBody>
          <a:bodyPr/>
          <a:lstStyle>
            <a:lvl1pPr>
              <a:defRPr>
                <a:solidFill>
                  <a:schemeClr val="bg2">
                    <a:lumMod val="5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a:xfrm flipV="1">
            <a:off x="811992" y="893798"/>
            <a:ext cx="10568015" cy="528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4"/>
          <p:cNvSpPr>
            <a:spLocks noGrp="1"/>
          </p:cNvSpPr>
          <p:nvPr>
            <p:ph type="ftr" sz="quarter" idx="11"/>
          </p:nvPr>
        </p:nvSpPr>
        <p:spPr>
          <a:xfrm>
            <a:off x="4038600" y="6276122"/>
            <a:ext cx="4114800" cy="365125"/>
          </a:xfrm>
        </p:spPr>
        <p:txBody>
          <a:bodyPr/>
          <a:lstStyle/>
          <a:p>
            <a:r>
              <a:rPr lang="en-US" smtClean="0"/>
              <a:t>IHO COUNCIL</a:t>
            </a:r>
            <a:endParaRPr lang="en-US" dirty="0"/>
          </a:p>
        </p:txBody>
      </p:sp>
      <p:sp>
        <p:nvSpPr>
          <p:cNvPr id="11" name="Slide Number Placeholder 5"/>
          <p:cNvSpPr>
            <a:spLocks noGrp="1"/>
          </p:cNvSpPr>
          <p:nvPr>
            <p:ph type="sldNum" sz="quarter" idx="12"/>
          </p:nvPr>
        </p:nvSpPr>
        <p:spPr>
          <a:xfrm>
            <a:off x="8986777" y="6276121"/>
            <a:ext cx="2743200" cy="365125"/>
          </a:xfrm>
        </p:spPr>
        <p:txBody>
          <a:bodyPr/>
          <a:lstStyle/>
          <a:p>
            <a:fld id="{EC878826-814C-4FD2-96B3-D147818A5C89}" type="slidenum">
              <a:rPr lang="en-US" smtClean="0"/>
              <a:t>‹#›</a:t>
            </a:fld>
            <a:endParaRPr lang="en-US" dirty="0"/>
          </a:p>
        </p:txBody>
      </p:sp>
      <p:sp>
        <p:nvSpPr>
          <p:cNvPr id="13"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solidFill>
                  <a:schemeClr val="tx1"/>
                </a:solidFill>
              </a:rPr>
              <a:t>International Hydrographic Organization</a:t>
            </a:r>
            <a:br>
              <a:rPr lang="de-DE" dirty="0" smtClean="0">
                <a:solidFill>
                  <a:schemeClr val="tx1"/>
                </a:solidFill>
              </a:rPr>
            </a:br>
            <a:r>
              <a:rPr lang="de-DE" i="1" dirty="0" smtClean="0">
                <a:solidFill>
                  <a:schemeClr val="tx1"/>
                </a:solidFill>
              </a:rPr>
              <a:t>Organisation Hydrographique Internationale</a:t>
            </a:r>
            <a:endParaRPr lang="en-US" i="1" dirty="0">
              <a:solidFill>
                <a:schemeClr val="tx1"/>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72" y="6040079"/>
            <a:ext cx="637586" cy="837210"/>
          </a:xfrm>
          <a:prstGeom prst="rect">
            <a:avLst/>
          </a:prstGeom>
        </p:spPr>
      </p:pic>
    </p:spTree>
    <p:extLst>
      <p:ext uri="{BB962C8B-B14F-4D97-AF65-F5344CB8AC3E}">
        <p14:creationId xmlns:p14="http://schemas.microsoft.com/office/powerpoint/2010/main" val="1363044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IHO COUNCIL</a:t>
            </a:r>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294272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IHO COUNCIL</a:t>
            </a:r>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79750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IHO COUNCIL</a:t>
            </a:r>
            <a:endParaRPr lang="en-US"/>
          </a:p>
        </p:txBody>
      </p:sp>
      <p:sp>
        <p:nvSpPr>
          <p:cNvPr id="9" name="Slide Number Placeholder 8"/>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86334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IHO COUNCIL</a:t>
            </a:r>
            <a:endParaRPr lang="en-US"/>
          </a:p>
        </p:txBody>
      </p:sp>
      <p:sp>
        <p:nvSpPr>
          <p:cNvPr id="5" name="Slide Number Placeholder 4"/>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97402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IHO COUNCIL</a:t>
            </a:r>
            <a:endParaRPr lang="en-US"/>
          </a:p>
        </p:txBody>
      </p:sp>
      <p:sp>
        <p:nvSpPr>
          <p:cNvPr id="4" name="Slide Number Placeholder 3"/>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6307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IHO COUNCIL</a:t>
            </a:r>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2343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IHO COUNCIL</a:t>
            </a:r>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92443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IHO COUNCIL</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78826-814C-4FD2-96B3-D147818A5C89}" type="slidenum">
              <a:rPr lang="en-US" smtClean="0"/>
              <a:t>‹#›</a:t>
            </a:fld>
            <a:endParaRPr lang="en-US"/>
          </a:p>
        </p:txBody>
      </p:sp>
    </p:spTree>
    <p:extLst>
      <p:ext uri="{BB962C8B-B14F-4D97-AF65-F5344CB8AC3E}">
        <p14:creationId xmlns:p14="http://schemas.microsoft.com/office/powerpoint/2010/main" val="25655961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71370" y="505706"/>
            <a:ext cx="9144000" cy="784432"/>
          </a:xfrm>
        </p:spPr>
        <p:txBody>
          <a:bodyPr>
            <a:normAutofit/>
          </a:bodyPr>
          <a:lstStyle/>
          <a:p>
            <a:r>
              <a:rPr lang="en-US" dirty="0">
                <a:effectLst>
                  <a:outerShdw blurRad="38100" dist="38100" dir="2700000" algn="tl">
                    <a:srgbClr val="000000">
                      <a:alpha val="43137"/>
                    </a:srgbClr>
                  </a:outerShdw>
                </a:effectLst>
              </a:rPr>
              <a:t>WORLDWIDE ENC DATABASE WORKING </a:t>
            </a:r>
            <a:r>
              <a:rPr lang="en-US" dirty="0" smtClean="0">
                <a:effectLst>
                  <a:outerShdw blurRad="38100" dist="38100" dir="2700000" algn="tl">
                    <a:srgbClr val="000000">
                      <a:alpha val="43137"/>
                    </a:srgbClr>
                  </a:outerShdw>
                </a:effectLst>
              </a:rPr>
              <a:t>GROUP</a:t>
            </a:r>
            <a:endParaRPr lang="en-US"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a:xfrm>
            <a:off x="4507134" y="6276122"/>
            <a:ext cx="4114800" cy="365125"/>
          </a:xfrm>
        </p:spPr>
        <p:txBody>
          <a:bodyPr/>
          <a:lstStyle/>
          <a:p>
            <a:r>
              <a:rPr lang="de-DE" dirty="0" smtClean="0"/>
              <a:t>WENDWG-8, Buenos Aires, Argentina 20 – 22 March 2018</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1242" y="1312050"/>
            <a:ext cx="2304256" cy="2390846"/>
          </a:xfrm>
          <a:prstGeom prst="rect">
            <a:avLst/>
          </a:prstGeom>
          <a:noFill/>
          <a:ln>
            <a:noFill/>
          </a:ln>
          <a:effectLst>
            <a:glow rad="127000">
              <a:srgbClr val="0070C0"/>
            </a:glow>
            <a:outerShdw blurRad="393700" dist="35921" dir="16560000" algn="ctr" rotWithShape="0">
              <a:schemeClr val="accent4"/>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ubtitle 2"/>
          <p:cNvSpPr txBox="1">
            <a:spLocks/>
          </p:cNvSpPr>
          <p:nvPr/>
        </p:nvSpPr>
        <p:spPr>
          <a:xfrm>
            <a:off x="1271370" y="4180238"/>
            <a:ext cx="9144000" cy="1181983"/>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400" dirty="0" smtClean="0">
                <a:effectLst>
                  <a:outerShdw blurRad="38100" dist="38100" dir="2700000" algn="tl">
                    <a:srgbClr val="000000">
                      <a:alpha val="43137"/>
                    </a:srgbClr>
                  </a:outerShdw>
                </a:effectLst>
              </a:rPr>
              <a:t>SAIHC REGION H</a:t>
            </a:r>
          </a:p>
          <a:p>
            <a:r>
              <a:rPr lang="en-US" sz="5100" dirty="0" smtClean="0">
                <a:effectLst>
                  <a:outerShdw blurRad="38100" dist="38100" dir="2700000" algn="tl">
                    <a:srgbClr val="000000">
                      <a:alpha val="43137"/>
                    </a:srgbClr>
                  </a:outerShdw>
                </a:effectLst>
              </a:rPr>
              <a:t>Report to WENDWG8</a:t>
            </a:r>
            <a:endParaRPr lang="en-US" sz="51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291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9060" y="277815"/>
            <a:ext cx="8981868" cy="636586"/>
          </a:xfrm>
        </p:spPr>
        <p:txBody>
          <a:bodyPr>
            <a:normAutofit fontScale="90000"/>
          </a:bodyPr>
          <a:lstStyle/>
          <a:p>
            <a:pPr eaLnBrk="1" hangingPunct="1">
              <a:defRPr/>
            </a:pPr>
            <a:r>
              <a:rPr lang="en-AU" sz="3200" dirty="0" smtClean="0">
                <a:solidFill>
                  <a:schemeClr val="tx1"/>
                </a:solidFill>
                <a:effectLst>
                  <a:outerShdw blurRad="38100" dist="38100" dir="2700000" algn="tl">
                    <a:srgbClr val="000000">
                      <a:alpha val="43137"/>
                    </a:srgbClr>
                  </a:outerShdw>
                </a:effectLst>
              </a:rPr>
              <a:t>Problems or outstanding issues, Recommendations</a:t>
            </a:r>
            <a:endParaRPr lang="en-AU" sz="3200" dirty="0">
              <a:solidFill>
                <a:schemeClr val="tx1"/>
              </a:solidFill>
              <a:effectLst>
                <a:outerShdw blurRad="38100" dist="38100" dir="2700000" algn="tl">
                  <a:srgbClr val="000000">
                    <a:alpha val="43137"/>
                  </a:srgbClr>
                </a:outerShdw>
              </a:effectLst>
            </a:endParaRPr>
          </a:p>
        </p:txBody>
      </p:sp>
      <p:sp>
        <p:nvSpPr>
          <p:cNvPr id="6" name="Footer Placeholder 3"/>
          <p:cNvSpPr>
            <a:spLocks noGrp="1"/>
          </p:cNvSpPr>
          <p:nvPr>
            <p:ph type="ftr" sz="quarter" idx="11"/>
          </p:nvPr>
        </p:nvSpPr>
        <p:spPr>
          <a:xfrm>
            <a:off x="4507134" y="6276122"/>
            <a:ext cx="4114800" cy="365125"/>
          </a:xfrm>
        </p:spPr>
        <p:txBody>
          <a:bodyPr/>
          <a:lstStyle/>
          <a:p>
            <a:r>
              <a:rPr lang="de-DE" smtClean="0"/>
              <a:t>WENDWG-8, Buenos Aires, Argentina 20 – 22 March 2018</a:t>
            </a:r>
            <a:endParaRPr lang="de-DE" dirty="0" smtClean="0"/>
          </a:p>
        </p:txBody>
      </p:sp>
      <p:sp>
        <p:nvSpPr>
          <p:cNvPr id="7" name="Content Placeholder 2"/>
          <p:cNvSpPr>
            <a:spLocks noGrp="1"/>
          </p:cNvSpPr>
          <p:nvPr>
            <p:ph idx="1"/>
          </p:nvPr>
        </p:nvSpPr>
        <p:spPr>
          <a:xfrm>
            <a:off x="982133" y="1219200"/>
            <a:ext cx="10137423" cy="4530725"/>
          </a:xfrm>
        </p:spPr>
        <p:txBody>
          <a:bodyPr/>
          <a:lstStyle/>
          <a:p>
            <a:pPr>
              <a:buFontTx/>
              <a:buChar char="-"/>
              <a:defRPr/>
            </a:pPr>
            <a:r>
              <a:rPr lang="en-ZA" sz="2400" dirty="0" smtClean="0">
                <a:solidFill>
                  <a:schemeClr val="bg1"/>
                </a:solidFill>
                <a:effectLst>
                  <a:outerShdw blurRad="38100" dist="38100" dir="2700000" algn="tl">
                    <a:srgbClr val="000000">
                      <a:alpha val="43137"/>
                    </a:srgbClr>
                  </a:outerShdw>
                </a:effectLst>
                <a:latin typeface="+mj-lt"/>
              </a:rPr>
              <a:t>Representation by SAIHC at WENDWG not always possible due to            varying internal challenges. Correspondence and participation by email if attendance not possible.</a:t>
            </a:r>
          </a:p>
          <a:p>
            <a:pPr>
              <a:buFontTx/>
              <a:buChar char="-"/>
              <a:defRPr/>
            </a:pPr>
            <a:r>
              <a:rPr lang="en-ZA" sz="2400" dirty="0" smtClean="0">
                <a:solidFill>
                  <a:schemeClr val="bg1"/>
                </a:solidFill>
                <a:effectLst>
                  <a:outerShdw blurRad="38100" dist="38100" dir="2700000" algn="tl">
                    <a:srgbClr val="000000">
                      <a:alpha val="43137"/>
                    </a:srgbClr>
                  </a:outerShdw>
                </a:effectLst>
                <a:latin typeface="+mj-lt"/>
              </a:rPr>
              <a:t>SAIHC is in full support for the development of the trial ENC scheme (INT paper chart schema equivalent) and in the process of defining minimum meta data required to support the development.</a:t>
            </a:r>
          </a:p>
          <a:p>
            <a:pPr marL="0" indent="0">
              <a:buFont typeface="Wingdings" pitchFamily="2" charset="2"/>
              <a:buNone/>
              <a:defRPr/>
            </a:pPr>
            <a:endParaRPr lang="en-ZA" dirty="0"/>
          </a:p>
        </p:txBody>
      </p:sp>
    </p:spTree>
    <p:extLst>
      <p:ext uri="{BB962C8B-B14F-4D97-AF65-F5344CB8AC3E}">
        <p14:creationId xmlns:p14="http://schemas.microsoft.com/office/powerpoint/2010/main" val="2929408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IHO COUNCIL</a:t>
            </a:r>
            <a:endParaRPr lang="en-US" dirty="0"/>
          </a:p>
        </p:txBody>
      </p:sp>
      <p:sp>
        <p:nvSpPr>
          <p:cNvPr id="5" name="Rectangle 4"/>
          <p:cNvSpPr/>
          <p:nvPr/>
        </p:nvSpPr>
        <p:spPr>
          <a:xfrm>
            <a:off x="2923823" y="185043"/>
            <a:ext cx="6378222" cy="538609"/>
          </a:xfrm>
          <a:prstGeom prst="rect">
            <a:avLst/>
          </a:prstGeom>
        </p:spPr>
        <p:txBody>
          <a:bodyPr wrap="square">
            <a:spAutoFit/>
          </a:bodyPr>
          <a:lstStyle/>
          <a:p>
            <a:r>
              <a:rPr lang="en-GB" sz="2900" u="sng" dirty="0">
                <a:effectLst>
                  <a:outerShdw blurRad="38100" dist="38100" dir="2700000" algn="tl">
                    <a:srgbClr val="000000">
                      <a:alpha val="43137"/>
                    </a:srgbClr>
                  </a:outerShdw>
                </a:effectLst>
                <a:latin typeface="+mj-lt"/>
              </a:rPr>
              <a:t>SAIHC Approved ENC Scheme </a:t>
            </a:r>
            <a:endParaRPr lang="en-ZA" sz="2900" u="sng" dirty="0">
              <a:effectLst>
                <a:outerShdw blurRad="38100" dist="38100" dir="2700000" algn="tl">
                  <a:srgbClr val="000000">
                    <a:alpha val="43137"/>
                  </a:srgbClr>
                </a:outerShdw>
              </a:effectLst>
              <a:latin typeface="+mj-lt"/>
            </a:endParaRPr>
          </a:p>
        </p:txBody>
      </p:sp>
      <p:sp>
        <p:nvSpPr>
          <p:cNvPr id="6" name="Subtitle 2"/>
          <p:cNvSpPr txBox="1">
            <a:spLocks/>
          </p:cNvSpPr>
          <p:nvPr/>
        </p:nvSpPr>
        <p:spPr>
          <a:xfrm>
            <a:off x="2566403" y="1335075"/>
            <a:ext cx="6912768" cy="43996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GB" dirty="0" smtClean="0">
                <a:solidFill>
                  <a:schemeClr val="bg1"/>
                </a:solidFill>
              </a:rPr>
              <a:t>Good progress being made       </a:t>
            </a:r>
          </a:p>
          <a:p>
            <a:pPr marL="457200" indent="-457200"/>
            <a:r>
              <a:rPr lang="en-GB" dirty="0" smtClean="0">
                <a:solidFill>
                  <a:schemeClr val="bg1"/>
                </a:solidFill>
              </a:rPr>
              <a:t>S11 style format used for ENC catalogue</a:t>
            </a:r>
          </a:p>
          <a:p>
            <a:pPr marL="457200" indent="-457200"/>
            <a:r>
              <a:rPr lang="en-GB" dirty="0" smtClean="0">
                <a:solidFill>
                  <a:schemeClr val="bg1"/>
                </a:solidFill>
              </a:rPr>
              <a:t>Includes all published ENC details</a:t>
            </a:r>
          </a:p>
          <a:p>
            <a:pPr marL="457200" indent="-457200"/>
            <a:r>
              <a:rPr lang="en-GB" dirty="0">
                <a:solidFill>
                  <a:schemeClr val="bg1"/>
                </a:solidFill>
              </a:rPr>
              <a:t>P</a:t>
            </a:r>
            <a:r>
              <a:rPr lang="en-GB" dirty="0" smtClean="0">
                <a:solidFill>
                  <a:schemeClr val="bg1"/>
                </a:solidFill>
              </a:rPr>
              <a:t>lanned ENCs added as they are schemed   </a:t>
            </a:r>
          </a:p>
          <a:p>
            <a:pPr marL="457200" indent="-457200"/>
            <a:r>
              <a:rPr lang="en-GB" dirty="0" smtClean="0">
                <a:solidFill>
                  <a:schemeClr val="bg1"/>
                </a:solidFill>
              </a:rPr>
              <a:t>PDF booklet format available </a:t>
            </a:r>
          </a:p>
          <a:p>
            <a:pPr marL="457200" indent="-457200"/>
            <a:r>
              <a:rPr lang="en-GB" dirty="0" smtClean="0">
                <a:solidFill>
                  <a:schemeClr val="bg1"/>
                </a:solidFill>
              </a:rPr>
              <a:t>Graphics show scheming of cells by band and country</a:t>
            </a:r>
          </a:p>
          <a:p>
            <a:pPr marL="457200" indent="-457200"/>
            <a:r>
              <a:rPr lang="en-GB" dirty="0" smtClean="0">
                <a:solidFill>
                  <a:schemeClr val="bg1"/>
                </a:solidFill>
              </a:rPr>
              <a:t>Produced using ARC GIS    </a:t>
            </a:r>
          </a:p>
          <a:p>
            <a:endParaRPr lang="en-GB" dirty="0" smtClean="0">
              <a:solidFill>
                <a:schemeClr val="bg1"/>
              </a:solidFill>
            </a:endParaRPr>
          </a:p>
          <a:p>
            <a:pPr marL="457200" indent="-457200"/>
            <a:endParaRPr lang="en-GB" dirty="0" smtClean="0">
              <a:solidFill>
                <a:schemeClr val="bg1"/>
              </a:solidFill>
            </a:endParaRPr>
          </a:p>
          <a:p>
            <a:pPr marL="457200" indent="-457200"/>
            <a:endParaRPr lang="en-GB" dirty="0">
              <a:solidFill>
                <a:schemeClr val="bg1"/>
              </a:solidFill>
            </a:endParaRPr>
          </a:p>
        </p:txBody>
      </p:sp>
    </p:spTree>
    <p:extLst>
      <p:ext uri="{BB962C8B-B14F-4D97-AF65-F5344CB8AC3E}">
        <p14:creationId xmlns:p14="http://schemas.microsoft.com/office/powerpoint/2010/main" val="2810281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IHO COUNCIL</a:t>
            </a:r>
            <a:endParaRPr lang="en-US" dirty="0"/>
          </a:p>
        </p:txBody>
      </p:sp>
      <p:pic>
        <p:nvPicPr>
          <p:cNvPr id="5"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2528305" y="444323"/>
            <a:ext cx="2665413" cy="38227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3005" y="5327629"/>
            <a:ext cx="8892480" cy="1013957"/>
          </a:xfrm>
          <a:prstGeom prst="rect">
            <a:avLst/>
          </a:prstGeom>
          <a:noFill/>
          <a:ln>
            <a:noFill/>
          </a:ln>
          <a:effectLst>
            <a:glow rad="139700">
              <a:schemeClr val="bg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0400" y="402726"/>
            <a:ext cx="3240360" cy="390589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101372" y="4553133"/>
            <a:ext cx="2304256" cy="646331"/>
          </a:xfrm>
          <a:prstGeom prst="rect">
            <a:avLst/>
          </a:prstGeom>
          <a:noFill/>
        </p:spPr>
        <p:txBody>
          <a:bodyPr wrap="square" rtlCol="0">
            <a:spAutoFit/>
          </a:bodyPr>
          <a:lstStyle/>
          <a:p>
            <a:r>
              <a:rPr lang="en-GB" dirty="0" smtClean="0">
                <a:solidFill>
                  <a:schemeClr val="bg1"/>
                </a:solidFill>
              </a:rPr>
              <a:t>Planned ENCs are shown in red</a:t>
            </a:r>
            <a:endParaRPr lang="en-GB" dirty="0">
              <a:solidFill>
                <a:schemeClr val="bg1"/>
              </a:solidFill>
            </a:endParaRPr>
          </a:p>
        </p:txBody>
      </p:sp>
      <p:cxnSp>
        <p:nvCxnSpPr>
          <p:cNvPr id="9" name="Straight Arrow Connector 8"/>
          <p:cNvCxnSpPr/>
          <p:nvPr/>
        </p:nvCxnSpPr>
        <p:spPr>
          <a:xfrm flipV="1">
            <a:off x="8327928" y="3863164"/>
            <a:ext cx="432048" cy="689969"/>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049228" y="4426795"/>
            <a:ext cx="4176464" cy="646331"/>
          </a:xfrm>
          <a:prstGeom prst="rect">
            <a:avLst/>
          </a:prstGeom>
          <a:noFill/>
        </p:spPr>
        <p:txBody>
          <a:bodyPr wrap="square" rtlCol="0">
            <a:spAutoFit/>
          </a:bodyPr>
          <a:lstStyle/>
          <a:p>
            <a:r>
              <a:rPr lang="en-GB" dirty="0" smtClean="0">
                <a:solidFill>
                  <a:schemeClr val="bg1"/>
                </a:solidFill>
              </a:rPr>
              <a:t>Cell details are listed in an accompanying table in the familiar S11 format</a:t>
            </a:r>
            <a:endParaRPr lang="en-GB" dirty="0">
              <a:solidFill>
                <a:schemeClr val="bg1"/>
              </a:solidFill>
            </a:endParaRPr>
          </a:p>
        </p:txBody>
      </p:sp>
      <p:pic>
        <p:nvPicPr>
          <p:cNvPr id="1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758018" flipV="1">
            <a:off x="5281402" y="4818078"/>
            <a:ext cx="679259" cy="954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9907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3038" y="220533"/>
            <a:ext cx="6869753" cy="636586"/>
          </a:xfrm>
        </p:spPr>
        <p:txBody>
          <a:bodyPr>
            <a:normAutofit/>
          </a:bodyPr>
          <a:lstStyle/>
          <a:p>
            <a:pPr eaLnBrk="1" hangingPunct="1">
              <a:defRPr/>
            </a:pPr>
            <a:r>
              <a:rPr lang="en-AU" sz="2900" dirty="0" smtClean="0">
                <a:solidFill>
                  <a:schemeClr val="tx1"/>
                </a:solidFill>
                <a:effectLst>
                  <a:outerShdw blurRad="38100" dist="38100" dir="2700000" algn="tl">
                    <a:srgbClr val="000000">
                      <a:alpha val="43137"/>
                    </a:srgbClr>
                  </a:outerShdw>
                </a:effectLst>
              </a:rPr>
              <a:t>Status of the ENC Scheme in Region H</a:t>
            </a:r>
            <a:endParaRPr lang="en-AU" sz="2900" dirty="0">
              <a:solidFill>
                <a:schemeClr val="tx1"/>
              </a:solidFill>
              <a:effectLst>
                <a:outerShdw blurRad="38100" dist="38100" dir="2700000" algn="tl">
                  <a:srgbClr val="000000">
                    <a:alpha val="43137"/>
                  </a:srgbClr>
                </a:outerShdw>
              </a:effectLst>
            </a:endParaRPr>
          </a:p>
        </p:txBody>
      </p:sp>
      <p:sp>
        <p:nvSpPr>
          <p:cNvPr id="6" name="Footer Placeholder 3"/>
          <p:cNvSpPr>
            <a:spLocks noGrp="1"/>
          </p:cNvSpPr>
          <p:nvPr>
            <p:ph type="ftr" sz="quarter" idx="11"/>
          </p:nvPr>
        </p:nvSpPr>
        <p:spPr>
          <a:xfrm>
            <a:off x="4507134" y="6276122"/>
            <a:ext cx="4114800" cy="365125"/>
          </a:xfrm>
        </p:spPr>
        <p:txBody>
          <a:bodyPr/>
          <a:lstStyle/>
          <a:p>
            <a:r>
              <a:rPr lang="de-DE" smtClean="0"/>
              <a:t>WENDWG-8, Buenos Aires, Argentina 20 – 22 March 2018</a:t>
            </a:r>
            <a:endParaRPr lang="de-DE" dirty="0" smtClean="0"/>
          </a:p>
        </p:txBody>
      </p:sp>
      <p:sp>
        <p:nvSpPr>
          <p:cNvPr id="13" name="Content Placeholder 12"/>
          <p:cNvSpPr>
            <a:spLocks noGrp="1"/>
          </p:cNvSpPr>
          <p:nvPr>
            <p:ph idx="1"/>
          </p:nvPr>
        </p:nvSpPr>
        <p:spPr>
          <a:xfrm>
            <a:off x="4613724" y="978958"/>
            <a:ext cx="3045178" cy="341842"/>
          </a:xfrm>
        </p:spPr>
        <p:txBody>
          <a:bodyPr>
            <a:normAutofit fontScale="62500" lnSpcReduction="20000"/>
          </a:bodyPr>
          <a:lstStyle/>
          <a:p>
            <a:pPr marL="0" indent="0">
              <a:buNone/>
            </a:pPr>
            <a:r>
              <a:rPr lang="en-ZA" dirty="0" smtClean="0">
                <a:solidFill>
                  <a:schemeClr val="bg1"/>
                </a:solidFill>
                <a:effectLst>
                  <a:outerShdw blurRad="38100" dist="38100" dir="2700000" algn="tl">
                    <a:srgbClr val="000000">
                      <a:alpha val="43137"/>
                    </a:srgbClr>
                  </a:outerShdw>
                </a:effectLst>
              </a:rPr>
              <a:t>UB 3  ENC COVERAGE (Coastal)</a:t>
            </a:r>
            <a:endParaRPr lang="en-ZA" dirty="0">
              <a:solidFill>
                <a:schemeClr val="bg1"/>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706" y="1320800"/>
            <a:ext cx="6042592" cy="4572000"/>
          </a:xfrm>
          <a:prstGeom prst="rect">
            <a:avLst/>
          </a:prstGeom>
          <a:noFill/>
          <a:ln>
            <a:noFill/>
          </a:ln>
          <a:effectLst>
            <a:glow rad="127000">
              <a:srgbClr val="0070C0"/>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6047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IHO COUNCIL</a:t>
            </a:r>
            <a:endParaRPr lang="en-US" dirty="0"/>
          </a:p>
        </p:txBody>
      </p:sp>
      <p:sp>
        <p:nvSpPr>
          <p:cNvPr id="5" name="Content Placeholder 12"/>
          <p:cNvSpPr>
            <a:spLocks noGrp="1"/>
          </p:cNvSpPr>
          <p:nvPr>
            <p:ph idx="1"/>
          </p:nvPr>
        </p:nvSpPr>
        <p:spPr>
          <a:xfrm>
            <a:off x="4444390" y="991833"/>
            <a:ext cx="3356233" cy="361244"/>
          </a:xfrm>
        </p:spPr>
        <p:txBody>
          <a:bodyPr>
            <a:normAutofit fontScale="62500" lnSpcReduction="20000"/>
          </a:bodyPr>
          <a:lstStyle/>
          <a:p>
            <a:pPr marL="0" indent="0">
              <a:buNone/>
            </a:pPr>
            <a:r>
              <a:rPr lang="en-ZA" dirty="0" smtClean="0">
                <a:solidFill>
                  <a:schemeClr val="bg1"/>
                </a:solidFill>
                <a:effectLst>
                  <a:outerShdw blurRad="38100" dist="38100" dir="2700000" algn="tl">
                    <a:srgbClr val="000000">
                      <a:alpha val="43137"/>
                    </a:srgbClr>
                  </a:outerShdw>
                </a:effectLst>
              </a:rPr>
              <a:t>UB 2  ENC COVERAGE (General)</a:t>
            </a:r>
            <a:endParaRPr lang="en-ZA" dirty="0">
              <a:solidFill>
                <a:schemeClr val="bg1"/>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0337" y="1319210"/>
            <a:ext cx="6115931" cy="4594297"/>
          </a:xfrm>
          <a:prstGeom prst="rect">
            <a:avLst/>
          </a:prstGeom>
          <a:noFill/>
          <a:ln>
            <a:noFill/>
          </a:ln>
          <a:effectLst>
            <a:glow rad="127000">
              <a:srgbClr val="0070C0"/>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2690148" y="220533"/>
            <a:ext cx="6869753" cy="636586"/>
          </a:xfrm>
        </p:spPr>
        <p:txBody>
          <a:bodyPr>
            <a:normAutofit/>
          </a:bodyPr>
          <a:lstStyle/>
          <a:p>
            <a:pPr eaLnBrk="1" hangingPunct="1">
              <a:defRPr/>
            </a:pPr>
            <a:r>
              <a:rPr lang="en-AU" sz="2900" dirty="0" smtClean="0">
                <a:solidFill>
                  <a:schemeClr val="tx1"/>
                </a:solidFill>
                <a:effectLst>
                  <a:outerShdw blurRad="38100" dist="38100" dir="2700000" algn="tl">
                    <a:srgbClr val="000000">
                      <a:alpha val="43137"/>
                    </a:srgbClr>
                  </a:outerShdw>
                </a:effectLst>
              </a:rPr>
              <a:t>Status of the ENC Scheme in Region H</a:t>
            </a:r>
            <a:endParaRPr lang="en-AU" sz="29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37625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IHO COUNCIL</a:t>
            </a:r>
            <a:endParaRPr lang="en-US" dirty="0"/>
          </a:p>
        </p:txBody>
      </p:sp>
      <p:sp>
        <p:nvSpPr>
          <p:cNvPr id="5" name="Title 1"/>
          <p:cNvSpPr>
            <a:spLocks noGrp="1"/>
          </p:cNvSpPr>
          <p:nvPr>
            <p:ph type="title"/>
          </p:nvPr>
        </p:nvSpPr>
        <p:spPr>
          <a:xfrm>
            <a:off x="2859482" y="220533"/>
            <a:ext cx="6869753" cy="636586"/>
          </a:xfrm>
        </p:spPr>
        <p:txBody>
          <a:bodyPr>
            <a:normAutofit/>
          </a:bodyPr>
          <a:lstStyle/>
          <a:p>
            <a:pPr eaLnBrk="1" hangingPunct="1">
              <a:defRPr/>
            </a:pPr>
            <a:r>
              <a:rPr lang="en-AU" sz="2900" dirty="0" smtClean="0">
                <a:solidFill>
                  <a:schemeClr val="tx1"/>
                </a:solidFill>
                <a:effectLst>
                  <a:outerShdw blurRad="38100" dist="38100" dir="2700000" algn="tl">
                    <a:srgbClr val="000000">
                      <a:alpha val="43137"/>
                    </a:srgbClr>
                  </a:outerShdw>
                </a:effectLst>
              </a:rPr>
              <a:t>Status of the ENC Scheme in Region H</a:t>
            </a:r>
            <a:endParaRPr lang="en-AU" sz="2900" dirty="0">
              <a:solidFill>
                <a:schemeClr val="tx1"/>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121" y="1285346"/>
            <a:ext cx="6029149" cy="4611694"/>
          </a:xfrm>
          <a:prstGeom prst="rect">
            <a:avLst/>
          </a:prstGeom>
          <a:noFill/>
          <a:ln>
            <a:noFill/>
          </a:ln>
          <a:effectLst>
            <a:glow rad="127000">
              <a:srgbClr val="0070C0"/>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12"/>
          <p:cNvSpPr>
            <a:spLocks noGrp="1"/>
          </p:cNvSpPr>
          <p:nvPr>
            <p:ph idx="1"/>
          </p:nvPr>
        </p:nvSpPr>
        <p:spPr>
          <a:xfrm>
            <a:off x="4545991" y="970844"/>
            <a:ext cx="3356233" cy="361244"/>
          </a:xfrm>
        </p:spPr>
        <p:txBody>
          <a:bodyPr>
            <a:normAutofit fontScale="62500" lnSpcReduction="20000"/>
          </a:bodyPr>
          <a:lstStyle/>
          <a:p>
            <a:pPr marL="0" indent="0">
              <a:buNone/>
            </a:pPr>
            <a:r>
              <a:rPr lang="en-ZA" dirty="0" smtClean="0">
                <a:solidFill>
                  <a:schemeClr val="bg1"/>
                </a:solidFill>
                <a:effectLst>
                  <a:outerShdw blurRad="38100" dist="38100" dir="2700000" algn="tl">
                    <a:srgbClr val="000000">
                      <a:alpha val="43137"/>
                    </a:srgbClr>
                  </a:outerShdw>
                </a:effectLst>
              </a:rPr>
              <a:t>UB 1  ENC COVERAGE (Overview)</a:t>
            </a:r>
            <a:endParaRPr lang="en-ZA"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4742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1911" y="134326"/>
            <a:ext cx="11060089" cy="636586"/>
          </a:xfrm>
        </p:spPr>
        <p:txBody>
          <a:bodyPr>
            <a:normAutofit fontScale="90000"/>
          </a:bodyPr>
          <a:lstStyle/>
          <a:p>
            <a:pPr eaLnBrk="1" hangingPunct="1">
              <a:defRPr/>
            </a:pPr>
            <a:r>
              <a:rPr lang="en-AU" sz="3200" dirty="0" smtClean="0">
                <a:solidFill>
                  <a:schemeClr val="tx1"/>
                </a:solidFill>
                <a:effectLst>
                  <a:outerShdw blurRad="38100" dist="38100" dir="2700000" algn="tl">
                    <a:srgbClr val="000000">
                      <a:alpha val="43137"/>
                    </a:srgbClr>
                  </a:outerShdw>
                </a:effectLst>
              </a:rPr>
              <a:t>Existence of overlapping</a:t>
            </a:r>
            <a:r>
              <a:rPr lang="en-AU" sz="3600" dirty="0" smtClean="0">
                <a:solidFill>
                  <a:schemeClr val="tx1"/>
                </a:solidFill>
                <a:effectLst>
                  <a:outerShdw blurRad="38100" dist="38100" dir="2700000" algn="tl">
                    <a:srgbClr val="000000">
                      <a:alpha val="43137"/>
                    </a:srgbClr>
                  </a:outerShdw>
                </a:effectLst>
              </a:rPr>
              <a:t> ENCs that may have a possible impact on safe navigation</a:t>
            </a:r>
            <a:endParaRPr lang="en-AU" sz="360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91633" y="1103702"/>
            <a:ext cx="10641495" cy="4530725"/>
          </a:xfrm>
        </p:spPr>
        <p:txBody>
          <a:bodyPr>
            <a:normAutofit/>
          </a:bodyPr>
          <a:lstStyle/>
          <a:p>
            <a:pPr>
              <a:buFontTx/>
              <a:buChar char="-"/>
              <a:defRPr/>
            </a:pPr>
            <a:r>
              <a:rPr lang="en-ZA" sz="2400" dirty="0" smtClean="0">
                <a:solidFill>
                  <a:schemeClr val="bg1"/>
                </a:solidFill>
                <a:effectLst>
                  <a:outerShdw blurRad="38100" dist="38100" dir="2700000" algn="tl">
                    <a:srgbClr val="000000">
                      <a:alpha val="43137"/>
                    </a:srgbClr>
                  </a:outerShdw>
                </a:effectLst>
                <a:latin typeface="+mj-lt"/>
              </a:rPr>
              <a:t>Overlap of ENCs exist in UB1 between Russia and Australia (related to WENDWG action).</a:t>
            </a:r>
          </a:p>
          <a:p>
            <a:pPr>
              <a:buFontTx/>
              <a:buChar char="-"/>
              <a:defRPr/>
            </a:pPr>
            <a:r>
              <a:rPr lang="en-ZA" sz="2400" dirty="0" smtClean="0">
                <a:solidFill>
                  <a:schemeClr val="bg1"/>
                </a:solidFill>
                <a:effectLst>
                  <a:outerShdw blurRad="38100" dist="38100" dir="2700000" algn="tl">
                    <a:srgbClr val="000000">
                      <a:alpha val="43137"/>
                    </a:srgbClr>
                  </a:outerShdw>
                </a:effectLst>
                <a:latin typeface="+mj-lt"/>
              </a:rPr>
              <a:t>Overlap to be resolved under coordination of the ICC-Coordinator Region H, in conjunction with WEND Chair.</a:t>
            </a:r>
          </a:p>
          <a:p>
            <a:pPr>
              <a:buFontTx/>
              <a:buChar char="-"/>
              <a:defRPr/>
            </a:pPr>
            <a:r>
              <a:rPr lang="en-ZA" sz="2400" dirty="0" smtClean="0">
                <a:solidFill>
                  <a:schemeClr val="bg1"/>
                </a:solidFill>
                <a:effectLst>
                  <a:outerShdw blurRad="38100" dist="38100" dir="2700000" algn="tl">
                    <a:srgbClr val="000000">
                      <a:alpha val="43137"/>
                    </a:srgbClr>
                  </a:outerShdw>
                </a:effectLst>
                <a:latin typeface="+mj-lt"/>
              </a:rPr>
              <a:t>Letter sent to RU and AU</a:t>
            </a:r>
            <a:r>
              <a:rPr lang="en-ZA" sz="2400" dirty="0">
                <a:solidFill>
                  <a:schemeClr val="bg1"/>
                </a:solidFill>
                <a:effectLst>
                  <a:outerShdw blurRad="38100" dist="38100" dir="2700000" algn="tl">
                    <a:srgbClr val="000000">
                      <a:alpha val="43137"/>
                    </a:srgbClr>
                  </a:outerShdw>
                </a:effectLst>
                <a:latin typeface="+mj-lt"/>
              </a:rPr>
              <a:t> </a:t>
            </a:r>
            <a:r>
              <a:rPr lang="en-ZA" sz="2400" dirty="0" smtClean="0">
                <a:solidFill>
                  <a:schemeClr val="bg1"/>
                </a:solidFill>
                <a:effectLst>
                  <a:outerShdw blurRad="38100" dist="38100" dir="2700000" algn="tl">
                    <a:srgbClr val="000000">
                      <a:alpha val="43137"/>
                    </a:srgbClr>
                  </a:outerShdw>
                </a:effectLst>
                <a:latin typeface="+mj-lt"/>
              </a:rPr>
              <a:t>requesting proposed action in resolving the overlap</a:t>
            </a:r>
            <a:endParaRPr lang="en-ZA" sz="2400" dirty="0">
              <a:solidFill>
                <a:schemeClr val="bg1"/>
              </a:solidFill>
              <a:effectLst>
                <a:outerShdw blurRad="38100" dist="38100" dir="2700000" algn="tl">
                  <a:srgbClr val="000000">
                    <a:alpha val="43137"/>
                  </a:srgbClr>
                </a:outerShdw>
              </a:effectLst>
              <a:latin typeface="+mj-lt"/>
            </a:endParaRPr>
          </a:p>
        </p:txBody>
      </p:sp>
      <p:sp>
        <p:nvSpPr>
          <p:cNvPr id="6" name="Footer Placeholder 3"/>
          <p:cNvSpPr>
            <a:spLocks noGrp="1"/>
          </p:cNvSpPr>
          <p:nvPr>
            <p:ph type="ftr" sz="quarter" idx="11"/>
          </p:nvPr>
        </p:nvSpPr>
        <p:spPr>
          <a:xfrm>
            <a:off x="4507134" y="6276122"/>
            <a:ext cx="4114800" cy="365125"/>
          </a:xfrm>
        </p:spPr>
        <p:txBody>
          <a:bodyPr/>
          <a:lstStyle/>
          <a:p>
            <a:r>
              <a:rPr lang="de-DE" smtClean="0"/>
              <a:t>WENDWG-8, Buenos Aires, Argentina 20 – 22 March 2018</a:t>
            </a:r>
            <a:endParaRPr lang="de-DE"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0187" y="3108366"/>
            <a:ext cx="2682522" cy="288956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679" y="3909483"/>
            <a:ext cx="6883400" cy="1028700"/>
          </a:xfrm>
          <a:prstGeom prst="rect">
            <a:avLst/>
          </a:prstGeom>
        </p:spPr>
      </p:pic>
    </p:spTree>
    <p:extLst>
      <p:ext uri="{BB962C8B-B14F-4D97-AF65-F5344CB8AC3E}">
        <p14:creationId xmlns:p14="http://schemas.microsoft.com/office/powerpoint/2010/main" val="3106784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466" y="338667"/>
            <a:ext cx="10450689" cy="269347"/>
          </a:xfrm>
        </p:spPr>
        <p:txBody>
          <a:bodyPr>
            <a:noAutofit/>
          </a:bodyPr>
          <a:lstStyle/>
          <a:p>
            <a:r>
              <a:rPr lang="en-AU" sz="2900" dirty="0">
                <a:solidFill>
                  <a:schemeClr val="tx1"/>
                </a:solidFill>
                <a:effectLst>
                  <a:outerShdw blurRad="38100" dist="38100" dir="2700000" algn="tl">
                    <a:srgbClr val="000000">
                      <a:alpha val="43137"/>
                    </a:srgbClr>
                  </a:outerShdw>
                </a:effectLst>
              </a:rPr>
              <a:t>Existence of overlapping ENCs that may have a possible impact on safe </a:t>
            </a:r>
            <a:r>
              <a:rPr lang="en-AU" sz="2900" dirty="0" smtClean="0">
                <a:solidFill>
                  <a:schemeClr val="tx1"/>
                </a:solidFill>
                <a:effectLst>
                  <a:outerShdw blurRad="38100" dist="38100" dir="2700000" algn="tl">
                    <a:srgbClr val="000000">
                      <a:alpha val="43137"/>
                    </a:srgbClr>
                  </a:outerShdw>
                </a:effectLst>
              </a:rPr>
              <a:t>navigation…..cont.</a:t>
            </a:r>
            <a:endParaRPr lang="en-ZA" sz="2900" dirty="0">
              <a:solidFill>
                <a:schemeClr val="tx1"/>
              </a:solidFill>
            </a:endParaRPr>
          </a:p>
        </p:txBody>
      </p:sp>
      <p:sp>
        <p:nvSpPr>
          <p:cNvPr id="4" name="Footer Placeholder 3"/>
          <p:cNvSpPr>
            <a:spLocks noGrp="1"/>
          </p:cNvSpPr>
          <p:nvPr>
            <p:ph type="ftr" sz="quarter" idx="11"/>
          </p:nvPr>
        </p:nvSpPr>
        <p:spPr/>
        <p:txBody>
          <a:bodyPr/>
          <a:lstStyle/>
          <a:p>
            <a:r>
              <a:rPr lang="en-US" smtClean="0"/>
              <a:t>IHO COUNCIL</a:t>
            </a:r>
            <a:endParaRPr lang="en-US" dirty="0"/>
          </a:p>
        </p:txBody>
      </p:sp>
      <p:sp>
        <p:nvSpPr>
          <p:cNvPr id="5" name="Rectangle 4"/>
          <p:cNvSpPr/>
          <p:nvPr/>
        </p:nvSpPr>
        <p:spPr>
          <a:xfrm>
            <a:off x="1027289" y="938914"/>
            <a:ext cx="10160000" cy="1815882"/>
          </a:xfrm>
          <a:prstGeom prst="rect">
            <a:avLst/>
          </a:prstGeom>
        </p:spPr>
        <p:txBody>
          <a:bodyPr wrap="square">
            <a:spAutoFit/>
          </a:bodyPr>
          <a:lstStyle/>
          <a:p>
            <a:pPr marL="457200" indent="-457200">
              <a:buFontTx/>
              <a:buChar char="-"/>
              <a:defRPr/>
            </a:pPr>
            <a:r>
              <a:rPr lang="en-ZA" sz="2800" dirty="0" smtClean="0">
                <a:solidFill>
                  <a:schemeClr val="bg1"/>
                </a:solidFill>
                <a:effectLst>
                  <a:outerShdw blurRad="38100" dist="38100" dir="2700000" algn="tl">
                    <a:srgbClr val="000000">
                      <a:alpha val="43137"/>
                    </a:srgbClr>
                  </a:outerShdw>
                </a:effectLst>
              </a:rPr>
              <a:t>Overlap </a:t>
            </a:r>
            <a:r>
              <a:rPr lang="en-ZA" sz="2800" dirty="0">
                <a:solidFill>
                  <a:schemeClr val="bg1"/>
                </a:solidFill>
                <a:effectLst>
                  <a:outerShdw blurRad="38100" dist="38100" dir="2700000" algn="tl">
                    <a:srgbClr val="000000">
                      <a:alpha val="43137"/>
                    </a:srgbClr>
                  </a:outerShdw>
                </a:effectLst>
              </a:rPr>
              <a:t>of ENCs exist in UB1 between </a:t>
            </a:r>
            <a:r>
              <a:rPr lang="en-ZA" sz="2800" dirty="0" smtClean="0">
                <a:solidFill>
                  <a:schemeClr val="bg1"/>
                </a:solidFill>
                <a:effectLst>
                  <a:outerShdw blurRad="38100" dist="38100" dir="2700000" algn="tl">
                    <a:srgbClr val="000000">
                      <a:alpha val="43137"/>
                    </a:srgbClr>
                  </a:outerShdw>
                </a:effectLst>
              </a:rPr>
              <a:t>ZA </a:t>
            </a:r>
            <a:r>
              <a:rPr lang="en-ZA" sz="2800" dirty="0">
                <a:solidFill>
                  <a:schemeClr val="bg1"/>
                </a:solidFill>
                <a:effectLst>
                  <a:outerShdw blurRad="38100" dist="38100" dir="2700000" algn="tl">
                    <a:srgbClr val="000000">
                      <a:alpha val="43137"/>
                    </a:srgbClr>
                  </a:outerShdw>
                </a:effectLst>
              </a:rPr>
              <a:t>and </a:t>
            </a:r>
            <a:r>
              <a:rPr lang="en-ZA" sz="2800" dirty="0" smtClean="0">
                <a:solidFill>
                  <a:schemeClr val="bg1"/>
                </a:solidFill>
                <a:effectLst>
                  <a:outerShdw blurRad="38100" dist="38100" dir="2700000" algn="tl">
                    <a:srgbClr val="000000">
                      <a:alpha val="43137"/>
                    </a:srgbClr>
                  </a:outerShdw>
                </a:effectLst>
              </a:rPr>
              <a:t>the UK as indicated in the IC-ENC Overlap report (2018) and PRIMAR OVERLAP CHECKER.</a:t>
            </a:r>
            <a:endParaRPr lang="en-ZA" sz="2800" dirty="0">
              <a:solidFill>
                <a:schemeClr val="bg1"/>
              </a:solidFill>
              <a:effectLst>
                <a:outerShdw blurRad="38100" dist="38100" dir="2700000" algn="tl">
                  <a:srgbClr val="000000">
                    <a:alpha val="43137"/>
                  </a:srgbClr>
                </a:outerShdw>
              </a:effectLst>
            </a:endParaRPr>
          </a:p>
          <a:p>
            <a:pPr>
              <a:defRPr/>
            </a:pPr>
            <a:r>
              <a:rPr lang="en-ZA" sz="2800" dirty="0" smtClean="0">
                <a:solidFill>
                  <a:schemeClr val="bg1"/>
                </a:solidFill>
                <a:effectLst>
                  <a:outerShdw blurRad="38100" dist="38100" dir="2700000" algn="tl">
                    <a:srgbClr val="000000">
                      <a:alpha val="43137"/>
                    </a:srgbClr>
                  </a:outerShdw>
                </a:effectLst>
              </a:rPr>
              <a:t>-    Overlap  resolution in progress.</a:t>
            </a:r>
            <a:endParaRPr lang="en-ZA" sz="2800" dirty="0">
              <a:solidFill>
                <a:schemeClr val="bg1"/>
              </a:solidFill>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549" y="2754796"/>
            <a:ext cx="3875087" cy="3187700"/>
          </a:xfrm>
          <a:prstGeom prst="rect">
            <a:avLst/>
          </a:prstGeom>
          <a:noFill/>
          <a:ln>
            <a:noFill/>
          </a:ln>
          <a:effectLst>
            <a:glow rad="127000">
              <a:srgbClr val="0070C0"/>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1753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321" y="266526"/>
            <a:ext cx="10531536" cy="636586"/>
          </a:xfrm>
        </p:spPr>
        <p:txBody>
          <a:bodyPr>
            <a:normAutofit/>
          </a:bodyPr>
          <a:lstStyle/>
          <a:p>
            <a:pPr eaLnBrk="1" hangingPunct="1">
              <a:defRPr/>
            </a:pPr>
            <a:r>
              <a:rPr lang="en-AU" sz="2900" dirty="0" smtClean="0">
                <a:solidFill>
                  <a:schemeClr val="tx1"/>
                </a:solidFill>
                <a:effectLst>
                  <a:outerShdw blurRad="38100" dist="38100" dir="2700000" algn="tl">
                    <a:srgbClr val="000000">
                      <a:alpha val="43137"/>
                    </a:srgbClr>
                  </a:outerShdw>
                </a:effectLst>
              </a:rPr>
              <a:t>Coverage</a:t>
            </a:r>
            <a:r>
              <a:rPr lang="en-AU" sz="3200" dirty="0" smtClean="0">
                <a:solidFill>
                  <a:schemeClr val="tx1"/>
                </a:solidFill>
                <a:effectLst>
                  <a:outerShdw blurRad="38100" dist="38100" dir="2700000" algn="tl">
                    <a:srgbClr val="000000">
                      <a:alpha val="43137"/>
                    </a:srgbClr>
                  </a:outerShdw>
                </a:effectLst>
              </a:rPr>
              <a:t> issues, gaps and risk assessment analysis</a:t>
            </a:r>
            <a:endParaRPr lang="en-AU" sz="360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51450" y="1103701"/>
            <a:ext cx="10641495" cy="4530725"/>
          </a:xfrm>
        </p:spPr>
        <p:txBody>
          <a:bodyPr>
            <a:normAutofit/>
          </a:bodyPr>
          <a:lstStyle/>
          <a:p>
            <a:pPr marL="0" indent="0" algn="just">
              <a:buNone/>
              <a:defRPr/>
            </a:pPr>
            <a:r>
              <a:rPr lang="en-ZA" sz="2400" u="sng" dirty="0" smtClean="0">
                <a:solidFill>
                  <a:schemeClr val="bg1"/>
                </a:solidFill>
                <a:effectLst>
                  <a:outerShdw blurRad="38100" dist="38100" dir="2700000" algn="tl">
                    <a:srgbClr val="000000">
                      <a:alpha val="43137"/>
                    </a:srgbClr>
                  </a:outerShdw>
                </a:effectLst>
                <a:latin typeface="+mj-lt"/>
              </a:rPr>
              <a:t>Creation of ENC schemes </a:t>
            </a:r>
            <a:r>
              <a:rPr lang="en-ZA" sz="2400" dirty="0" smtClean="0">
                <a:solidFill>
                  <a:schemeClr val="bg1"/>
                </a:solidFill>
                <a:effectLst>
                  <a:outerShdw blurRad="38100" dist="38100" dir="2700000" algn="tl">
                    <a:srgbClr val="000000">
                      <a:alpha val="43137"/>
                    </a:srgbClr>
                  </a:outerShdw>
                </a:effectLst>
                <a:latin typeface="+mj-lt"/>
              </a:rPr>
              <a:t>- ICCWG Coordinator for Region H to </a:t>
            </a:r>
            <a:r>
              <a:rPr lang="en-ZA" sz="2400" dirty="0">
                <a:solidFill>
                  <a:schemeClr val="bg1"/>
                </a:solidFill>
                <a:effectLst>
                  <a:outerShdw blurRad="38100" dist="38100" dir="2700000" algn="tl">
                    <a:srgbClr val="000000">
                      <a:alpha val="43137"/>
                    </a:srgbClr>
                  </a:outerShdw>
                </a:effectLst>
                <a:latin typeface="+mj-lt"/>
              </a:rPr>
              <a:t>define ENC scheme </a:t>
            </a:r>
            <a:r>
              <a:rPr lang="en-ZA" sz="2400" dirty="0" smtClean="0">
                <a:solidFill>
                  <a:schemeClr val="bg1"/>
                </a:solidFill>
                <a:effectLst>
                  <a:outerShdw blurRad="38100" dist="38100" dir="2700000" algn="tl">
                    <a:srgbClr val="000000">
                      <a:alpha val="43137"/>
                    </a:srgbClr>
                  </a:outerShdw>
                </a:effectLst>
                <a:latin typeface="+mj-lt"/>
              </a:rPr>
              <a:t>initially from </a:t>
            </a:r>
            <a:r>
              <a:rPr lang="en-ZA" sz="2400" dirty="0">
                <a:solidFill>
                  <a:schemeClr val="bg1"/>
                </a:solidFill>
                <a:effectLst>
                  <a:outerShdw blurRad="38100" dist="38100" dir="2700000" algn="tl">
                    <a:srgbClr val="000000">
                      <a:alpha val="43137"/>
                    </a:srgbClr>
                  </a:outerShdw>
                </a:effectLst>
                <a:latin typeface="+mj-lt"/>
              </a:rPr>
              <a:t>Mozambique to northern limit of SAIHC Region </a:t>
            </a:r>
            <a:r>
              <a:rPr lang="en-ZA" sz="2400" dirty="0" smtClean="0">
                <a:solidFill>
                  <a:schemeClr val="bg1"/>
                </a:solidFill>
                <a:effectLst>
                  <a:outerShdw blurRad="38100" dist="38100" dir="2700000" algn="tl">
                    <a:srgbClr val="000000">
                      <a:alpha val="43137"/>
                    </a:srgbClr>
                  </a:outerShdw>
                </a:effectLst>
                <a:latin typeface="+mj-lt"/>
              </a:rPr>
              <a:t>H related to IRCC Action item. Works in progress.</a:t>
            </a:r>
            <a:endParaRPr lang="en-ZA" sz="2400" dirty="0">
              <a:solidFill>
                <a:schemeClr val="bg1"/>
              </a:solidFill>
              <a:effectLst>
                <a:outerShdw blurRad="38100" dist="38100" dir="2700000" algn="tl">
                  <a:srgbClr val="000000">
                    <a:alpha val="43137"/>
                  </a:srgbClr>
                </a:outerShdw>
              </a:effectLst>
              <a:latin typeface="+mj-lt"/>
            </a:endParaRPr>
          </a:p>
          <a:p>
            <a:pPr marL="0" indent="0" algn="just">
              <a:buNone/>
              <a:defRPr/>
            </a:pPr>
            <a:endParaRPr lang="en-GB" sz="2400" b="1" dirty="0"/>
          </a:p>
        </p:txBody>
      </p:sp>
      <p:sp>
        <p:nvSpPr>
          <p:cNvPr id="6" name="Footer Placeholder 3"/>
          <p:cNvSpPr>
            <a:spLocks noGrp="1"/>
          </p:cNvSpPr>
          <p:nvPr>
            <p:ph type="ftr" sz="quarter" idx="11"/>
          </p:nvPr>
        </p:nvSpPr>
        <p:spPr>
          <a:xfrm>
            <a:off x="4507134" y="6276122"/>
            <a:ext cx="4114800" cy="365125"/>
          </a:xfrm>
        </p:spPr>
        <p:txBody>
          <a:bodyPr/>
          <a:lstStyle/>
          <a:p>
            <a:r>
              <a:rPr lang="de-DE" smtClean="0"/>
              <a:t>WENDWG-8, Buenos Aires, Argentina 20 – 22 March 2018</a:t>
            </a:r>
            <a:endParaRPr lang="de-DE"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2274" y="2300304"/>
            <a:ext cx="4630569" cy="3494298"/>
          </a:xfrm>
          <a:prstGeom prst="rect">
            <a:avLst/>
          </a:prstGeom>
          <a:noFill/>
          <a:ln>
            <a:noFill/>
          </a:ln>
          <a:effectLst>
            <a:glow rad="127000">
              <a:srgbClr val="0070C0"/>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0620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IHO presentations template" id="{C657DD33-74A5-46FF-87DC-702489CC64DD}" vid="{C4CF7E2C-A930-4DFE-9432-DAC967E2A5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IHO presentations template</Template>
  <TotalTime>1021</TotalTime>
  <Words>791</Words>
  <Application>Microsoft Office PowerPoint</Application>
  <PresentationFormat>Custom</PresentationFormat>
  <Paragraphs>66</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Status of the ENC Scheme in Region H</vt:lpstr>
      <vt:lpstr>Status of the ENC Scheme in Region H</vt:lpstr>
      <vt:lpstr>Status of the ENC Scheme in Region H</vt:lpstr>
      <vt:lpstr>Existence of overlapping ENCs that may have a possible impact on safe navigation</vt:lpstr>
      <vt:lpstr>Existence of overlapping ENCs that may have a possible impact on safe navigation…..cont.</vt:lpstr>
      <vt:lpstr>Coverage issues, gaps and risk assessment analysis</vt:lpstr>
      <vt:lpstr>Problems or outstanding issues, Recommendations</vt:lpstr>
    </vt:vector>
  </TitlesOfParts>
  <Company>IHO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DTech</dc:creator>
  <cp:lastModifiedBy>Alfons Van Craeynest</cp:lastModifiedBy>
  <cp:revision>116</cp:revision>
  <cp:lastPrinted>2017-10-13T08:19:11Z</cp:lastPrinted>
  <dcterms:created xsi:type="dcterms:W3CDTF">2017-10-09T13:46:17Z</dcterms:created>
  <dcterms:modified xsi:type="dcterms:W3CDTF">2018-02-16T09:56:55Z</dcterms:modified>
</cp:coreProperties>
</file>