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3"/>
    <p:sldMasterId id="2147484129" r:id="rId4"/>
  </p:sldMasterIdLst>
  <p:notesMasterIdLst>
    <p:notesMasterId r:id="rId17"/>
  </p:notesMasterIdLst>
  <p:handoutMasterIdLst>
    <p:handoutMasterId r:id="rId18"/>
  </p:handoutMasterIdLst>
  <p:sldIdLst>
    <p:sldId id="765" r:id="rId5"/>
    <p:sldId id="810" r:id="rId6"/>
    <p:sldId id="795" r:id="rId7"/>
    <p:sldId id="809" r:id="rId8"/>
    <p:sldId id="808" r:id="rId9"/>
    <p:sldId id="815" r:id="rId10"/>
    <p:sldId id="816" r:id="rId11"/>
    <p:sldId id="813" r:id="rId12"/>
    <p:sldId id="807" r:id="rId13"/>
    <p:sldId id="812" r:id="rId14"/>
    <p:sldId id="811" r:id="rId15"/>
    <p:sldId id="764" r:id="rId16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01F"/>
    <a:srgbClr val="66FF33"/>
    <a:srgbClr val="FFFF00"/>
    <a:srgbClr val="90A440"/>
    <a:srgbClr val="FF7C00"/>
    <a:srgbClr val="0968A6"/>
    <a:srgbClr val="136B77"/>
    <a:srgbClr val="0061C2"/>
    <a:srgbClr val="080808"/>
    <a:srgbClr val="F1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3" autoAdjust="0"/>
    <p:restoredTop sz="84631" autoAdjust="0"/>
  </p:normalViewPr>
  <p:slideViewPr>
    <p:cSldViewPr>
      <p:cViewPr varScale="1">
        <p:scale>
          <a:sx n="113" d="100"/>
          <a:sy n="113" d="100"/>
        </p:scale>
        <p:origin x="18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5C7249D-0384-430E-9E75-EA32829A86A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0176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C2C42B7-1343-4AF9-BE6D-F78ED108E44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0499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42B7-1343-4AF9-BE6D-F78ED108E447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51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42B7-1343-4AF9-BE6D-F78ED108E447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481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42B7-1343-4AF9-BE6D-F78ED108E447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8998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42B7-1343-4AF9-BE6D-F78ED108E447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0735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42B7-1343-4AF9-BE6D-F78ED108E447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319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42B7-1343-4AF9-BE6D-F78ED108E447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0820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F18BD-A19A-44A2-85E4-88A33FD7B575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2" name="AACG_Title_Header_Shape"/>
          <p:cNvSpPr txBox="1"/>
          <p:nvPr userDrawn="1"/>
        </p:nvSpPr>
        <p:spPr>
          <a:xfrm>
            <a:off x="0" y="3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Courier"/>
              </a:rPr>
              <a:t>UNCLASSIFIED</a:t>
            </a:r>
            <a:endParaRPr lang="en-US" sz="1200" b="0" dirty="0">
              <a:solidFill>
                <a:srgbClr val="000000"/>
              </a:solidFill>
              <a:latin typeface="Courier"/>
            </a:endParaRPr>
          </a:p>
        </p:txBody>
      </p:sp>
      <p:sp>
        <p:nvSpPr>
          <p:cNvPr id="3" name="AACG_Title_Footer_Shape"/>
          <p:cNvSpPr txBox="1"/>
          <p:nvPr userDrawn="1"/>
        </p:nvSpPr>
        <p:spPr>
          <a:xfrm>
            <a:off x="0" y="6568304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0000"/>
                </a:solidFill>
                <a:latin typeface="Courier"/>
              </a:rPr>
              <a:t>UNCLASSIFIED</a:t>
            </a:r>
            <a:endParaRPr lang="en-US" sz="1200" b="0" dirty="0">
              <a:solidFill>
                <a:srgbClr val="000000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5314826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13EF0-3F78-4423-A4E4-FE1B4716A3F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0481590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D620A-4D6C-4120-8F5B-7A6D144879F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784679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E4CFE-1904-4AA7-8DFB-5881AB94C4C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87124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8B885-DCD5-4082-A191-7F62357BCA4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94272711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C694C-5884-4FEF-B847-ACB7F0B26E7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8004336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1" y="1600203"/>
            <a:ext cx="4889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1600203"/>
            <a:ext cx="4891616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A7F50-D1B2-4C36-BCD0-702EDAB804B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3147060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57479-DF64-4D68-8630-63A18634193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1221238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20F71-B6A5-4D1F-8CC4-62E3A886E13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2264797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992A7-CFAD-4171-8909-1F5545E888D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051647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5FE18-AAE5-4108-A521-9B0E5B3217C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8286687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5DD93-85D2-4BF8-8BBD-D735662A474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537897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BA3B2-52C6-4513-BE0A-6AA8F972C9A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23242070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9CFAC-6BAF-4027-898E-CBF7E198EA9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4994875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02A38-233C-4079-BD6A-C55FF81AA4F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08337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34811-F6E2-47D6-BB29-0A01501DE34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948135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1" y="1600203"/>
            <a:ext cx="4889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1600203"/>
            <a:ext cx="4891616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33667-F79C-47A4-9281-0A6F3D7215F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3053674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B57D0-FA55-453E-9906-D726575AD07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68182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AED64-CB3B-4CA9-B055-0D4B98B9B6B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7212191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C0C40-1388-45C8-85B2-42D783BAF3C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5802806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17BE5-0754-4AFA-B738-236DE37E8FF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4583427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3A3D5-A939-4111-92FC-A6AE158E0D6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3018723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174" y="0"/>
            <a:ext cx="12198349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8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77816"/>
            <a:ext cx="10896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29A9347-3DD8-4EFD-8383-8524A3CFBADB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4626" y="1600203"/>
            <a:ext cx="1098274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4" descr="IHO Colour-transparent-small.gif"/>
          <p:cNvPicPr>
            <a:picLocks/>
          </p:cNvPicPr>
          <p:nvPr/>
        </p:nvPicPr>
        <p:blipFill>
          <a:blip r:embed="rId13">
            <a:lum bright="1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6" y="6165852"/>
            <a:ext cx="374904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7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45000"/>
        <a:buFont typeface="Wingdings" panose="05000000000000000000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Arial" panose="020B0604020202020204" pitchFamily="34" charset="0"/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45000"/>
        <a:buFont typeface="Wingdings" panose="05000000000000000000" pitchFamily="2" charset="2"/>
        <a:buChar char="n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45000"/>
        <a:buFont typeface="Wingdings" panose="05000000000000000000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119" y="0"/>
            <a:ext cx="12198349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206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64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67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2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5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7816"/>
            <a:ext cx="9906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96AD2ED-4185-4293-BA80-17E7E488F8B2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1" y="1600203"/>
            <a:ext cx="998431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2056" name="Picture 44" descr="IHO Colour-transparent-small.gif"/>
          <p:cNvPicPr>
            <a:picLocks noChangeAspect="1"/>
          </p:cNvPicPr>
          <p:nvPr/>
        </p:nvPicPr>
        <p:blipFill>
          <a:blip r:embed="rId13">
            <a:lum bright="1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6" y="6165853"/>
            <a:ext cx="50164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8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19" grpId="0" build="p" bldLvl="2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anose="05000000000000000000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anose="05000000000000000000" pitchFamily="2" charset="2"/>
        <a:buChar char="n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anose="05000000000000000000" pitchFamily="2" charset="2"/>
        <a:buChar char="n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920" y="3284541"/>
            <a:ext cx="10934160" cy="15843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en-US" sz="2800" b="1" dirty="0" smtClean="0"/>
              <a:t>Arctic Regional Marine </a:t>
            </a:r>
            <a:r>
              <a:rPr lang="en-US" sz="2800" b="1" dirty="0"/>
              <a:t>Spatial Data </a:t>
            </a:r>
            <a:r>
              <a:rPr lang="en-US" sz="2800" b="1" dirty="0" smtClean="0"/>
              <a:t>Infrastructures </a:t>
            </a:r>
            <a:r>
              <a:rPr lang="en-US" sz="2800" b="1" dirty="0"/>
              <a:t>Working </a:t>
            </a:r>
            <a:r>
              <a:rPr lang="en-US" sz="2800" b="1" dirty="0" smtClean="0"/>
              <a:t>Group (ARMSDIWG)</a:t>
            </a:r>
          </a:p>
          <a:p>
            <a:pPr marL="0" indent="0" algn="ctr">
              <a:buNone/>
              <a:defRPr/>
            </a:pPr>
            <a:r>
              <a:rPr lang="en-US" sz="2800" b="1" dirty="0" smtClean="0"/>
              <a:t>Report to ARHC7</a:t>
            </a:r>
            <a:br>
              <a:rPr lang="en-US" sz="2800" b="1" dirty="0" smtClean="0"/>
            </a:br>
            <a:r>
              <a:rPr lang="en-US" sz="2400" dirty="0" smtClean="0"/>
              <a:t>▪  ▪  ▪</a:t>
            </a:r>
            <a:br>
              <a:rPr lang="en-US" sz="2400" dirty="0" smtClean="0"/>
            </a:br>
            <a:r>
              <a:rPr lang="en-US" sz="2400" dirty="0" smtClean="0"/>
              <a:t>International Hydrographic Organization (IHO)</a:t>
            </a:r>
            <a:br>
              <a:rPr lang="en-US" sz="2400" dirty="0" smtClean="0"/>
            </a:br>
            <a:r>
              <a:rPr lang="en-US" sz="2400" dirty="0" smtClean="0"/>
              <a:t>Arctic Regional Hydrographic Commission (ARHC)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69" y="404813"/>
            <a:ext cx="199866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5011410" y="4963224"/>
            <a:ext cx="21691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da-D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Sebastian Carisio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da-DK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Chair ARMSDIWG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178891"/>
            <a:ext cx="6552728" cy="5490469"/>
          </a:xfrm>
          <a:prstGeom prst="rect">
            <a:avLst/>
          </a:prstGeom>
          <a:effectLst>
            <a:softEdge rad="508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3" y="1127488"/>
            <a:ext cx="3210129" cy="415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30" y="107050"/>
            <a:ext cx="492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ARHC4-3.3 Harmonization of Arctic Voyage Planning Guide for Pan Arctic Coverage – pivoting from this document, but with a MSDI approach.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176" y="4395127"/>
            <a:ext cx="2483744" cy="2286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902" y="2017539"/>
            <a:ext cx="5054950" cy="2286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419" y="4395127"/>
            <a:ext cx="3992231" cy="2286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055905" y="1556792"/>
            <a:ext cx="2031023" cy="369332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Current AVPG Portals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072" y="6187370"/>
            <a:ext cx="11280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 smtClean="0">
                <a:solidFill>
                  <a:schemeClr val="tx1">
                    <a:lumMod val="85000"/>
                  </a:schemeClr>
                </a:solidFill>
              </a:rPr>
              <a:t>Image Credits - 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https</a:t>
            </a:r>
            <a:r>
              <a:rPr lang="en-US" sz="600" i="1" dirty="0">
                <a:solidFill>
                  <a:schemeClr val="tx1">
                    <a:lumMod val="85000"/>
                  </a:schemeClr>
                </a:solidFill>
              </a:rPr>
              <a:t>://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www.nauticalcharts.noaa.gov/avpg/</a:t>
            </a:r>
          </a:p>
          <a:p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- http</a:t>
            </a:r>
            <a:r>
              <a:rPr lang="en-US" sz="600" i="1" dirty="0">
                <a:solidFill>
                  <a:schemeClr val="tx1">
                    <a:lumMod val="85000"/>
                  </a:schemeClr>
                </a:solidFill>
              </a:rPr>
              <a:t>://www.nauticalcharts.noaa.gov/avpg/guide.htm</a:t>
            </a:r>
            <a:endParaRPr lang="en-US" sz="6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600" i="1" dirty="0">
                <a:solidFill>
                  <a:schemeClr val="tx1">
                    <a:lumMod val="85000"/>
                  </a:schemeClr>
                </a:solidFill>
              </a:rPr>
              <a:t>http://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geoportail-geoportal.gc.ca/eng/Gallery/mapprofile/5</a:t>
            </a:r>
          </a:p>
          <a:p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600" i="1" dirty="0">
                <a:solidFill>
                  <a:schemeClr val="tx1">
                    <a:lumMod val="85000"/>
                  </a:schemeClr>
                </a:solidFill>
              </a:rPr>
              <a:t>http://eng.navigation.gl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/</a:t>
            </a:r>
          </a:p>
          <a:p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- </a:t>
            </a:r>
            <a:r>
              <a:rPr lang="en-US" sz="600" i="1" dirty="0">
                <a:solidFill>
                  <a:schemeClr val="tx1">
                    <a:lumMod val="85000"/>
                  </a:schemeClr>
                </a:solidFill>
              </a:rPr>
              <a:t>http://asmp.morflot.ru/en/celi_funktsii/</a:t>
            </a:r>
            <a:endParaRPr lang="en-US" sz="600" i="1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3361" y="2017539"/>
            <a:ext cx="2347301" cy="2286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1505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29" y="275929"/>
            <a:ext cx="6306143" cy="6306143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230" y="107050"/>
            <a:ext cx="3485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IHO DCDB is hosted by the U.S. National Oceanographic and Atmospheric Administration (NOAA) on behalf of the IHO Member States.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072" y="6438528"/>
            <a:ext cx="11280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 smtClean="0">
                <a:solidFill>
                  <a:schemeClr val="tx1">
                    <a:lumMod val="85000"/>
                  </a:schemeClr>
                </a:solidFill>
              </a:rPr>
              <a:t>Image Credit - 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https</a:t>
            </a:r>
            <a:r>
              <a:rPr lang="en-US" sz="600" i="1" dirty="0">
                <a:solidFill>
                  <a:schemeClr val="tx1">
                    <a:lumMod val="85000"/>
                  </a:schemeClr>
                </a:solidFill>
              </a:rPr>
              <a:t>://maps.ngdc.noaa.gov/viewers/bathymetry/</a:t>
            </a:r>
            <a:endParaRPr lang="en-US" sz="600" i="1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0258" y="6258507"/>
            <a:ext cx="343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FF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en-US" sz="1200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Multibeam</a:t>
            </a:r>
            <a:r>
              <a:rPr lang="en-US" sz="1200" dirty="0" smtClean="0">
                <a:solidFill>
                  <a:srgbClr val="FFFF00"/>
                </a:solidFill>
                <a:latin typeface="Arial" panose="020B0604020202020204" pitchFamily="34" charset="0"/>
              </a:rPr>
              <a:t> Bathymetric Surveys</a:t>
            </a:r>
          </a:p>
          <a:p>
            <a:r>
              <a:rPr lang="en-US" sz="1200" dirty="0">
                <a:solidFill>
                  <a:srgbClr val="BB401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 </a:t>
            </a:r>
            <a:r>
              <a:rPr lang="en-US" sz="1200" dirty="0" smtClean="0">
                <a:solidFill>
                  <a:srgbClr val="FFFF00"/>
                </a:solidFill>
                <a:latin typeface="Arial" panose="020B0604020202020204" pitchFamily="34" charset="0"/>
              </a:rPr>
              <a:t>Single-Beam (</a:t>
            </a:r>
            <a:r>
              <a:rPr lang="en-US" sz="12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Trackline</a:t>
            </a:r>
            <a:r>
              <a:rPr lang="en-US" sz="1200" dirty="0" smtClean="0">
                <a:solidFill>
                  <a:srgbClr val="FFFF00"/>
                </a:solidFill>
                <a:latin typeface="Arial" panose="020B0604020202020204" pitchFamily="34" charset="0"/>
              </a:rPr>
              <a:t>) Bathymetric Surveys</a:t>
            </a:r>
            <a:endParaRPr lang="en-US" sz="1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391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8" y="1125541"/>
            <a:ext cx="19986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4503" y="4171950"/>
            <a:ext cx="6119813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FF00"/>
              </a:buClr>
              <a:buSzPct val="60000"/>
              <a:defRPr/>
            </a:pPr>
            <a:r>
              <a:rPr lang="en-GB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+mn-cs"/>
              </a:rPr>
              <a:t>For more information: </a:t>
            </a:r>
            <a:r>
              <a:rPr lang="en-GB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+mn-cs"/>
              </a:rPr>
              <a:t>www.iho.int</a:t>
            </a:r>
          </a:p>
          <a:p>
            <a:pPr algn="ctr" eaLnBrk="0" hangingPunct="0">
              <a:spcBef>
                <a:spcPct val="20000"/>
              </a:spcBef>
              <a:buClr>
                <a:srgbClr val="FFFF00"/>
              </a:buClr>
              <a:buSzPct val="60000"/>
              <a:defRPr/>
            </a:pPr>
            <a:r>
              <a:rPr lang="en-GB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+mn-cs"/>
              </a:rPr>
              <a:t>IHO Contact:</a:t>
            </a:r>
            <a:r>
              <a:rPr lang="en-GB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+mn-cs"/>
              </a:rPr>
              <a:t>info@iho.int</a:t>
            </a:r>
          </a:p>
        </p:txBody>
      </p:sp>
    </p:spTree>
  </p:cSld>
  <p:clrMapOvr>
    <a:masterClrMapping/>
  </p:clrMapOvr>
  <p:transition spd="slow" advTm="1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Operation 3"/>
          <p:cNvSpPr/>
          <p:nvPr/>
        </p:nvSpPr>
        <p:spPr>
          <a:xfrm rot="17775181">
            <a:off x="7756389" y="1254400"/>
            <a:ext cx="1452589" cy="4376662"/>
          </a:xfrm>
          <a:prstGeom prst="flowChartManualOperation">
            <a:avLst/>
          </a:prstGeom>
          <a:gradFill flip="none" rotWithShape="1">
            <a:gsLst>
              <a:gs pos="0">
                <a:srgbClr val="8DC63F">
                  <a:tint val="66000"/>
                  <a:satMod val="160000"/>
                </a:srgbClr>
              </a:gs>
              <a:gs pos="50000">
                <a:srgbClr val="8DC63F">
                  <a:tint val="44500"/>
                  <a:satMod val="160000"/>
                  <a:alpha val="65000"/>
                </a:srgbClr>
              </a:gs>
              <a:gs pos="100000">
                <a:srgbClr val="8DC63F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Manual Operation 4"/>
          <p:cNvSpPr/>
          <p:nvPr/>
        </p:nvSpPr>
        <p:spPr>
          <a:xfrm rot="16200000">
            <a:off x="5592388" y="380772"/>
            <a:ext cx="1405262" cy="8250362"/>
          </a:xfrm>
          <a:prstGeom prst="flowChartManualOperation">
            <a:avLst/>
          </a:prstGeom>
          <a:gradFill flip="none" rotWithShape="1">
            <a:gsLst>
              <a:gs pos="0">
                <a:srgbClr val="8DC63F">
                  <a:tint val="66000"/>
                  <a:satMod val="160000"/>
                </a:srgbClr>
              </a:gs>
              <a:gs pos="50000">
                <a:srgbClr val="8DC63F">
                  <a:tint val="44500"/>
                  <a:satMod val="160000"/>
                  <a:alpha val="65000"/>
                </a:srgbClr>
              </a:gs>
              <a:gs pos="100000">
                <a:srgbClr val="8DC63F">
                  <a:tint val="23500"/>
                  <a:satMod val="160000"/>
                  <a:alpha val="2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39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92F43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92F43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Data-Centric Production and MSDI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2F43"/>
              </a:solidFill>
              <a:effectLst/>
              <a:uLnTx/>
              <a:uFillTx/>
              <a:latin typeface="Franklin Gothic Medium Cond" panose="020B0606030402020204" pitchFamily="34" charset="0"/>
              <a:ea typeface="+mj-ea"/>
              <a:cs typeface="+mj-c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0" y="6502400"/>
            <a:ext cx="12192000" cy="27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r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33" kern="1200">
                <a:solidFill>
                  <a:srgbClr val="192F43"/>
                </a:solidFill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380982" algn="l" defTabSz="1219139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09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 smtClean="0">
                <a:ln>
                  <a:noFill/>
                </a:ln>
                <a:solidFill>
                  <a:srgbClr val="192F43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Approved for public release, 17-281.</a:t>
            </a:r>
            <a:endParaRPr kumimoji="0" lang="en-US" sz="1733" b="0" i="0" u="none" strike="noStrike" kern="1200" cap="none" spc="0" normalizeH="0" baseline="0" noProof="0" dirty="0">
              <a:ln>
                <a:noFill/>
              </a:ln>
              <a:solidFill>
                <a:srgbClr val="192F43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71966" y="4187095"/>
            <a:ext cx="616108" cy="643474"/>
            <a:chOff x="8698004" y="2306068"/>
            <a:chExt cx="616108" cy="643474"/>
          </a:xfrm>
        </p:grpSpPr>
        <p:sp>
          <p:nvSpPr>
            <p:cNvPr id="9" name="Oval 8"/>
            <p:cNvSpPr/>
            <p:nvPr/>
          </p:nvSpPr>
          <p:spPr>
            <a:xfrm rot="752713">
              <a:off x="8961685" y="2527276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752713">
              <a:off x="9033521" y="2638430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752713">
              <a:off x="8821919" y="2496175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752713">
              <a:off x="8931578" y="2616976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752713">
              <a:off x="9250232" y="2503315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752713">
              <a:off x="8841171" y="2778149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752713">
              <a:off x="8908353" y="2603468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752713">
              <a:off x="8744030" y="2580406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752713">
              <a:off x="8777868" y="2719050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752713">
              <a:off x="9086001" y="2561483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752713">
              <a:off x="9036684" y="2379106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752713">
              <a:off x="9194272" y="2400692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752713">
              <a:off x="8923297" y="2306068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752713">
              <a:off x="8939916" y="2729186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752713">
              <a:off x="8742906" y="2885662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752713">
              <a:off x="8701926" y="2754586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752713">
              <a:off x="8824984" y="2343991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752713">
              <a:off x="9220115" y="2475117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752713">
              <a:off x="8744383" y="250402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752713">
              <a:off x="8773946" y="2609795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752713">
              <a:off x="8977296" y="2384935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752713">
              <a:off x="9110925" y="2405155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752713">
              <a:off x="8830927" y="236201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752713">
              <a:off x="8748471" y="2796183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rot="752713">
              <a:off x="8698004" y="2645332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rot="752713">
              <a:off x="8779044" y="233911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752713">
              <a:off x="8931569" y="2376143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752713">
              <a:off x="9025854" y="2546007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752713">
              <a:off x="8852730" y="234143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 rot="752713">
              <a:off x="8923910" y="2524552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 rot="752713">
              <a:off x="8817012" y="2682055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752713">
              <a:off x="8844915" y="2525130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752713">
              <a:off x="9065216" y="2462567"/>
              <a:ext cx="63880" cy="638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752713">
              <a:off x="8932248" y="2636763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17640" y="3716702"/>
            <a:ext cx="2295247" cy="1473595"/>
            <a:chOff x="4572975" y="3694148"/>
            <a:chExt cx="2295247" cy="1473595"/>
          </a:xfrm>
          <a:scene3d>
            <a:camera prst="perspectiveHeroicExtremeLeftFacing"/>
            <a:lightRig rig="threePt" dir="t"/>
          </a:scene3d>
        </p:grpSpPr>
        <p:grpSp>
          <p:nvGrpSpPr>
            <p:cNvPr id="44" name="Group 43"/>
            <p:cNvGrpSpPr/>
            <p:nvPr/>
          </p:nvGrpSpPr>
          <p:grpSpPr>
            <a:xfrm>
              <a:off x="4646524" y="3767762"/>
              <a:ext cx="2149814" cy="1326368"/>
              <a:chOff x="3493232" y="5232810"/>
              <a:chExt cx="764243" cy="471514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3493232" y="5232810"/>
                <a:ext cx="764243" cy="471514"/>
              </a:xfrm>
              <a:custGeom>
                <a:avLst/>
                <a:gdLst>
                  <a:gd name="connsiteX0" fmla="*/ 356750 w 764243"/>
                  <a:gd name="connsiteY0" fmla="*/ 0 h 466846"/>
                  <a:gd name="connsiteX1" fmla="*/ 764243 w 764243"/>
                  <a:gd name="connsiteY1" fmla="*/ 0 h 466846"/>
                  <a:gd name="connsiteX2" fmla="*/ 764243 w 764243"/>
                  <a:gd name="connsiteY2" fmla="*/ 466846 h 466846"/>
                  <a:gd name="connsiteX3" fmla="*/ 6602 w 764243"/>
                  <a:gd name="connsiteY3" fmla="*/ 466846 h 466846"/>
                  <a:gd name="connsiteX4" fmla="*/ 2241 w 764243"/>
                  <a:gd name="connsiteY4" fmla="*/ 452382 h 466846"/>
                  <a:gd name="connsiteX5" fmla="*/ 0 w 764243"/>
                  <a:gd name="connsiteY5" fmla="*/ 445311 h 466846"/>
                  <a:gd name="connsiteX6" fmla="*/ 0 w 764243"/>
                  <a:gd name="connsiteY6" fmla="*/ 292832 h 466846"/>
                  <a:gd name="connsiteX7" fmla="*/ 4292 w 764243"/>
                  <a:gd name="connsiteY7" fmla="*/ 284581 h 466846"/>
                  <a:gd name="connsiteX8" fmla="*/ 118973 w 764243"/>
                  <a:gd name="connsiteY8" fmla="*/ 160553 h 466846"/>
                  <a:gd name="connsiteX9" fmla="*/ 323253 w 764243"/>
                  <a:gd name="connsiteY9" fmla="*/ 111914 h 466846"/>
                  <a:gd name="connsiteX10" fmla="*/ 352892 w 764243"/>
                  <a:gd name="connsiteY10" fmla="*/ 17298 h 46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4243" h="466846">
                    <a:moveTo>
                      <a:pt x="356750" y="0"/>
                    </a:moveTo>
                    <a:lnTo>
                      <a:pt x="764243" y="0"/>
                    </a:lnTo>
                    <a:lnTo>
                      <a:pt x="764243" y="466846"/>
                    </a:lnTo>
                    <a:lnTo>
                      <a:pt x="6602" y="466846"/>
                    </a:lnTo>
                    <a:lnTo>
                      <a:pt x="2241" y="452382"/>
                    </a:lnTo>
                    <a:lnTo>
                      <a:pt x="0" y="445311"/>
                    </a:lnTo>
                    <a:lnTo>
                      <a:pt x="0" y="292832"/>
                    </a:lnTo>
                    <a:lnTo>
                      <a:pt x="4292" y="284581"/>
                    </a:lnTo>
                    <a:cubicBezTo>
                      <a:pt x="32031" y="239591"/>
                      <a:pt x="76414" y="187304"/>
                      <a:pt x="118973" y="160553"/>
                    </a:cubicBezTo>
                    <a:cubicBezTo>
                      <a:pt x="175718" y="124885"/>
                      <a:pt x="282721" y="142718"/>
                      <a:pt x="323253" y="111914"/>
                    </a:cubicBezTo>
                    <a:cubicBezTo>
                      <a:pt x="353652" y="88811"/>
                      <a:pt x="348484" y="56588"/>
                      <a:pt x="352892" y="17298"/>
                    </a:cubicBezTo>
                    <a:close/>
                  </a:path>
                </a:pathLst>
              </a:cu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5B9BD5">
                      <a:lumMod val="20000"/>
                      <a:lumOff val="80000"/>
                    </a:srgb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647877" y="5232810"/>
                <a:ext cx="609598" cy="471514"/>
              </a:xfrm>
              <a:custGeom>
                <a:avLst/>
                <a:gdLst>
                  <a:gd name="connsiteX0" fmla="*/ 77821 w 609598"/>
                  <a:gd name="connsiteY0" fmla="*/ 228559 h 466846"/>
                  <a:gd name="connsiteX1" fmla="*/ 175098 w 609598"/>
                  <a:gd name="connsiteY1" fmla="*/ 248014 h 466846"/>
                  <a:gd name="connsiteX2" fmla="*/ 165370 w 609598"/>
                  <a:gd name="connsiteY2" fmla="*/ 355019 h 466846"/>
                  <a:gd name="connsiteX3" fmla="*/ 107004 w 609598"/>
                  <a:gd name="connsiteY3" fmla="*/ 413385 h 466846"/>
                  <a:gd name="connsiteX4" fmla="*/ 0 w 609598"/>
                  <a:gd name="connsiteY4" fmla="*/ 432840 h 466846"/>
                  <a:gd name="connsiteX5" fmla="*/ 0 w 609598"/>
                  <a:gd name="connsiteY5" fmla="*/ 306380 h 466846"/>
                  <a:gd name="connsiteX6" fmla="*/ 312755 w 609598"/>
                  <a:gd name="connsiteY6" fmla="*/ 0 h 466846"/>
                  <a:gd name="connsiteX7" fmla="*/ 609598 w 609598"/>
                  <a:gd name="connsiteY7" fmla="*/ 0 h 466846"/>
                  <a:gd name="connsiteX8" fmla="*/ 609598 w 609598"/>
                  <a:gd name="connsiteY8" fmla="*/ 466846 h 466846"/>
                  <a:gd name="connsiteX9" fmla="*/ 263126 w 609598"/>
                  <a:gd name="connsiteY9" fmla="*/ 466846 h 466846"/>
                  <a:gd name="connsiteX10" fmla="*/ 291830 w 609598"/>
                  <a:gd name="connsiteY10" fmla="*/ 348966 h 466846"/>
                  <a:gd name="connsiteX11" fmla="*/ 476656 w 609598"/>
                  <a:gd name="connsiteY11" fmla="*/ 187271 h 466846"/>
                  <a:gd name="connsiteX12" fmla="*/ 291830 w 609598"/>
                  <a:gd name="connsiteY12" fmla="*/ 25575 h 46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9598" h="466846">
                    <a:moveTo>
                      <a:pt x="77821" y="228559"/>
                    </a:moveTo>
                    <a:lnTo>
                      <a:pt x="175098" y="248014"/>
                    </a:lnTo>
                    <a:lnTo>
                      <a:pt x="165370" y="355019"/>
                    </a:lnTo>
                    <a:lnTo>
                      <a:pt x="107004" y="413385"/>
                    </a:lnTo>
                    <a:lnTo>
                      <a:pt x="0" y="432840"/>
                    </a:lnTo>
                    <a:lnTo>
                      <a:pt x="0" y="306380"/>
                    </a:lnTo>
                    <a:close/>
                    <a:moveTo>
                      <a:pt x="312755" y="0"/>
                    </a:moveTo>
                    <a:lnTo>
                      <a:pt x="609598" y="0"/>
                    </a:lnTo>
                    <a:lnTo>
                      <a:pt x="609598" y="466846"/>
                    </a:lnTo>
                    <a:lnTo>
                      <a:pt x="263126" y="466846"/>
                    </a:lnTo>
                    <a:lnTo>
                      <a:pt x="291830" y="348966"/>
                    </a:lnTo>
                    <a:lnTo>
                      <a:pt x="476656" y="187271"/>
                    </a:lnTo>
                    <a:lnTo>
                      <a:pt x="291830" y="25575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45" name="Frame 44"/>
            <p:cNvSpPr/>
            <p:nvPr/>
          </p:nvSpPr>
          <p:spPr>
            <a:xfrm>
              <a:off x="4572975" y="3694148"/>
              <a:ext cx="2295247" cy="1473595"/>
            </a:xfrm>
            <a:prstGeom prst="frame">
              <a:avLst>
                <a:gd name="adj1" fmla="val 5093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64590" y="3716703"/>
            <a:ext cx="2295247" cy="1473595"/>
            <a:chOff x="4580919" y="2113563"/>
            <a:chExt cx="2295247" cy="1473595"/>
          </a:xfrm>
          <a:scene3d>
            <a:camera prst="perspectiveHeroicExtremeLeftFacing"/>
            <a:lightRig rig="threePt" dir="t"/>
          </a:scene3d>
        </p:grpSpPr>
        <p:grpSp>
          <p:nvGrpSpPr>
            <p:cNvPr id="49" name="Group 48"/>
            <p:cNvGrpSpPr/>
            <p:nvPr/>
          </p:nvGrpSpPr>
          <p:grpSpPr>
            <a:xfrm>
              <a:off x="4639044" y="2184873"/>
              <a:ext cx="2192380" cy="1330987"/>
              <a:chOff x="2246078" y="2875740"/>
              <a:chExt cx="1267437" cy="769456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2246078" y="2875740"/>
                <a:ext cx="1247154" cy="769456"/>
              </a:xfrm>
              <a:custGeom>
                <a:avLst/>
                <a:gdLst>
                  <a:gd name="connsiteX0" fmla="*/ 886409 w 1247154"/>
                  <a:gd name="connsiteY0" fmla="*/ 0 h 761837"/>
                  <a:gd name="connsiteX1" fmla="*/ 1247154 w 1247154"/>
                  <a:gd name="connsiteY1" fmla="*/ 0 h 761837"/>
                  <a:gd name="connsiteX2" fmla="*/ 1247154 w 1247154"/>
                  <a:gd name="connsiteY2" fmla="*/ 761837 h 761837"/>
                  <a:gd name="connsiteX3" fmla="*/ 574898 w 1247154"/>
                  <a:gd name="connsiteY3" fmla="*/ 761837 h 761837"/>
                  <a:gd name="connsiteX4" fmla="*/ 570706 w 1247154"/>
                  <a:gd name="connsiteY4" fmla="*/ 737950 h 761837"/>
                  <a:gd name="connsiteX5" fmla="*/ 567286 w 1247154"/>
                  <a:gd name="connsiteY5" fmla="*/ 696987 h 761837"/>
                  <a:gd name="connsiteX6" fmla="*/ 596468 w 1247154"/>
                  <a:gd name="connsiteY6" fmla="*/ 599711 h 761837"/>
                  <a:gd name="connsiteX7" fmla="*/ 538103 w 1247154"/>
                  <a:gd name="connsiteY7" fmla="*/ 405157 h 761837"/>
                  <a:gd name="connsiteX8" fmla="*/ 518647 w 1247154"/>
                  <a:gd name="connsiteY8" fmla="*/ 278698 h 761837"/>
                  <a:gd name="connsiteX9" fmla="*/ 654835 w 1247154"/>
                  <a:gd name="connsiteY9" fmla="*/ 113328 h 761837"/>
                  <a:gd name="connsiteX10" fmla="*/ 859115 w 1247154"/>
                  <a:gd name="connsiteY10" fmla="*/ 64689 h 761837"/>
                  <a:gd name="connsiteX11" fmla="*/ 885866 w 1247154"/>
                  <a:gd name="connsiteY11" fmla="*/ 6931 h 761837"/>
                  <a:gd name="connsiteX12" fmla="*/ 0 w 1247154"/>
                  <a:gd name="connsiteY12" fmla="*/ 0 h 761837"/>
                  <a:gd name="connsiteX13" fmla="*/ 94512 w 1247154"/>
                  <a:gd name="connsiteY13" fmla="*/ 0 h 761837"/>
                  <a:gd name="connsiteX14" fmla="*/ 133797 w 1247154"/>
                  <a:gd name="connsiteY14" fmla="*/ 44626 h 761837"/>
                  <a:gd name="connsiteX15" fmla="*/ 207362 w 1247154"/>
                  <a:gd name="connsiteY15" fmla="*/ 142510 h 761837"/>
                  <a:gd name="connsiteX16" fmla="*/ 285184 w 1247154"/>
                  <a:gd name="connsiteY16" fmla="*/ 278698 h 761837"/>
                  <a:gd name="connsiteX17" fmla="*/ 324094 w 1247154"/>
                  <a:gd name="connsiteY17" fmla="*/ 405157 h 761837"/>
                  <a:gd name="connsiteX18" fmla="*/ 275456 w 1247154"/>
                  <a:gd name="connsiteY18" fmla="*/ 521889 h 761837"/>
                  <a:gd name="connsiteX19" fmla="*/ 148996 w 1247154"/>
                  <a:gd name="connsiteY19" fmla="*/ 706715 h 761837"/>
                  <a:gd name="connsiteX20" fmla="*/ 32264 w 1247154"/>
                  <a:gd name="connsiteY20" fmla="*/ 716442 h 761837"/>
                  <a:gd name="connsiteX21" fmla="*/ 0 w 1247154"/>
                  <a:gd name="connsiteY21" fmla="*/ 701078 h 76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47154" h="761837">
                    <a:moveTo>
                      <a:pt x="886409" y="0"/>
                    </a:moveTo>
                    <a:lnTo>
                      <a:pt x="1247154" y="0"/>
                    </a:lnTo>
                    <a:lnTo>
                      <a:pt x="1247154" y="761837"/>
                    </a:lnTo>
                    <a:lnTo>
                      <a:pt x="574898" y="761837"/>
                    </a:lnTo>
                    <a:lnTo>
                      <a:pt x="570706" y="737950"/>
                    </a:lnTo>
                    <a:cubicBezTo>
                      <a:pt x="568300" y="721509"/>
                      <a:pt x="566881" y="707120"/>
                      <a:pt x="567286" y="696987"/>
                    </a:cubicBezTo>
                    <a:cubicBezTo>
                      <a:pt x="572150" y="682395"/>
                      <a:pt x="601332" y="648349"/>
                      <a:pt x="596468" y="599711"/>
                    </a:cubicBezTo>
                    <a:cubicBezTo>
                      <a:pt x="591604" y="551073"/>
                      <a:pt x="551073" y="458659"/>
                      <a:pt x="538103" y="405157"/>
                    </a:cubicBezTo>
                    <a:cubicBezTo>
                      <a:pt x="525133" y="351655"/>
                      <a:pt x="499192" y="327336"/>
                      <a:pt x="518647" y="278698"/>
                    </a:cubicBezTo>
                    <a:cubicBezTo>
                      <a:pt x="538102" y="230060"/>
                      <a:pt x="598090" y="148996"/>
                      <a:pt x="654835" y="113328"/>
                    </a:cubicBezTo>
                    <a:cubicBezTo>
                      <a:pt x="711580" y="77660"/>
                      <a:pt x="818583" y="95493"/>
                      <a:pt x="859115" y="64689"/>
                    </a:cubicBezTo>
                    <a:cubicBezTo>
                      <a:pt x="879381" y="49287"/>
                      <a:pt x="883839" y="29832"/>
                      <a:pt x="885866" y="6931"/>
                    </a:cubicBezTo>
                    <a:close/>
                    <a:moveTo>
                      <a:pt x="0" y="0"/>
                    </a:moveTo>
                    <a:lnTo>
                      <a:pt x="94512" y="0"/>
                    </a:lnTo>
                    <a:lnTo>
                      <a:pt x="133797" y="44626"/>
                    </a:lnTo>
                    <a:cubicBezTo>
                      <a:pt x="161967" y="80091"/>
                      <a:pt x="188718" y="119002"/>
                      <a:pt x="207362" y="142510"/>
                    </a:cubicBezTo>
                    <a:lnTo>
                      <a:pt x="285184" y="278698"/>
                    </a:lnTo>
                    <a:cubicBezTo>
                      <a:pt x="304639" y="322473"/>
                      <a:pt x="322473" y="374353"/>
                      <a:pt x="324094" y="405157"/>
                    </a:cubicBezTo>
                    <a:cubicBezTo>
                      <a:pt x="322473" y="445689"/>
                      <a:pt x="304639" y="471629"/>
                      <a:pt x="275456" y="521889"/>
                    </a:cubicBezTo>
                    <a:cubicBezTo>
                      <a:pt x="246273" y="572149"/>
                      <a:pt x="189528" y="674290"/>
                      <a:pt x="148996" y="706715"/>
                    </a:cubicBezTo>
                    <a:cubicBezTo>
                      <a:pt x="108464" y="739140"/>
                      <a:pt x="80902" y="729412"/>
                      <a:pt x="32264" y="716442"/>
                    </a:cubicBezTo>
                    <a:lnTo>
                      <a:pt x="0" y="701078"/>
                    </a:lnTo>
                    <a:close/>
                  </a:path>
                </a:pathLst>
              </a:cu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rgbClr val="5B9BD5">
                      <a:lumMod val="20000"/>
                      <a:lumOff val="80000"/>
                    </a:srgb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2246078" y="2875741"/>
                <a:ext cx="1247154" cy="769455"/>
              </a:xfrm>
              <a:custGeom>
                <a:avLst/>
                <a:gdLst>
                  <a:gd name="connsiteX0" fmla="*/ 774969 w 1247154"/>
                  <a:gd name="connsiteY0" fmla="*/ 187906 h 761837"/>
                  <a:gd name="connsiteX1" fmla="*/ 872246 w 1247154"/>
                  <a:gd name="connsiteY1" fmla="*/ 207361 h 761837"/>
                  <a:gd name="connsiteX2" fmla="*/ 862518 w 1247154"/>
                  <a:gd name="connsiteY2" fmla="*/ 314366 h 761837"/>
                  <a:gd name="connsiteX3" fmla="*/ 804152 w 1247154"/>
                  <a:gd name="connsiteY3" fmla="*/ 372732 h 761837"/>
                  <a:gd name="connsiteX4" fmla="*/ 697148 w 1247154"/>
                  <a:gd name="connsiteY4" fmla="*/ 392187 h 761837"/>
                  <a:gd name="connsiteX5" fmla="*/ 697148 w 1247154"/>
                  <a:gd name="connsiteY5" fmla="*/ 265727 h 761837"/>
                  <a:gd name="connsiteX6" fmla="*/ 74578 w 1247154"/>
                  <a:gd name="connsiteY6" fmla="*/ 51719 h 761837"/>
                  <a:gd name="connsiteX7" fmla="*/ 84306 w 1247154"/>
                  <a:gd name="connsiteY7" fmla="*/ 158723 h 761837"/>
                  <a:gd name="connsiteX8" fmla="*/ 181582 w 1247154"/>
                  <a:gd name="connsiteY8" fmla="*/ 294910 h 761837"/>
                  <a:gd name="connsiteX9" fmla="*/ 123216 w 1247154"/>
                  <a:gd name="connsiteY9" fmla="*/ 460281 h 761837"/>
                  <a:gd name="connsiteX10" fmla="*/ 0 w 1247154"/>
                  <a:gd name="connsiteY10" fmla="*/ 525513 h 761837"/>
                  <a:gd name="connsiteX11" fmla="*/ 0 w 1247154"/>
                  <a:gd name="connsiteY11" fmla="*/ 81550 h 761837"/>
                  <a:gd name="connsiteX12" fmla="*/ 1006213 w 1247154"/>
                  <a:gd name="connsiteY12" fmla="*/ 0 h 761837"/>
                  <a:gd name="connsiteX13" fmla="*/ 1247154 w 1247154"/>
                  <a:gd name="connsiteY13" fmla="*/ 0 h 761837"/>
                  <a:gd name="connsiteX14" fmla="*/ 1247154 w 1247154"/>
                  <a:gd name="connsiteY14" fmla="*/ 761837 h 761837"/>
                  <a:gd name="connsiteX15" fmla="*/ 771024 w 1247154"/>
                  <a:gd name="connsiteY15" fmla="*/ 761837 h 761837"/>
                  <a:gd name="connsiteX16" fmla="*/ 736059 w 1247154"/>
                  <a:gd name="connsiteY16" fmla="*/ 650727 h 761837"/>
                  <a:gd name="connsiteX17" fmla="*/ 862518 w 1247154"/>
                  <a:gd name="connsiteY17" fmla="*/ 641216 h 761837"/>
                  <a:gd name="connsiteX18" fmla="*/ 940340 w 1247154"/>
                  <a:gd name="connsiteY18" fmla="*/ 508055 h 761837"/>
                  <a:gd name="connsiteX19" fmla="*/ 988978 w 1247154"/>
                  <a:gd name="connsiteY19" fmla="*/ 308313 h 761837"/>
                  <a:gd name="connsiteX20" fmla="*/ 1173804 w 1247154"/>
                  <a:gd name="connsiteY20" fmla="*/ 146618 h 76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47154" h="761837">
                    <a:moveTo>
                      <a:pt x="774969" y="187906"/>
                    </a:moveTo>
                    <a:lnTo>
                      <a:pt x="872246" y="207361"/>
                    </a:lnTo>
                    <a:lnTo>
                      <a:pt x="862518" y="314366"/>
                    </a:lnTo>
                    <a:lnTo>
                      <a:pt x="804152" y="372732"/>
                    </a:lnTo>
                    <a:lnTo>
                      <a:pt x="697148" y="392187"/>
                    </a:lnTo>
                    <a:lnTo>
                      <a:pt x="697148" y="265727"/>
                    </a:lnTo>
                    <a:close/>
                    <a:moveTo>
                      <a:pt x="74578" y="51719"/>
                    </a:moveTo>
                    <a:lnTo>
                      <a:pt x="84306" y="158723"/>
                    </a:lnTo>
                    <a:lnTo>
                      <a:pt x="181582" y="294910"/>
                    </a:lnTo>
                    <a:lnTo>
                      <a:pt x="123216" y="460281"/>
                    </a:lnTo>
                    <a:lnTo>
                      <a:pt x="0" y="525513"/>
                    </a:lnTo>
                    <a:lnTo>
                      <a:pt x="0" y="81550"/>
                    </a:lnTo>
                    <a:close/>
                    <a:moveTo>
                      <a:pt x="1006213" y="0"/>
                    </a:moveTo>
                    <a:lnTo>
                      <a:pt x="1247154" y="0"/>
                    </a:lnTo>
                    <a:lnTo>
                      <a:pt x="1247154" y="761837"/>
                    </a:lnTo>
                    <a:lnTo>
                      <a:pt x="771024" y="761837"/>
                    </a:lnTo>
                    <a:lnTo>
                      <a:pt x="736059" y="650727"/>
                    </a:lnTo>
                    <a:lnTo>
                      <a:pt x="862518" y="641216"/>
                    </a:lnTo>
                    <a:lnTo>
                      <a:pt x="940340" y="508055"/>
                    </a:lnTo>
                    <a:lnTo>
                      <a:pt x="988978" y="308313"/>
                    </a:lnTo>
                    <a:lnTo>
                      <a:pt x="1173804" y="146618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783134" y="2879548"/>
                <a:ext cx="730381" cy="431198"/>
              </a:xfrm>
              <a:custGeom>
                <a:avLst/>
                <a:gdLst>
                  <a:gd name="connsiteX0" fmla="*/ 0 w 715603"/>
                  <a:gd name="connsiteY0" fmla="*/ 0 h 431198"/>
                  <a:gd name="connsiteX1" fmla="*/ 715603 w 715603"/>
                  <a:gd name="connsiteY1" fmla="*/ 0 h 431198"/>
                  <a:gd name="connsiteX2" fmla="*/ 715603 w 715603"/>
                  <a:gd name="connsiteY2" fmla="*/ 431198 h 431198"/>
                  <a:gd name="connsiteX3" fmla="*/ 0 w 715603"/>
                  <a:gd name="connsiteY3" fmla="*/ 431198 h 431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603" h="431198">
                    <a:moveTo>
                      <a:pt x="0" y="0"/>
                    </a:moveTo>
                    <a:lnTo>
                      <a:pt x="715603" y="0"/>
                    </a:lnTo>
                    <a:lnTo>
                      <a:pt x="715603" y="431198"/>
                    </a:lnTo>
                    <a:lnTo>
                      <a:pt x="0" y="431198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50" name="Frame 49"/>
            <p:cNvSpPr/>
            <p:nvPr/>
          </p:nvSpPr>
          <p:spPr>
            <a:xfrm>
              <a:off x="4580919" y="2113563"/>
              <a:ext cx="2295247" cy="1473595"/>
            </a:xfrm>
            <a:prstGeom prst="frame">
              <a:avLst>
                <a:gd name="adj1" fmla="val 5093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11540" y="3720015"/>
            <a:ext cx="2295247" cy="1473595"/>
            <a:chOff x="4590393" y="532978"/>
            <a:chExt cx="2295247" cy="1473595"/>
          </a:xfrm>
          <a:scene3d>
            <a:camera prst="perspectiveHeroicExtremeLeftFacing"/>
            <a:lightRig rig="threePt" dir="t"/>
          </a:scene3d>
        </p:grpSpPr>
        <p:sp>
          <p:nvSpPr>
            <p:cNvPr id="55" name="Freeform 54"/>
            <p:cNvSpPr/>
            <p:nvPr/>
          </p:nvSpPr>
          <p:spPr>
            <a:xfrm>
              <a:off x="4663110" y="606594"/>
              <a:ext cx="2149813" cy="1326367"/>
            </a:xfrm>
            <a:custGeom>
              <a:avLst/>
              <a:gdLst>
                <a:gd name="connsiteX0" fmla="*/ 665663 w 2149813"/>
                <a:gd name="connsiteY0" fmla="*/ 454465 h 1313235"/>
                <a:gd name="connsiteX1" fmla="*/ 700393 w 2149813"/>
                <a:gd name="connsiteY1" fmla="*/ 457201 h 1313235"/>
                <a:gd name="connsiteX2" fmla="*/ 856035 w 2149813"/>
                <a:gd name="connsiteY2" fmla="*/ 632298 h 1313235"/>
                <a:gd name="connsiteX3" fmla="*/ 933857 w 2149813"/>
                <a:gd name="connsiteY3" fmla="*/ 768486 h 1313235"/>
                <a:gd name="connsiteX4" fmla="*/ 972767 w 2149813"/>
                <a:gd name="connsiteY4" fmla="*/ 894945 h 1313235"/>
                <a:gd name="connsiteX5" fmla="*/ 924129 w 2149813"/>
                <a:gd name="connsiteY5" fmla="*/ 1011677 h 1313235"/>
                <a:gd name="connsiteX6" fmla="*/ 797669 w 2149813"/>
                <a:gd name="connsiteY6" fmla="*/ 1196503 h 1313235"/>
                <a:gd name="connsiteX7" fmla="*/ 680937 w 2149813"/>
                <a:gd name="connsiteY7" fmla="*/ 1206230 h 1313235"/>
                <a:gd name="connsiteX8" fmla="*/ 476657 w 2149813"/>
                <a:gd name="connsiteY8" fmla="*/ 1108954 h 1313235"/>
                <a:gd name="connsiteX9" fmla="*/ 408563 w 2149813"/>
                <a:gd name="connsiteY9" fmla="*/ 1001950 h 1313235"/>
                <a:gd name="connsiteX10" fmla="*/ 359925 w 2149813"/>
                <a:gd name="connsiteY10" fmla="*/ 865762 h 1313235"/>
                <a:gd name="connsiteX11" fmla="*/ 398835 w 2149813"/>
                <a:gd name="connsiteY11" fmla="*/ 778213 h 1313235"/>
                <a:gd name="connsiteX12" fmla="*/ 369652 w 2149813"/>
                <a:gd name="connsiteY12" fmla="*/ 671209 h 1313235"/>
                <a:gd name="connsiteX13" fmla="*/ 398835 w 2149813"/>
                <a:gd name="connsiteY13" fmla="*/ 612843 h 1313235"/>
                <a:gd name="connsiteX14" fmla="*/ 564205 w 2149813"/>
                <a:gd name="connsiteY14" fmla="*/ 515567 h 1313235"/>
                <a:gd name="connsiteX15" fmla="*/ 665663 w 2149813"/>
                <a:gd name="connsiteY15" fmla="*/ 454465 h 1313235"/>
                <a:gd name="connsiteX16" fmla="*/ 1899029 w 2149813"/>
                <a:gd name="connsiteY16" fmla="*/ 0 h 1313235"/>
                <a:gd name="connsiteX17" fmla="*/ 2149813 w 2149813"/>
                <a:gd name="connsiteY17" fmla="*/ 0 h 1313235"/>
                <a:gd name="connsiteX18" fmla="*/ 2149813 w 2149813"/>
                <a:gd name="connsiteY18" fmla="*/ 1313235 h 1313235"/>
                <a:gd name="connsiteX19" fmla="*/ 1235041 w 2149813"/>
                <a:gd name="connsiteY19" fmla="*/ 1313235 h 1313235"/>
                <a:gd name="connsiteX20" fmla="*/ 1228727 w 2149813"/>
                <a:gd name="connsiteY20" fmla="*/ 1281012 h 1313235"/>
                <a:gd name="connsiteX21" fmla="*/ 1215959 w 2149813"/>
                <a:gd name="connsiteY21" fmla="*/ 1186775 h 1313235"/>
                <a:gd name="connsiteX22" fmla="*/ 1245141 w 2149813"/>
                <a:gd name="connsiteY22" fmla="*/ 1089499 h 1313235"/>
                <a:gd name="connsiteX23" fmla="*/ 1186776 w 2149813"/>
                <a:gd name="connsiteY23" fmla="*/ 894945 h 1313235"/>
                <a:gd name="connsiteX24" fmla="*/ 1167320 w 2149813"/>
                <a:gd name="connsiteY24" fmla="*/ 768486 h 1313235"/>
                <a:gd name="connsiteX25" fmla="*/ 1303508 w 2149813"/>
                <a:gd name="connsiteY25" fmla="*/ 603116 h 1313235"/>
                <a:gd name="connsiteX26" fmla="*/ 1507788 w 2149813"/>
                <a:gd name="connsiteY26" fmla="*/ 554477 h 1313235"/>
                <a:gd name="connsiteX27" fmla="*/ 1546699 w 2149813"/>
                <a:gd name="connsiteY27" fmla="*/ 418290 h 1313235"/>
                <a:gd name="connsiteX28" fmla="*/ 1634248 w 2149813"/>
                <a:gd name="connsiteY28" fmla="*/ 204281 h 1313235"/>
                <a:gd name="connsiteX29" fmla="*/ 1799618 w 2149813"/>
                <a:gd name="connsiteY29" fmla="*/ 97277 h 1313235"/>
                <a:gd name="connsiteX30" fmla="*/ 1869536 w 2149813"/>
                <a:gd name="connsiteY30" fmla="*/ 31616 h 1313235"/>
                <a:gd name="connsiteX31" fmla="*/ 0 w 2149813"/>
                <a:gd name="connsiteY31" fmla="*/ 0 h 1313235"/>
                <a:gd name="connsiteX32" fmla="*/ 708603 w 2149813"/>
                <a:gd name="connsiteY32" fmla="*/ 0 h 1313235"/>
                <a:gd name="connsiteX33" fmla="*/ 703053 w 2149813"/>
                <a:gd name="connsiteY33" fmla="*/ 35567 h 1313235"/>
                <a:gd name="connsiteX34" fmla="*/ 651755 w 2149813"/>
                <a:gd name="connsiteY34" fmla="*/ 204281 h 1313235"/>
                <a:gd name="connsiteX35" fmla="*/ 535023 w 2149813"/>
                <a:gd name="connsiteY35" fmla="*/ 359924 h 1313235"/>
                <a:gd name="connsiteX36" fmla="*/ 418292 w 2149813"/>
                <a:gd name="connsiteY36" fmla="*/ 389107 h 1313235"/>
                <a:gd name="connsiteX37" fmla="*/ 330743 w 2149813"/>
                <a:gd name="connsiteY37" fmla="*/ 583660 h 1313235"/>
                <a:gd name="connsiteX38" fmla="*/ 291832 w 2149813"/>
                <a:gd name="connsiteY38" fmla="*/ 729575 h 1313235"/>
                <a:gd name="connsiteX39" fmla="*/ 204283 w 2149813"/>
                <a:gd name="connsiteY39" fmla="*/ 768486 h 1313235"/>
                <a:gd name="connsiteX40" fmla="*/ 58368 w 2149813"/>
                <a:gd name="connsiteY40" fmla="*/ 826852 h 1313235"/>
                <a:gd name="connsiteX41" fmla="*/ 19458 w 2149813"/>
                <a:gd name="connsiteY41" fmla="*/ 856035 h 1313235"/>
                <a:gd name="connsiteX42" fmla="*/ 0 w 2149813"/>
                <a:gd name="connsiteY42" fmla="*/ 875493 h 131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49813" h="1313235">
                  <a:moveTo>
                    <a:pt x="665663" y="454465"/>
                  </a:moveTo>
                  <a:cubicBezTo>
                    <a:pt x="676783" y="451932"/>
                    <a:pt x="688234" y="452337"/>
                    <a:pt x="700393" y="457201"/>
                  </a:cubicBezTo>
                  <a:cubicBezTo>
                    <a:pt x="749031" y="476656"/>
                    <a:pt x="818746" y="585281"/>
                    <a:pt x="856035" y="632298"/>
                  </a:cubicBezTo>
                  <a:lnTo>
                    <a:pt x="933857" y="768486"/>
                  </a:lnTo>
                  <a:cubicBezTo>
                    <a:pt x="953312" y="812261"/>
                    <a:pt x="971146" y="864141"/>
                    <a:pt x="972767" y="894945"/>
                  </a:cubicBezTo>
                  <a:cubicBezTo>
                    <a:pt x="971146" y="935477"/>
                    <a:pt x="953312" y="961417"/>
                    <a:pt x="924129" y="1011677"/>
                  </a:cubicBezTo>
                  <a:cubicBezTo>
                    <a:pt x="894946" y="1061937"/>
                    <a:pt x="838201" y="1164078"/>
                    <a:pt x="797669" y="1196503"/>
                  </a:cubicBezTo>
                  <a:cubicBezTo>
                    <a:pt x="757137" y="1228928"/>
                    <a:pt x="729575" y="1219200"/>
                    <a:pt x="680937" y="1206230"/>
                  </a:cubicBezTo>
                  <a:lnTo>
                    <a:pt x="476657" y="1108954"/>
                  </a:lnTo>
                  <a:cubicBezTo>
                    <a:pt x="453959" y="1073286"/>
                    <a:pt x="428018" y="1042482"/>
                    <a:pt x="408563" y="1001950"/>
                  </a:cubicBezTo>
                  <a:cubicBezTo>
                    <a:pt x="389108" y="961418"/>
                    <a:pt x="361546" y="903051"/>
                    <a:pt x="359925" y="865762"/>
                  </a:cubicBezTo>
                  <a:cubicBezTo>
                    <a:pt x="358304" y="828473"/>
                    <a:pt x="397214" y="810638"/>
                    <a:pt x="398835" y="778213"/>
                  </a:cubicBezTo>
                  <a:cubicBezTo>
                    <a:pt x="400456" y="745788"/>
                    <a:pt x="369652" y="698771"/>
                    <a:pt x="369652" y="671209"/>
                  </a:cubicBezTo>
                  <a:cubicBezTo>
                    <a:pt x="369652" y="643647"/>
                    <a:pt x="366410" y="638783"/>
                    <a:pt x="398835" y="612843"/>
                  </a:cubicBezTo>
                  <a:cubicBezTo>
                    <a:pt x="431261" y="586903"/>
                    <a:pt x="513945" y="541507"/>
                    <a:pt x="564205" y="515567"/>
                  </a:cubicBezTo>
                  <a:cubicBezTo>
                    <a:pt x="601900" y="496112"/>
                    <a:pt x="632300" y="462065"/>
                    <a:pt x="665663" y="454465"/>
                  </a:cubicBezTo>
                  <a:close/>
                  <a:moveTo>
                    <a:pt x="1899029" y="0"/>
                  </a:moveTo>
                  <a:lnTo>
                    <a:pt x="2149813" y="0"/>
                  </a:lnTo>
                  <a:lnTo>
                    <a:pt x="2149813" y="1313235"/>
                  </a:lnTo>
                  <a:lnTo>
                    <a:pt x="1235041" y="1313235"/>
                  </a:lnTo>
                  <a:lnTo>
                    <a:pt x="1228727" y="1281012"/>
                  </a:lnTo>
                  <a:cubicBezTo>
                    <a:pt x="1221634" y="1244331"/>
                    <a:pt x="1215149" y="1207041"/>
                    <a:pt x="1215959" y="1186775"/>
                  </a:cubicBezTo>
                  <a:cubicBezTo>
                    <a:pt x="1220823" y="1172183"/>
                    <a:pt x="1250005" y="1138137"/>
                    <a:pt x="1245141" y="1089499"/>
                  </a:cubicBezTo>
                  <a:cubicBezTo>
                    <a:pt x="1240277" y="1040861"/>
                    <a:pt x="1199746" y="948447"/>
                    <a:pt x="1186776" y="894945"/>
                  </a:cubicBezTo>
                  <a:cubicBezTo>
                    <a:pt x="1173806" y="841443"/>
                    <a:pt x="1147865" y="817124"/>
                    <a:pt x="1167320" y="768486"/>
                  </a:cubicBezTo>
                  <a:cubicBezTo>
                    <a:pt x="1186775" y="719848"/>
                    <a:pt x="1246763" y="638784"/>
                    <a:pt x="1303508" y="603116"/>
                  </a:cubicBezTo>
                  <a:cubicBezTo>
                    <a:pt x="1360253" y="567448"/>
                    <a:pt x="1467256" y="585281"/>
                    <a:pt x="1507788" y="554477"/>
                  </a:cubicBezTo>
                  <a:cubicBezTo>
                    <a:pt x="1548320" y="523673"/>
                    <a:pt x="1525622" y="476656"/>
                    <a:pt x="1546699" y="418290"/>
                  </a:cubicBezTo>
                  <a:cubicBezTo>
                    <a:pt x="1567776" y="359924"/>
                    <a:pt x="1592095" y="257783"/>
                    <a:pt x="1634248" y="204281"/>
                  </a:cubicBezTo>
                  <a:cubicBezTo>
                    <a:pt x="1676401" y="150779"/>
                    <a:pt x="1750980" y="136188"/>
                    <a:pt x="1799618" y="97277"/>
                  </a:cubicBezTo>
                  <a:cubicBezTo>
                    <a:pt x="1823937" y="77822"/>
                    <a:pt x="1847851" y="54314"/>
                    <a:pt x="1869536" y="31616"/>
                  </a:cubicBezTo>
                  <a:close/>
                  <a:moveTo>
                    <a:pt x="0" y="0"/>
                  </a:moveTo>
                  <a:lnTo>
                    <a:pt x="708603" y="0"/>
                  </a:lnTo>
                  <a:lnTo>
                    <a:pt x="703053" y="35567"/>
                  </a:lnTo>
                  <a:cubicBezTo>
                    <a:pt x="692794" y="88157"/>
                    <a:pt x="673643" y="158075"/>
                    <a:pt x="651755" y="204281"/>
                  </a:cubicBezTo>
                  <a:cubicBezTo>
                    <a:pt x="622572" y="265889"/>
                    <a:pt x="573934" y="329120"/>
                    <a:pt x="535023" y="359924"/>
                  </a:cubicBezTo>
                  <a:cubicBezTo>
                    <a:pt x="496113" y="390728"/>
                    <a:pt x="452339" y="351818"/>
                    <a:pt x="418292" y="389107"/>
                  </a:cubicBezTo>
                  <a:cubicBezTo>
                    <a:pt x="384245" y="426396"/>
                    <a:pt x="351820" y="526915"/>
                    <a:pt x="330743" y="583660"/>
                  </a:cubicBezTo>
                  <a:cubicBezTo>
                    <a:pt x="309666" y="640405"/>
                    <a:pt x="329373" y="692034"/>
                    <a:pt x="291832" y="729575"/>
                  </a:cubicBezTo>
                  <a:cubicBezTo>
                    <a:pt x="268710" y="752697"/>
                    <a:pt x="243194" y="752273"/>
                    <a:pt x="204283" y="768486"/>
                  </a:cubicBezTo>
                  <a:cubicBezTo>
                    <a:pt x="165372" y="784699"/>
                    <a:pt x="94036" y="807397"/>
                    <a:pt x="58368" y="826852"/>
                  </a:cubicBezTo>
                  <a:cubicBezTo>
                    <a:pt x="40534" y="836580"/>
                    <a:pt x="29186" y="846307"/>
                    <a:pt x="19458" y="856035"/>
                  </a:cubicBezTo>
                  <a:lnTo>
                    <a:pt x="0" y="875493"/>
                  </a:lnTo>
                  <a:close/>
                </a:path>
              </a:pathLst>
            </a:cu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663111" y="606593"/>
              <a:ext cx="2149813" cy="1326367"/>
            </a:xfrm>
            <a:custGeom>
              <a:avLst/>
              <a:gdLst>
                <a:gd name="connsiteX0" fmla="*/ 1420238 w 2149813"/>
                <a:gd name="connsiteY0" fmla="*/ 671209 h 1313235"/>
                <a:gd name="connsiteX1" fmla="*/ 1517515 w 2149813"/>
                <a:gd name="connsiteY1" fmla="*/ 690664 h 1313235"/>
                <a:gd name="connsiteX2" fmla="*/ 1507787 w 2149813"/>
                <a:gd name="connsiteY2" fmla="*/ 797669 h 1313235"/>
                <a:gd name="connsiteX3" fmla="*/ 1449421 w 2149813"/>
                <a:gd name="connsiteY3" fmla="*/ 856035 h 1313235"/>
                <a:gd name="connsiteX4" fmla="*/ 1342417 w 2149813"/>
                <a:gd name="connsiteY4" fmla="*/ 875490 h 1313235"/>
                <a:gd name="connsiteX5" fmla="*/ 1342417 w 2149813"/>
                <a:gd name="connsiteY5" fmla="*/ 749030 h 1313235"/>
                <a:gd name="connsiteX6" fmla="*/ 719847 w 2149813"/>
                <a:gd name="connsiteY6" fmla="*/ 535022 h 1313235"/>
                <a:gd name="connsiteX7" fmla="*/ 729575 w 2149813"/>
                <a:gd name="connsiteY7" fmla="*/ 642026 h 1313235"/>
                <a:gd name="connsiteX8" fmla="*/ 826851 w 2149813"/>
                <a:gd name="connsiteY8" fmla="*/ 778213 h 1313235"/>
                <a:gd name="connsiteX9" fmla="*/ 768485 w 2149813"/>
                <a:gd name="connsiteY9" fmla="*/ 943584 h 1313235"/>
                <a:gd name="connsiteX10" fmla="*/ 603115 w 2149813"/>
                <a:gd name="connsiteY10" fmla="*/ 1031133 h 1313235"/>
                <a:gd name="connsiteX11" fmla="*/ 437745 w 2149813"/>
                <a:gd name="connsiteY11" fmla="*/ 865762 h 1313235"/>
                <a:gd name="connsiteX12" fmla="*/ 544749 w 2149813"/>
                <a:gd name="connsiteY12" fmla="*/ 787941 h 1313235"/>
                <a:gd name="connsiteX13" fmla="*/ 466928 w 2149813"/>
                <a:gd name="connsiteY13" fmla="*/ 690664 h 1313235"/>
                <a:gd name="connsiteX14" fmla="*/ 525294 w 2149813"/>
                <a:gd name="connsiteY14" fmla="*/ 612843 h 1313235"/>
                <a:gd name="connsiteX15" fmla="*/ 2042809 w 2149813"/>
                <a:gd name="connsiteY15" fmla="*/ 97277 h 1313235"/>
                <a:gd name="connsiteX16" fmla="*/ 2081719 w 2149813"/>
                <a:gd name="connsiteY16" fmla="*/ 258972 h 1313235"/>
                <a:gd name="connsiteX17" fmla="*/ 2071992 w 2149813"/>
                <a:gd name="connsiteY17" fmla="*/ 363599 h 1313235"/>
                <a:gd name="connsiteX18" fmla="*/ 2149813 w 2149813"/>
                <a:gd name="connsiteY18" fmla="*/ 553828 h 1313235"/>
                <a:gd name="connsiteX19" fmla="*/ 2149813 w 2149813"/>
                <a:gd name="connsiteY19" fmla="*/ 1313235 h 1313235"/>
                <a:gd name="connsiteX20" fmla="*/ 1437721 w 2149813"/>
                <a:gd name="connsiteY20" fmla="*/ 1313235 h 1313235"/>
                <a:gd name="connsiteX21" fmla="*/ 1381328 w 2149813"/>
                <a:gd name="connsiteY21" fmla="*/ 1134030 h 1313235"/>
                <a:gd name="connsiteX22" fmla="*/ 1507787 w 2149813"/>
                <a:gd name="connsiteY22" fmla="*/ 1124519 h 1313235"/>
                <a:gd name="connsiteX23" fmla="*/ 1585609 w 2149813"/>
                <a:gd name="connsiteY23" fmla="*/ 991358 h 1313235"/>
                <a:gd name="connsiteX24" fmla="*/ 1634247 w 2149813"/>
                <a:gd name="connsiteY24" fmla="*/ 791616 h 1313235"/>
                <a:gd name="connsiteX25" fmla="*/ 1819073 w 2149813"/>
                <a:gd name="connsiteY25" fmla="*/ 629921 h 1313235"/>
                <a:gd name="connsiteX26" fmla="*/ 1634247 w 2149813"/>
                <a:gd name="connsiteY26" fmla="*/ 468225 h 1313235"/>
                <a:gd name="connsiteX27" fmla="*/ 1750979 w 2149813"/>
                <a:gd name="connsiteY27" fmla="*/ 325552 h 1313235"/>
                <a:gd name="connsiteX28" fmla="*/ 0 w 2149813"/>
                <a:gd name="connsiteY28" fmla="*/ 0 h 1313235"/>
                <a:gd name="connsiteX29" fmla="*/ 598693 w 2149813"/>
                <a:gd name="connsiteY29" fmla="*/ 0 h 1313235"/>
                <a:gd name="connsiteX30" fmla="*/ 535021 w 2149813"/>
                <a:gd name="connsiteY30" fmla="*/ 155642 h 1313235"/>
                <a:gd name="connsiteX31" fmla="*/ 291830 w 2149813"/>
                <a:gd name="connsiteY31" fmla="*/ 359923 h 1313235"/>
                <a:gd name="connsiteX32" fmla="*/ 233464 w 2149813"/>
                <a:gd name="connsiteY32" fmla="*/ 651752 h 1313235"/>
                <a:gd name="connsiteX33" fmla="*/ 0 w 2149813"/>
                <a:gd name="connsiteY33" fmla="*/ 768484 h 131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49813" h="1313235">
                  <a:moveTo>
                    <a:pt x="1420238" y="671209"/>
                  </a:moveTo>
                  <a:lnTo>
                    <a:pt x="1517515" y="690664"/>
                  </a:lnTo>
                  <a:lnTo>
                    <a:pt x="1507787" y="797669"/>
                  </a:lnTo>
                  <a:lnTo>
                    <a:pt x="1449421" y="856035"/>
                  </a:lnTo>
                  <a:lnTo>
                    <a:pt x="1342417" y="875490"/>
                  </a:lnTo>
                  <a:lnTo>
                    <a:pt x="1342417" y="749030"/>
                  </a:lnTo>
                  <a:close/>
                  <a:moveTo>
                    <a:pt x="719847" y="535022"/>
                  </a:moveTo>
                  <a:lnTo>
                    <a:pt x="729575" y="642026"/>
                  </a:lnTo>
                  <a:lnTo>
                    <a:pt x="826851" y="778213"/>
                  </a:lnTo>
                  <a:lnTo>
                    <a:pt x="768485" y="943584"/>
                  </a:lnTo>
                  <a:lnTo>
                    <a:pt x="603115" y="1031133"/>
                  </a:lnTo>
                  <a:lnTo>
                    <a:pt x="437745" y="865762"/>
                  </a:lnTo>
                  <a:lnTo>
                    <a:pt x="544749" y="787941"/>
                  </a:lnTo>
                  <a:lnTo>
                    <a:pt x="466928" y="690664"/>
                  </a:lnTo>
                  <a:lnTo>
                    <a:pt x="525294" y="612843"/>
                  </a:lnTo>
                  <a:close/>
                  <a:moveTo>
                    <a:pt x="2042809" y="97277"/>
                  </a:moveTo>
                  <a:lnTo>
                    <a:pt x="2081719" y="258972"/>
                  </a:lnTo>
                  <a:lnTo>
                    <a:pt x="2071992" y="363599"/>
                  </a:lnTo>
                  <a:lnTo>
                    <a:pt x="2149813" y="553828"/>
                  </a:lnTo>
                  <a:lnTo>
                    <a:pt x="2149813" y="1313235"/>
                  </a:lnTo>
                  <a:lnTo>
                    <a:pt x="1437721" y="1313235"/>
                  </a:lnTo>
                  <a:lnTo>
                    <a:pt x="1381328" y="1134030"/>
                  </a:lnTo>
                  <a:lnTo>
                    <a:pt x="1507787" y="1124519"/>
                  </a:lnTo>
                  <a:lnTo>
                    <a:pt x="1585609" y="991358"/>
                  </a:lnTo>
                  <a:lnTo>
                    <a:pt x="1634247" y="791616"/>
                  </a:lnTo>
                  <a:lnTo>
                    <a:pt x="1819073" y="629921"/>
                  </a:lnTo>
                  <a:lnTo>
                    <a:pt x="1634247" y="468225"/>
                  </a:lnTo>
                  <a:lnTo>
                    <a:pt x="1750979" y="325552"/>
                  </a:lnTo>
                  <a:close/>
                  <a:moveTo>
                    <a:pt x="0" y="0"/>
                  </a:moveTo>
                  <a:lnTo>
                    <a:pt x="598693" y="0"/>
                  </a:lnTo>
                  <a:lnTo>
                    <a:pt x="535021" y="155642"/>
                  </a:lnTo>
                  <a:lnTo>
                    <a:pt x="291830" y="359923"/>
                  </a:lnTo>
                  <a:lnTo>
                    <a:pt x="233464" y="651752"/>
                  </a:lnTo>
                  <a:lnTo>
                    <a:pt x="0" y="76848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291950" y="1093182"/>
              <a:ext cx="1243852" cy="761838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4590393" y="532978"/>
              <a:ext cx="2295247" cy="1473595"/>
            </a:xfrm>
            <a:prstGeom prst="frame">
              <a:avLst>
                <a:gd name="adj1" fmla="val 5093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851385" y="1055808"/>
              <a:ext cx="764243" cy="466846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234379" y="4398514"/>
            <a:ext cx="798175" cy="541777"/>
            <a:chOff x="9160417" y="2517487"/>
            <a:chExt cx="798175" cy="541777"/>
          </a:xfrm>
        </p:grpSpPr>
        <p:sp>
          <p:nvSpPr>
            <p:cNvPr id="61" name="TextBox 60"/>
            <p:cNvSpPr txBox="1"/>
            <p:nvPr/>
          </p:nvSpPr>
          <p:spPr>
            <a:xfrm>
              <a:off x="9297834" y="2689932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4472C4"/>
                  </a:solidFill>
                  <a:latin typeface="Calibri"/>
                  <a:cs typeface="+mn-cs"/>
                </a:rPr>
                <a:t>4.1m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 flipV="1">
              <a:off x="9160417" y="2517487"/>
              <a:ext cx="248514" cy="246465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ysDash"/>
              <a:miter lim="800000"/>
            </a:ln>
            <a:effectLst/>
          </p:spPr>
        </p:cxnSp>
      </p:grpSp>
      <p:grpSp>
        <p:nvGrpSpPr>
          <p:cNvPr id="63" name="Group 62"/>
          <p:cNvGrpSpPr/>
          <p:nvPr/>
        </p:nvGrpSpPr>
        <p:grpSpPr>
          <a:xfrm>
            <a:off x="2337406" y="3907733"/>
            <a:ext cx="6745792" cy="635640"/>
            <a:chOff x="2263444" y="2026706"/>
            <a:chExt cx="6745792" cy="635640"/>
          </a:xfrm>
        </p:grpSpPr>
        <p:sp>
          <p:nvSpPr>
            <p:cNvPr id="64" name="TextBox 63"/>
            <p:cNvSpPr txBox="1"/>
            <p:nvPr/>
          </p:nvSpPr>
          <p:spPr>
            <a:xfrm>
              <a:off x="7119487" y="2246279"/>
              <a:ext cx="481164" cy="26161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1" kern="0" dirty="0" smtClean="0">
                  <a:solidFill>
                    <a:prstClr val="black"/>
                  </a:solidFill>
                  <a:latin typeface="Calibri"/>
                  <a:cs typeface="+mn-cs"/>
                </a:rPr>
                <a:t>4</a:t>
              </a:r>
              <a:r>
                <a:rPr lang="en-US" sz="1100" i="1" kern="0" baseline="-25000" dirty="0" smtClean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  <a:endParaRPr lang="en-US" i="1" kern="0" baseline="-2500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49749" y="2026706"/>
              <a:ext cx="481164" cy="215444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i="1" kern="0" dirty="0" smtClean="0">
                  <a:solidFill>
                    <a:prstClr val="black"/>
                  </a:solidFill>
                  <a:latin typeface="Calibri"/>
                  <a:cs typeface="+mn-cs"/>
                </a:rPr>
                <a:t>4</a:t>
              </a:r>
              <a:r>
                <a:rPr lang="en-US" sz="800" i="1" kern="0" baseline="-25000" dirty="0" smtClean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  <a:endParaRPr lang="en-US" i="1" kern="0" baseline="-2500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63444" y="2477680"/>
              <a:ext cx="481164" cy="184666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i="1" kern="0" dirty="0" smtClean="0">
                  <a:solidFill>
                    <a:prstClr val="black"/>
                  </a:solidFill>
                  <a:latin typeface="Calibri"/>
                  <a:cs typeface="+mn-cs"/>
                </a:rPr>
                <a:t>4</a:t>
              </a:r>
              <a:r>
                <a:rPr lang="en-US" sz="600" i="1" kern="0" baseline="-25000" dirty="0" smtClean="0">
                  <a:solidFill>
                    <a:prstClr val="black"/>
                  </a:solidFill>
                  <a:latin typeface="Calibri"/>
                  <a:cs typeface="+mn-cs"/>
                </a:rPr>
                <a:t>1</a:t>
              </a:r>
              <a:endParaRPr lang="en-US" sz="1400" i="1" kern="0" baseline="-2500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7472089" y="2394869"/>
              <a:ext cx="1537147" cy="8634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ysDash"/>
              <a:miter lim="800000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5285032" y="2154014"/>
              <a:ext cx="1970998" cy="229814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ysDash"/>
              <a:miter lim="800000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 flipH="1">
              <a:off x="2588077" y="2144705"/>
              <a:ext cx="2497831" cy="419398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ysDash"/>
              <a:miter lim="800000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1699606" y="3727755"/>
            <a:ext cx="6472447" cy="1586627"/>
            <a:chOff x="1625644" y="1846728"/>
            <a:chExt cx="6472447" cy="1586627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2657171" y="3309270"/>
              <a:ext cx="2783137" cy="124085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flipH="1">
              <a:off x="2669433" y="1977511"/>
              <a:ext cx="2875184" cy="522654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flipH="1">
              <a:off x="1664438" y="1853427"/>
              <a:ext cx="2067761" cy="471583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 flipH="1">
              <a:off x="1625644" y="3051235"/>
              <a:ext cx="2073899" cy="8029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 flipH="1">
              <a:off x="2095876" y="1912477"/>
              <a:ext cx="2335862" cy="466092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 flipH="1">
              <a:off x="2741337" y="2807879"/>
              <a:ext cx="2761701" cy="146492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 flipH="1">
              <a:off x="2064392" y="2658028"/>
              <a:ext cx="2329550" cy="189007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5503039" y="2808372"/>
              <a:ext cx="2502626" cy="624983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402835" y="2636948"/>
              <a:ext cx="1878780" cy="412474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 flipH="1">
              <a:off x="5564324" y="1988846"/>
              <a:ext cx="2533767" cy="282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 flipH="1">
              <a:off x="4431738" y="1846728"/>
              <a:ext cx="1854935" cy="57280"/>
            </a:xfrm>
            <a:prstGeom prst="line">
              <a:avLst/>
            </a:prstGeom>
            <a:noFill/>
            <a:ln w="12700" cap="flat" cmpd="sng" algn="ctr">
              <a:solidFill>
                <a:srgbClr val="7030A0">
                  <a:alpha val="50000"/>
                </a:srgbClr>
              </a:solidFill>
              <a:prstDash val="sysDash"/>
              <a:miter lim="800000"/>
            </a:ln>
            <a:effectLst/>
          </p:spPr>
        </p:cxnSp>
      </p:grpSp>
      <p:grpSp>
        <p:nvGrpSpPr>
          <p:cNvPr id="82" name="Group 81"/>
          <p:cNvGrpSpPr/>
          <p:nvPr/>
        </p:nvGrpSpPr>
        <p:grpSpPr>
          <a:xfrm>
            <a:off x="1454670" y="5672320"/>
            <a:ext cx="6494086" cy="307777"/>
            <a:chOff x="2078623" y="4585778"/>
            <a:chExt cx="6494086" cy="307777"/>
          </a:xfrm>
        </p:grpSpPr>
        <p:sp>
          <p:nvSpPr>
            <p:cNvPr id="83" name="TextBox 82"/>
            <p:cNvSpPr txBox="1"/>
            <p:nvPr/>
          </p:nvSpPr>
          <p:spPr>
            <a:xfrm>
              <a:off x="2078623" y="4585778"/>
              <a:ext cx="64940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prstClr val="black"/>
                  </a:solidFill>
                  <a:latin typeface="Franklin Gothic Medium Cond" panose="020B0606030402020204" pitchFamily="34" charset="0"/>
                  <a:cs typeface="+mn-cs"/>
                </a:rPr>
                <a:t>Small Scale						Large Scale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3430519" y="4739666"/>
              <a:ext cx="3790295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85" name="TextBox 84"/>
          <p:cNvSpPr txBox="1"/>
          <p:nvPr/>
        </p:nvSpPr>
        <p:spPr>
          <a:xfrm>
            <a:off x="8563365" y="4966108"/>
            <a:ext cx="93166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Bathymetry</a:t>
            </a:r>
            <a:endParaRPr lang="en-US" kern="0" dirty="0" smtClean="0">
              <a:solidFill>
                <a:prstClr val="black"/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88266" y="3208038"/>
            <a:ext cx="109196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Chart Product</a:t>
            </a:r>
            <a:endParaRPr lang="en-US" kern="0" dirty="0" smtClean="0">
              <a:solidFill>
                <a:prstClr val="black"/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87" name="Can 86"/>
          <p:cNvSpPr/>
          <p:nvPr/>
        </p:nvSpPr>
        <p:spPr>
          <a:xfrm>
            <a:off x="10142710" y="3978158"/>
            <a:ext cx="752856" cy="735899"/>
          </a:xfrm>
          <a:prstGeom prst="can">
            <a:avLst/>
          </a:prstGeom>
          <a:solidFill>
            <a:srgbClr val="1E4D7C"/>
          </a:solidFill>
          <a:ln w="25400" cap="flat" cmpd="sng" algn="ctr">
            <a:solidFill>
              <a:srgbClr val="1E4D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Can 87"/>
          <p:cNvSpPr/>
          <p:nvPr/>
        </p:nvSpPr>
        <p:spPr>
          <a:xfrm>
            <a:off x="10377290" y="4265991"/>
            <a:ext cx="752856" cy="735899"/>
          </a:xfrm>
          <a:prstGeom prst="can">
            <a:avLst/>
          </a:prstGeom>
          <a:solidFill>
            <a:srgbClr val="1E4D7C"/>
          </a:solidFill>
          <a:ln w="25400" cap="flat" cmpd="sng" algn="ctr">
            <a:solidFill>
              <a:srgbClr val="1E4D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166403" y="3092125"/>
            <a:ext cx="982961" cy="8156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Bathymetry</a:t>
            </a:r>
            <a:endParaRPr lang="en-US" sz="1400" kern="0" dirty="0">
              <a:solidFill>
                <a:prstClr val="black"/>
              </a:solidFill>
              <a:latin typeface="Franklin Gothic Medium Cond" panose="020B06060304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+</a:t>
            </a:r>
            <a:endParaRPr lang="en-US" sz="1100" kern="0" dirty="0" smtClean="0">
              <a:solidFill>
                <a:prstClr val="black"/>
              </a:solidFill>
              <a:latin typeface="Franklin Gothic Medium Cond" panose="020B06060304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Chart Geometry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prstClr val="black"/>
                </a:solidFill>
                <a:latin typeface="Franklin Gothic Medium Cond" panose="020B0606030402020204" pitchFamily="34" charset="0"/>
                <a:cs typeface="+mn-cs"/>
              </a:rPr>
              <a:t>Databases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8941919" y="3460781"/>
            <a:ext cx="468149" cy="488943"/>
            <a:chOff x="8698004" y="2306068"/>
            <a:chExt cx="616108" cy="643474"/>
          </a:xfrm>
        </p:grpSpPr>
        <p:sp>
          <p:nvSpPr>
            <p:cNvPr id="91" name="Oval 90"/>
            <p:cNvSpPr/>
            <p:nvPr/>
          </p:nvSpPr>
          <p:spPr>
            <a:xfrm rot="752713">
              <a:off x="8961685" y="2527276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 rot="752713">
              <a:off x="9033521" y="2638430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 rot="752713">
              <a:off x="8821919" y="2496175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 rot="752713">
              <a:off x="8931578" y="2616976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 rot="752713">
              <a:off x="9250232" y="2503315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 rot="752713">
              <a:off x="8841171" y="2778149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 rot="752713">
              <a:off x="8908353" y="2603468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 rot="752713">
              <a:off x="8744030" y="2580406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752713">
              <a:off x="8777868" y="2719050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752713">
              <a:off x="9086001" y="2561483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rot="752713">
              <a:off x="9036684" y="2379106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rot="752713">
              <a:off x="9194272" y="2400692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rot="752713">
              <a:off x="8923297" y="2306068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rot="752713">
              <a:off x="8939916" y="2729186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752713">
              <a:off x="8742906" y="2885662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 rot="752713">
              <a:off x="8701926" y="2754586"/>
              <a:ext cx="63880" cy="6388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 rot="752713">
              <a:off x="8824984" y="2343991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752713">
              <a:off x="9220115" y="2475117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rot="752713">
              <a:off x="8744383" y="250402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 rot="752713">
              <a:off x="8773946" y="2609795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rot="752713">
              <a:off x="8977296" y="2384935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rot="752713">
              <a:off x="9110925" y="2405155"/>
              <a:ext cx="63880" cy="6388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 rot="752713">
              <a:off x="8830927" y="236201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rot="752713">
              <a:off x="8748471" y="2796183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752713">
              <a:off x="8698004" y="2645332"/>
              <a:ext cx="63880" cy="6388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 rot="752713">
              <a:off x="8779044" y="233911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752713">
              <a:off x="8931569" y="2376143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 rot="752713">
              <a:off x="9025854" y="2546007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 rot="752713">
              <a:off x="8852730" y="2341434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 rot="752713">
              <a:off x="8923910" y="2524552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 rot="752713">
              <a:off x="8817012" y="2682055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 rot="752713">
              <a:off x="8844915" y="2525130"/>
              <a:ext cx="63880" cy="6388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 rot="752713">
              <a:off x="9065216" y="2462567"/>
              <a:ext cx="63880" cy="6388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 rot="752713">
              <a:off x="8932248" y="2636763"/>
              <a:ext cx="63880" cy="6388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282" y="3332324"/>
            <a:ext cx="309744" cy="412992"/>
          </a:xfrm>
          <a:prstGeom prst="rect">
            <a:avLst/>
          </a:prstGeom>
        </p:spPr>
      </p:pic>
      <p:sp>
        <p:nvSpPr>
          <p:cNvPr id="126" name="Freeform 125"/>
          <p:cNvSpPr/>
          <p:nvPr/>
        </p:nvSpPr>
        <p:spPr>
          <a:xfrm rot="19800000">
            <a:off x="7344302" y="2798119"/>
            <a:ext cx="787727" cy="486003"/>
          </a:xfrm>
          <a:custGeom>
            <a:avLst/>
            <a:gdLst>
              <a:gd name="connsiteX0" fmla="*/ 1420238 w 2149813"/>
              <a:gd name="connsiteY0" fmla="*/ 671209 h 1313235"/>
              <a:gd name="connsiteX1" fmla="*/ 1517515 w 2149813"/>
              <a:gd name="connsiteY1" fmla="*/ 690664 h 1313235"/>
              <a:gd name="connsiteX2" fmla="*/ 1507787 w 2149813"/>
              <a:gd name="connsiteY2" fmla="*/ 797669 h 1313235"/>
              <a:gd name="connsiteX3" fmla="*/ 1449421 w 2149813"/>
              <a:gd name="connsiteY3" fmla="*/ 856035 h 1313235"/>
              <a:gd name="connsiteX4" fmla="*/ 1342417 w 2149813"/>
              <a:gd name="connsiteY4" fmla="*/ 875490 h 1313235"/>
              <a:gd name="connsiteX5" fmla="*/ 1342417 w 2149813"/>
              <a:gd name="connsiteY5" fmla="*/ 749030 h 1313235"/>
              <a:gd name="connsiteX6" fmla="*/ 719847 w 2149813"/>
              <a:gd name="connsiteY6" fmla="*/ 535022 h 1313235"/>
              <a:gd name="connsiteX7" fmla="*/ 729575 w 2149813"/>
              <a:gd name="connsiteY7" fmla="*/ 642026 h 1313235"/>
              <a:gd name="connsiteX8" fmla="*/ 826851 w 2149813"/>
              <a:gd name="connsiteY8" fmla="*/ 778213 h 1313235"/>
              <a:gd name="connsiteX9" fmla="*/ 768485 w 2149813"/>
              <a:gd name="connsiteY9" fmla="*/ 943584 h 1313235"/>
              <a:gd name="connsiteX10" fmla="*/ 603115 w 2149813"/>
              <a:gd name="connsiteY10" fmla="*/ 1031133 h 1313235"/>
              <a:gd name="connsiteX11" fmla="*/ 437745 w 2149813"/>
              <a:gd name="connsiteY11" fmla="*/ 865762 h 1313235"/>
              <a:gd name="connsiteX12" fmla="*/ 544749 w 2149813"/>
              <a:gd name="connsiteY12" fmla="*/ 787941 h 1313235"/>
              <a:gd name="connsiteX13" fmla="*/ 466928 w 2149813"/>
              <a:gd name="connsiteY13" fmla="*/ 690664 h 1313235"/>
              <a:gd name="connsiteX14" fmla="*/ 525294 w 2149813"/>
              <a:gd name="connsiteY14" fmla="*/ 612843 h 1313235"/>
              <a:gd name="connsiteX15" fmla="*/ 2042809 w 2149813"/>
              <a:gd name="connsiteY15" fmla="*/ 97277 h 1313235"/>
              <a:gd name="connsiteX16" fmla="*/ 2081719 w 2149813"/>
              <a:gd name="connsiteY16" fmla="*/ 258972 h 1313235"/>
              <a:gd name="connsiteX17" fmla="*/ 2071992 w 2149813"/>
              <a:gd name="connsiteY17" fmla="*/ 363599 h 1313235"/>
              <a:gd name="connsiteX18" fmla="*/ 2149813 w 2149813"/>
              <a:gd name="connsiteY18" fmla="*/ 553828 h 1313235"/>
              <a:gd name="connsiteX19" fmla="*/ 2149813 w 2149813"/>
              <a:gd name="connsiteY19" fmla="*/ 1313235 h 1313235"/>
              <a:gd name="connsiteX20" fmla="*/ 1437721 w 2149813"/>
              <a:gd name="connsiteY20" fmla="*/ 1313235 h 1313235"/>
              <a:gd name="connsiteX21" fmla="*/ 1381328 w 2149813"/>
              <a:gd name="connsiteY21" fmla="*/ 1134030 h 1313235"/>
              <a:gd name="connsiteX22" fmla="*/ 1507787 w 2149813"/>
              <a:gd name="connsiteY22" fmla="*/ 1124519 h 1313235"/>
              <a:gd name="connsiteX23" fmla="*/ 1585609 w 2149813"/>
              <a:gd name="connsiteY23" fmla="*/ 991358 h 1313235"/>
              <a:gd name="connsiteX24" fmla="*/ 1634247 w 2149813"/>
              <a:gd name="connsiteY24" fmla="*/ 791616 h 1313235"/>
              <a:gd name="connsiteX25" fmla="*/ 1819073 w 2149813"/>
              <a:gd name="connsiteY25" fmla="*/ 629921 h 1313235"/>
              <a:gd name="connsiteX26" fmla="*/ 1634247 w 2149813"/>
              <a:gd name="connsiteY26" fmla="*/ 468225 h 1313235"/>
              <a:gd name="connsiteX27" fmla="*/ 1750979 w 2149813"/>
              <a:gd name="connsiteY27" fmla="*/ 325552 h 1313235"/>
              <a:gd name="connsiteX28" fmla="*/ 0 w 2149813"/>
              <a:gd name="connsiteY28" fmla="*/ 0 h 1313235"/>
              <a:gd name="connsiteX29" fmla="*/ 598693 w 2149813"/>
              <a:gd name="connsiteY29" fmla="*/ 0 h 1313235"/>
              <a:gd name="connsiteX30" fmla="*/ 535021 w 2149813"/>
              <a:gd name="connsiteY30" fmla="*/ 155642 h 1313235"/>
              <a:gd name="connsiteX31" fmla="*/ 291830 w 2149813"/>
              <a:gd name="connsiteY31" fmla="*/ 359923 h 1313235"/>
              <a:gd name="connsiteX32" fmla="*/ 233464 w 2149813"/>
              <a:gd name="connsiteY32" fmla="*/ 651752 h 1313235"/>
              <a:gd name="connsiteX33" fmla="*/ 0 w 2149813"/>
              <a:gd name="connsiteY33" fmla="*/ 768484 h 131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49813" h="1313235">
                <a:moveTo>
                  <a:pt x="1420238" y="671209"/>
                </a:moveTo>
                <a:lnTo>
                  <a:pt x="1517515" y="690664"/>
                </a:lnTo>
                <a:lnTo>
                  <a:pt x="1507787" y="797669"/>
                </a:lnTo>
                <a:lnTo>
                  <a:pt x="1449421" y="856035"/>
                </a:lnTo>
                <a:lnTo>
                  <a:pt x="1342417" y="875490"/>
                </a:lnTo>
                <a:lnTo>
                  <a:pt x="1342417" y="749030"/>
                </a:lnTo>
                <a:close/>
                <a:moveTo>
                  <a:pt x="719847" y="535022"/>
                </a:moveTo>
                <a:lnTo>
                  <a:pt x="729575" y="642026"/>
                </a:lnTo>
                <a:lnTo>
                  <a:pt x="826851" y="778213"/>
                </a:lnTo>
                <a:lnTo>
                  <a:pt x="768485" y="943584"/>
                </a:lnTo>
                <a:lnTo>
                  <a:pt x="603115" y="1031133"/>
                </a:lnTo>
                <a:lnTo>
                  <a:pt x="437745" y="865762"/>
                </a:lnTo>
                <a:lnTo>
                  <a:pt x="544749" y="787941"/>
                </a:lnTo>
                <a:lnTo>
                  <a:pt x="466928" y="690664"/>
                </a:lnTo>
                <a:lnTo>
                  <a:pt x="525294" y="612843"/>
                </a:lnTo>
                <a:close/>
                <a:moveTo>
                  <a:pt x="2042809" y="97277"/>
                </a:moveTo>
                <a:lnTo>
                  <a:pt x="2081719" y="258972"/>
                </a:lnTo>
                <a:lnTo>
                  <a:pt x="2071992" y="363599"/>
                </a:lnTo>
                <a:lnTo>
                  <a:pt x="2149813" y="553828"/>
                </a:lnTo>
                <a:lnTo>
                  <a:pt x="2149813" y="1313235"/>
                </a:lnTo>
                <a:lnTo>
                  <a:pt x="1437721" y="1313235"/>
                </a:lnTo>
                <a:lnTo>
                  <a:pt x="1381328" y="1134030"/>
                </a:lnTo>
                <a:lnTo>
                  <a:pt x="1507787" y="1124519"/>
                </a:lnTo>
                <a:lnTo>
                  <a:pt x="1585609" y="991358"/>
                </a:lnTo>
                <a:lnTo>
                  <a:pt x="1634247" y="791616"/>
                </a:lnTo>
                <a:lnTo>
                  <a:pt x="1819073" y="629921"/>
                </a:lnTo>
                <a:lnTo>
                  <a:pt x="1634247" y="468225"/>
                </a:lnTo>
                <a:lnTo>
                  <a:pt x="1750979" y="325552"/>
                </a:lnTo>
                <a:close/>
                <a:moveTo>
                  <a:pt x="0" y="0"/>
                </a:moveTo>
                <a:lnTo>
                  <a:pt x="598693" y="0"/>
                </a:lnTo>
                <a:lnTo>
                  <a:pt x="535021" y="155642"/>
                </a:lnTo>
                <a:lnTo>
                  <a:pt x="291830" y="359923"/>
                </a:lnTo>
                <a:lnTo>
                  <a:pt x="233464" y="651752"/>
                </a:lnTo>
                <a:lnTo>
                  <a:pt x="0" y="768484"/>
                </a:lnTo>
                <a:close/>
              </a:path>
            </a:pathLst>
          </a:custGeom>
          <a:solidFill>
            <a:srgbClr val="464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Freeform 126"/>
          <p:cNvSpPr/>
          <p:nvPr/>
        </p:nvSpPr>
        <p:spPr>
          <a:xfrm rot="19800000">
            <a:off x="7364997" y="2992569"/>
            <a:ext cx="651316" cy="401842"/>
          </a:xfrm>
          <a:custGeom>
            <a:avLst/>
            <a:gdLst>
              <a:gd name="connsiteX0" fmla="*/ 665663 w 2149813"/>
              <a:gd name="connsiteY0" fmla="*/ 454465 h 1313235"/>
              <a:gd name="connsiteX1" fmla="*/ 700393 w 2149813"/>
              <a:gd name="connsiteY1" fmla="*/ 457201 h 1313235"/>
              <a:gd name="connsiteX2" fmla="*/ 856035 w 2149813"/>
              <a:gd name="connsiteY2" fmla="*/ 632298 h 1313235"/>
              <a:gd name="connsiteX3" fmla="*/ 933857 w 2149813"/>
              <a:gd name="connsiteY3" fmla="*/ 768486 h 1313235"/>
              <a:gd name="connsiteX4" fmla="*/ 972767 w 2149813"/>
              <a:gd name="connsiteY4" fmla="*/ 894945 h 1313235"/>
              <a:gd name="connsiteX5" fmla="*/ 924129 w 2149813"/>
              <a:gd name="connsiteY5" fmla="*/ 1011677 h 1313235"/>
              <a:gd name="connsiteX6" fmla="*/ 797669 w 2149813"/>
              <a:gd name="connsiteY6" fmla="*/ 1196503 h 1313235"/>
              <a:gd name="connsiteX7" fmla="*/ 680937 w 2149813"/>
              <a:gd name="connsiteY7" fmla="*/ 1206230 h 1313235"/>
              <a:gd name="connsiteX8" fmla="*/ 476657 w 2149813"/>
              <a:gd name="connsiteY8" fmla="*/ 1108954 h 1313235"/>
              <a:gd name="connsiteX9" fmla="*/ 408563 w 2149813"/>
              <a:gd name="connsiteY9" fmla="*/ 1001950 h 1313235"/>
              <a:gd name="connsiteX10" fmla="*/ 359925 w 2149813"/>
              <a:gd name="connsiteY10" fmla="*/ 865762 h 1313235"/>
              <a:gd name="connsiteX11" fmla="*/ 398835 w 2149813"/>
              <a:gd name="connsiteY11" fmla="*/ 778213 h 1313235"/>
              <a:gd name="connsiteX12" fmla="*/ 369652 w 2149813"/>
              <a:gd name="connsiteY12" fmla="*/ 671209 h 1313235"/>
              <a:gd name="connsiteX13" fmla="*/ 398835 w 2149813"/>
              <a:gd name="connsiteY13" fmla="*/ 612843 h 1313235"/>
              <a:gd name="connsiteX14" fmla="*/ 564205 w 2149813"/>
              <a:gd name="connsiteY14" fmla="*/ 515567 h 1313235"/>
              <a:gd name="connsiteX15" fmla="*/ 665663 w 2149813"/>
              <a:gd name="connsiteY15" fmla="*/ 454465 h 1313235"/>
              <a:gd name="connsiteX16" fmla="*/ 1899029 w 2149813"/>
              <a:gd name="connsiteY16" fmla="*/ 0 h 1313235"/>
              <a:gd name="connsiteX17" fmla="*/ 2149813 w 2149813"/>
              <a:gd name="connsiteY17" fmla="*/ 0 h 1313235"/>
              <a:gd name="connsiteX18" fmla="*/ 2149813 w 2149813"/>
              <a:gd name="connsiteY18" fmla="*/ 1313235 h 1313235"/>
              <a:gd name="connsiteX19" fmla="*/ 1235041 w 2149813"/>
              <a:gd name="connsiteY19" fmla="*/ 1313235 h 1313235"/>
              <a:gd name="connsiteX20" fmla="*/ 1228727 w 2149813"/>
              <a:gd name="connsiteY20" fmla="*/ 1281012 h 1313235"/>
              <a:gd name="connsiteX21" fmla="*/ 1215959 w 2149813"/>
              <a:gd name="connsiteY21" fmla="*/ 1186775 h 1313235"/>
              <a:gd name="connsiteX22" fmla="*/ 1245141 w 2149813"/>
              <a:gd name="connsiteY22" fmla="*/ 1089499 h 1313235"/>
              <a:gd name="connsiteX23" fmla="*/ 1186776 w 2149813"/>
              <a:gd name="connsiteY23" fmla="*/ 894945 h 1313235"/>
              <a:gd name="connsiteX24" fmla="*/ 1167320 w 2149813"/>
              <a:gd name="connsiteY24" fmla="*/ 768486 h 1313235"/>
              <a:gd name="connsiteX25" fmla="*/ 1303508 w 2149813"/>
              <a:gd name="connsiteY25" fmla="*/ 603116 h 1313235"/>
              <a:gd name="connsiteX26" fmla="*/ 1507788 w 2149813"/>
              <a:gd name="connsiteY26" fmla="*/ 554477 h 1313235"/>
              <a:gd name="connsiteX27" fmla="*/ 1546699 w 2149813"/>
              <a:gd name="connsiteY27" fmla="*/ 418290 h 1313235"/>
              <a:gd name="connsiteX28" fmla="*/ 1634248 w 2149813"/>
              <a:gd name="connsiteY28" fmla="*/ 204281 h 1313235"/>
              <a:gd name="connsiteX29" fmla="*/ 1799618 w 2149813"/>
              <a:gd name="connsiteY29" fmla="*/ 97277 h 1313235"/>
              <a:gd name="connsiteX30" fmla="*/ 1869536 w 2149813"/>
              <a:gd name="connsiteY30" fmla="*/ 31616 h 1313235"/>
              <a:gd name="connsiteX31" fmla="*/ 0 w 2149813"/>
              <a:gd name="connsiteY31" fmla="*/ 0 h 1313235"/>
              <a:gd name="connsiteX32" fmla="*/ 708603 w 2149813"/>
              <a:gd name="connsiteY32" fmla="*/ 0 h 1313235"/>
              <a:gd name="connsiteX33" fmla="*/ 703053 w 2149813"/>
              <a:gd name="connsiteY33" fmla="*/ 35567 h 1313235"/>
              <a:gd name="connsiteX34" fmla="*/ 651755 w 2149813"/>
              <a:gd name="connsiteY34" fmla="*/ 204281 h 1313235"/>
              <a:gd name="connsiteX35" fmla="*/ 535023 w 2149813"/>
              <a:gd name="connsiteY35" fmla="*/ 359924 h 1313235"/>
              <a:gd name="connsiteX36" fmla="*/ 418292 w 2149813"/>
              <a:gd name="connsiteY36" fmla="*/ 389107 h 1313235"/>
              <a:gd name="connsiteX37" fmla="*/ 330743 w 2149813"/>
              <a:gd name="connsiteY37" fmla="*/ 583660 h 1313235"/>
              <a:gd name="connsiteX38" fmla="*/ 291832 w 2149813"/>
              <a:gd name="connsiteY38" fmla="*/ 729575 h 1313235"/>
              <a:gd name="connsiteX39" fmla="*/ 204283 w 2149813"/>
              <a:gd name="connsiteY39" fmla="*/ 768486 h 1313235"/>
              <a:gd name="connsiteX40" fmla="*/ 58368 w 2149813"/>
              <a:gd name="connsiteY40" fmla="*/ 826852 h 1313235"/>
              <a:gd name="connsiteX41" fmla="*/ 19458 w 2149813"/>
              <a:gd name="connsiteY41" fmla="*/ 856035 h 1313235"/>
              <a:gd name="connsiteX42" fmla="*/ 0 w 2149813"/>
              <a:gd name="connsiteY42" fmla="*/ 875493 h 131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49813" h="1313235">
                <a:moveTo>
                  <a:pt x="665663" y="454465"/>
                </a:moveTo>
                <a:cubicBezTo>
                  <a:pt x="676783" y="451932"/>
                  <a:pt x="688234" y="452337"/>
                  <a:pt x="700393" y="457201"/>
                </a:cubicBezTo>
                <a:cubicBezTo>
                  <a:pt x="749031" y="476656"/>
                  <a:pt x="818746" y="585281"/>
                  <a:pt x="856035" y="632298"/>
                </a:cubicBezTo>
                <a:lnTo>
                  <a:pt x="933857" y="768486"/>
                </a:lnTo>
                <a:cubicBezTo>
                  <a:pt x="953312" y="812261"/>
                  <a:pt x="971146" y="864141"/>
                  <a:pt x="972767" y="894945"/>
                </a:cubicBezTo>
                <a:cubicBezTo>
                  <a:pt x="971146" y="935477"/>
                  <a:pt x="953312" y="961417"/>
                  <a:pt x="924129" y="1011677"/>
                </a:cubicBezTo>
                <a:cubicBezTo>
                  <a:pt x="894946" y="1061937"/>
                  <a:pt x="838201" y="1164078"/>
                  <a:pt x="797669" y="1196503"/>
                </a:cubicBezTo>
                <a:cubicBezTo>
                  <a:pt x="757137" y="1228928"/>
                  <a:pt x="729575" y="1219200"/>
                  <a:pt x="680937" y="1206230"/>
                </a:cubicBezTo>
                <a:lnTo>
                  <a:pt x="476657" y="1108954"/>
                </a:lnTo>
                <a:cubicBezTo>
                  <a:pt x="453959" y="1073286"/>
                  <a:pt x="428018" y="1042482"/>
                  <a:pt x="408563" y="1001950"/>
                </a:cubicBezTo>
                <a:cubicBezTo>
                  <a:pt x="389108" y="961418"/>
                  <a:pt x="361546" y="903051"/>
                  <a:pt x="359925" y="865762"/>
                </a:cubicBezTo>
                <a:cubicBezTo>
                  <a:pt x="358304" y="828473"/>
                  <a:pt x="397214" y="810638"/>
                  <a:pt x="398835" y="778213"/>
                </a:cubicBezTo>
                <a:cubicBezTo>
                  <a:pt x="400456" y="745788"/>
                  <a:pt x="369652" y="698771"/>
                  <a:pt x="369652" y="671209"/>
                </a:cubicBezTo>
                <a:cubicBezTo>
                  <a:pt x="369652" y="643647"/>
                  <a:pt x="366410" y="638783"/>
                  <a:pt x="398835" y="612843"/>
                </a:cubicBezTo>
                <a:cubicBezTo>
                  <a:pt x="431261" y="586903"/>
                  <a:pt x="513945" y="541507"/>
                  <a:pt x="564205" y="515567"/>
                </a:cubicBezTo>
                <a:cubicBezTo>
                  <a:pt x="601900" y="496112"/>
                  <a:pt x="632300" y="462065"/>
                  <a:pt x="665663" y="454465"/>
                </a:cubicBezTo>
                <a:close/>
                <a:moveTo>
                  <a:pt x="1899029" y="0"/>
                </a:moveTo>
                <a:lnTo>
                  <a:pt x="2149813" y="0"/>
                </a:lnTo>
                <a:lnTo>
                  <a:pt x="2149813" y="1313235"/>
                </a:lnTo>
                <a:lnTo>
                  <a:pt x="1235041" y="1313235"/>
                </a:lnTo>
                <a:lnTo>
                  <a:pt x="1228727" y="1281012"/>
                </a:lnTo>
                <a:cubicBezTo>
                  <a:pt x="1221634" y="1244331"/>
                  <a:pt x="1215149" y="1207041"/>
                  <a:pt x="1215959" y="1186775"/>
                </a:cubicBezTo>
                <a:cubicBezTo>
                  <a:pt x="1220823" y="1172183"/>
                  <a:pt x="1250005" y="1138137"/>
                  <a:pt x="1245141" y="1089499"/>
                </a:cubicBezTo>
                <a:cubicBezTo>
                  <a:pt x="1240277" y="1040861"/>
                  <a:pt x="1199746" y="948447"/>
                  <a:pt x="1186776" y="894945"/>
                </a:cubicBezTo>
                <a:cubicBezTo>
                  <a:pt x="1173806" y="841443"/>
                  <a:pt x="1147865" y="817124"/>
                  <a:pt x="1167320" y="768486"/>
                </a:cubicBezTo>
                <a:cubicBezTo>
                  <a:pt x="1186775" y="719848"/>
                  <a:pt x="1246763" y="638784"/>
                  <a:pt x="1303508" y="603116"/>
                </a:cubicBezTo>
                <a:cubicBezTo>
                  <a:pt x="1360253" y="567448"/>
                  <a:pt x="1467256" y="585281"/>
                  <a:pt x="1507788" y="554477"/>
                </a:cubicBezTo>
                <a:cubicBezTo>
                  <a:pt x="1548320" y="523673"/>
                  <a:pt x="1525622" y="476656"/>
                  <a:pt x="1546699" y="418290"/>
                </a:cubicBezTo>
                <a:cubicBezTo>
                  <a:pt x="1567776" y="359924"/>
                  <a:pt x="1592095" y="257783"/>
                  <a:pt x="1634248" y="204281"/>
                </a:cubicBezTo>
                <a:cubicBezTo>
                  <a:pt x="1676401" y="150779"/>
                  <a:pt x="1750980" y="136188"/>
                  <a:pt x="1799618" y="97277"/>
                </a:cubicBezTo>
                <a:cubicBezTo>
                  <a:pt x="1823937" y="77822"/>
                  <a:pt x="1847851" y="54314"/>
                  <a:pt x="1869536" y="31616"/>
                </a:cubicBezTo>
                <a:close/>
                <a:moveTo>
                  <a:pt x="0" y="0"/>
                </a:moveTo>
                <a:lnTo>
                  <a:pt x="708603" y="0"/>
                </a:lnTo>
                <a:lnTo>
                  <a:pt x="703053" y="35567"/>
                </a:lnTo>
                <a:cubicBezTo>
                  <a:pt x="692794" y="88157"/>
                  <a:pt x="673643" y="158075"/>
                  <a:pt x="651755" y="204281"/>
                </a:cubicBezTo>
                <a:cubicBezTo>
                  <a:pt x="622572" y="265889"/>
                  <a:pt x="573934" y="329120"/>
                  <a:pt x="535023" y="359924"/>
                </a:cubicBezTo>
                <a:cubicBezTo>
                  <a:pt x="496113" y="390728"/>
                  <a:pt x="452339" y="351818"/>
                  <a:pt x="418292" y="389107"/>
                </a:cubicBezTo>
                <a:cubicBezTo>
                  <a:pt x="384245" y="426396"/>
                  <a:pt x="351820" y="526915"/>
                  <a:pt x="330743" y="583660"/>
                </a:cubicBezTo>
                <a:cubicBezTo>
                  <a:pt x="309666" y="640405"/>
                  <a:pt x="329373" y="692034"/>
                  <a:pt x="291832" y="729575"/>
                </a:cubicBezTo>
                <a:cubicBezTo>
                  <a:pt x="268710" y="752697"/>
                  <a:pt x="243194" y="752273"/>
                  <a:pt x="204283" y="768486"/>
                </a:cubicBezTo>
                <a:cubicBezTo>
                  <a:pt x="165372" y="784699"/>
                  <a:pt x="94036" y="807397"/>
                  <a:pt x="58368" y="826852"/>
                </a:cubicBezTo>
                <a:cubicBezTo>
                  <a:pt x="40534" y="836580"/>
                  <a:pt x="29186" y="846307"/>
                  <a:pt x="19458" y="856035"/>
                </a:cubicBezTo>
                <a:lnTo>
                  <a:pt x="0" y="875493"/>
                </a:lnTo>
                <a:close/>
              </a:path>
            </a:pathLst>
          </a:cu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E4D7C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7698655" y="3050725"/>
            <a:ext cx="156316" cy="468947"/>
          </a:xfrm>
          <a:custGeom>
            <a:avLst/>
            <a:gdLst>
              <a:gd name="connsiteX0" fmla="*/ 0 w 182880"/>
              <a:gd name="connsiteY0" fmla="*/ 548640 h 548640"/>
              <a:gd name="connsiteX1" fmla="*/ 182880 w 182880"/>
              <a:gd name="connsiteY1" fmla="*/ 246888 h 548640"/>
              <a:gd name="connsiteX2" fmla="*/ 64008 w 182880"/>
              <a:gd name="connsiteY2" fmla="*/ 137160 h 548640"/>
              <a:gd name="connsiteX3" fmla="*/ 27432 w 182880"/>
              <a:gd name="connsiteY3" fmla="*/ 0 h 548640"/>
              <a:gd name="connsiteX4" fmla="*/ 27432 w 18288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" h="548640">
                <a:moveTo>
                  <a:pt x="0" y="548640"/>
                </a:moveTo>
                <a:lnTo>
                  <a:pt x="182880" y="246888"/>
                </a:lnTo>
                <a:lnTo>
                  <a:pt x="64008" y="137160"/>
                </a:lnTo>
                <a:lnTo>
                  <a:pt x="27432" y="0"/>
                </a:lnTo>
                <a:lnTo>
                  <a:pt x="27432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 rot="1776263">
            <a:off x="8035707" y="2429437"/>
            <a:ext cx="168828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90A440"/>
                </a:solidFill>
                <a:latin typeface="Franklin Gothic Medium Cond" panose="020B0606030402020204" pitchFamily="34" charset="0"/>
                <a:cs typeface="+mn-cs"/>
              </a:rPr>
              <a:t>(standardized)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90A440"/>
                </a:solidFill>
                <a:latin typeface="Franklin Gothic Medium Cond" panose="020B0606030402020204" pitchFamily="34" charset="0"/>
                <a:cs typeface="+mn-cs"/>
              </a:rPr>
              <a:t>Marine Spatial Data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6069801" y="1628169"/>
            <a:ext cx="621877" cy="857063"/>
            <a:chOff x="5857388" y="1308401"/>
            <a:chExt cx="770238" cy="1061532"/>
          </a:xfrm>
        </p:grpSpPr>
        <p:grpSp>
          <p:nvGrpSpPr>
            <p:cNvPr id="131" name="Group 130"/>
            <p:cNvGrpSpPr/>
            <p:nvPr/>
          </p:nvGrpSpPr>
          <p:grpSpPr>
            <a:xfrm>
              <a:off x="5936659" y="1308401"/>
              <a:ext cx="690967" cy="685556"/>
              <a:chOff x="5909363" y="1130977"/>
              <a:chExt cx="690967" cy="685556"/>
            </a:xfrm>
          </p:grpSpPr>
          <p:sp>
            <p:nvSpPr>
              <p:cNvPr id="134" name="Freeform 133"/>
              <p:cNvSpPr/>
              <p:nvPr/>
            </p:nvSpPr>
            <p:spPr>
              <a:xfrm rot="303340" flipH="1">
                <a:off x="6043390" y="1130977"/>
                <a:ext cx="556940" cy="178732"/>
              </a:xfrm>
              <a:custGeom>
                <a:avLst/>
                <a:gdLst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82024 w 2504661"/>
                  <a:gd name="connsiteY15" fmla="*/ 667909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478942 w 2504661"/>
                  <a:gd name="connsiteY37" fmla="*/ 206734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82024 w 2504661"/>
                  <a:gd name="connsiteY15" fmla="*/ 667909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502796 w 2504661"/>
                  <a:gd name="connsiteY37" fmla="*/ 238539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42" fmla="*/ 1709530 w 2504661"/>
                  <a:gd name="connsiteY42" fmla="*/ 0 h 739471"/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82024 w 2504661"/>
                  <a:gd name="connsiteY15" fmla="*/ 667909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502796 w 2504661"/>
                  <a:gd name="connsiteY37" fmla="*/ 238539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42" fmla="*/ 1709530 w 2504661"/>
                  <a:gd name="connsiteY42" fmla="*/ 0 h 739471"/>
                  <a:gd name="connsiteX0" fmla="*/ 1709530 w 2504661"/>
                  <a:gd name="connsiteY0" fmla="*/ 0 h 739471"/>
                  <a:gd name="connsiteX1" fmla="*/ 1868556 w 2504661"/>
                  <a:gd name="connsiteY1" fmla="*/ 15902 h 739471"/>
                  <a:gd name="connsiteX2" fmla="*/ 1640980 w 2504661"/>
                  <a:gd name="connsiteY2" fmla="*/ 201678 h 739471"/>
                  <a:gd name="connsiteX3" fmla="*/ 2504661 w 2504661"/>
                  <a:gd name="connsiteY3" fmla="*/ 143123 h 739471"/>
                  <a:gd name="connsiteX4" fmla="*/ 2401294 w 2504661"/>
                  <a:gd name="connsiteY4" fmla="*/ 174928 h 739471"/>
                  <a:gd name="connsiteX5" fmla="*/ 1596603 w 2504661"/>
                  <a:gd name="connsiteY5" fmla="*/ 237904 h 739471"/>
                  <a:gd name="connsiteX6" fmla="*/ 1586086 w 2504661"/>
                  <a:gd name="connsiteY6" fmla="*/ 246490 h 739471"/>
                  <a:gd name="connsiteX7" fmla="*/ 1630017 w 2504661"/>
                  <a:gd name="connsiteY7" fmla="*/ 246490 h 739471"/>
                  <a:gd name="connsiteX8" fmla="*/ 1709530 w 2504661"/>
                  <a:gd name="connsiteY8" fmla="*/ 318052 h 739471"/>
                  <a:gd name="connsiteX9" fmla="*/ 1908313 w 2504661"/>
                  <a:gd name="connsiteY9" fmla="*/ 341906 h 739471"/>
                  <a:gd name="connsiteX10" fmla="*/ 1924215 w 2504661"/>
                  <a:gd name="connsiteY10" fmla="*/ 405516 h 739471"/>
                  <a:gd name="connsiteX11" fmla="*/ 2059388 w 2504661"/>
                  <a:gd name="connsiteY11" fmla="*/ 461175 h 739471"/>
                  <a:gd name="connsiteX12" fmla="*/ 2115047 w 2504661"/>
                  <a:gd name="connsiteY12" fmla="*/ 540688 h 739471"/>
                  <a:gd name="connsiteX13" fmla="*/ 2305878 w 2504661"/>
                  <a:gd name="connsiteY13" fmla="*/ 572494 h 739471"/>
                  <a:gd name="connsiteX14" fmla="*/ 2321781 w 2504661"/>
                  <a:gd name="connsiteY14" fmla="*/ 620201 h 739471"/>
                  <a:gd name="connsiteX15" fmla="*/ 2244112 w 2504661"/>
                  <a:gd name="connsiteY15" fmla="*/ 664126 h 739471"/>
                  <a:gd name="connsiteX16" fmla="*/ 1924215 w 2504661"/>
                  <a:gd name="connsiteY16" fmla="*/ 715617 h 739471"/>
                  <a:gd name="connsiteX17" fmla="*/ 1558455 w 2504661"/>
                  <a:gd name="connsiteY17" fmla="*/ 739471 h 739471"/>
                  <a:gd name="connsiteX18" fmla="*/ 962108 w 2504661"/>
                  <a:gd name="connsiteY18" fmla="*/ 707666 h 739471"/>
                  <a:gd name="connsiteX19" fmla="*/ 548640 w 2504661"/>
                  <a:gd name="connsiteY19" fmla="*/ 636104 h 739471"/>
                  <a:gd name="connsiteX20" fmla="*/ 556591 w 2504661"/>
                  <a:gd name="connsiteY20" fmla="*/ 715617 h 739471"/>
                  <a:gd name="connsiteX21" fmla="*/ 437321 w 2504661"/>
                  <a:gd name="connsiteY21" fmla="*/ 699714 h 739471"/>
                  <a:gd name="connsiteX22" fmla="*/ 413468 w 2504661"/>
                  <a:gd name="connsiteY22" fmla="*/ 620201 h 739471"/>
                  <a:gd name="connsiteX23" fmla="*/ 262393 w 2504661"/>
                  <a:gd name="connsiteY23" fmla="*/ 659958 h 739471"/>
                  <a:gd name="connsiteX24" fmla="*/ 0 w 2504661"/>
                  <a:gd name="connsiteY24" fmla="*/ 572494 h 739471"/>
                  <a:gd name="connsiteX25" fmla="*/ 135172 w 2504661"/>
                  <a:gd name="connsiteY25" fmla="*/ 421419 h 739471"/>
                  <a:gd name="connsiteX26" fmla="*/ 135172 w 2504661"/>
                  <a:gd name="connsiteY26" fmla="*/ 166977 h 739471"/>
                  <a:gd name="connsiteX27" fmla="*/ 278295 w 2504661"/>
                  <a:gd name="connsiteY27" fmla="*/ 174928 h 739471"/>
                  <a:gd name="connsiteX28" fmla="*/ 405516 w 2504661"/>
                  <a:gd name="connsiteY28" fmla="*/ 429370 h 739471"/>
                  <a:gd name="connsiteX29" fmla="*/ 485029 w 2504661"/>
                  <a:gd name="connsiteY29" fmla="*/ 429370 h 739471"/>
                  <a:gd name="connsiteX30" fmla="*/ 516834 w 2504661"/>
                  <a:gd name="connsiteY30" fmla="*/ 492981 h 739471"/>
                  <a:gd name="connsiteX31" fmla="*/ 787179 w 2504661"/>
                  <a:gd name="connsiteY31" fmla="*/ 500932 h 739471"/>
                  <a:gd name="connsiteX32" fmla="*/ 1144988 w 2504661"/>
                  <a:gd name="connsiteY32" fmla="*/ 389614 h 739471"/>
                  <a:gd name="connsiteX33" fmla="*/ 1319916 w 2504661"/>
                  <a:gd name="connsiteY33" fmla="*/ 278295 h 739471"/>
                  <a:gd name="connsiteX34" fmla="*/ 1429248 w 2504661"/>
                  <a:gd name="connsiteY34" fmla="*/ 249140 h 739471"/>
                  <a:gd name="connsiteX35" fmla="*/ 532737 w 2504661"/>
                  <a:gd name="connsiteY35" fmla="*/ 190831 h 739471"/>
                  <a:gd name="connsiteX36" fmla="*/ 755374 w 2504661"/>
                  <a:gd name="connsiteY36" fmla="*/ 159026 h 739471"/>
                  <a:gd name="connsiteX37" fmla="*/ 1502796 w 2504661"/>
                  <a:gd name="connsiteY37" fmla="*/ 238539 h 739471"/>
                  <a:gd name="connsiteX38" fmla="*/ 1551830 w 2504661"/>
                  <a:gd name="connsiteY38" fmla="*/ 214023 h 739471"/>
                  <a:gd name="connsiteX39" fmla="*/ 1566407 w 2504661"/>
                  <a:gd name="connsiteY39" fmla="*/ 206734 h 739471"/>
                  <a:gd name="connsiteX40" fmla="*/ 1567019 w 2504661"/>
                  <a:gd name="connsiteY40" fmla="*/ 206693 h 739471"/>
                  <a:gd name="connsiteX41" fmla="*/ 1677725 w 2504661"/>
                  <a:gd name="connsiteY41" fmla="*/ 103367 h 739471"/>
                  <a:gd name="connsiteX42" fmla="*/ 1709530 w 2504661"/>
                  <a:gd name="connsiteY42" fmla="*/ 0 h 739471"/>
                  <a:gd name="connsiteX0" fmla="*/ 1709530 w 2504661"/>
                  <a:gd name="connsiteY0" fmla="*/ 0 h 739612"/>
                  <a:gd name="connsiteX1" fmla="*/ 1868556 w 2504661"/>
                  <a:gd name="connsiteY1" fmla="*/ 15902 h 739612"/>
                  <a:gd name="connsiteX2" fmla="*/ 1640980 w 2504661"/>
                  <a:gd name="connsiteY2" fmla="*/ 201678 h 739612"/>
                  <a:gd name="connsiteX3" fmla="*/ 2504661 w 2504661"/>
                  <a:gd name="connsiteY3" fmla="*/ 143123 h 739612"/>
                  <a:gd name="connsiteX4" fmla="*/ 2401294 w 2504661"/>
                  <a:gd name="connsiteY4" fmla="*/ 174928 h 739612"/>
                  <a:gd name="connsiteX5" fmla="*/ 1596603 w 2504661"/>
                  <a:gd name="connsiteY5" fmla="*/ 237904 h 739612"/>
                  <a:gd name="connsiteX6" fmla="*/ 1586086 w 2504661"/>
                  <a:gd name="connsiteY6" fmla="*/ 246490 h 739612"/>
                  <a:gd name="connsiteX7" fmla="*/ 1630017 w 2504661"/>
                  <a:gd name="connsiteY7" fmla="*/ 246490 h 739612"/>
                  <a:gd name="connsiteX8" fmla="*/ 1709530 w 2504661"/>
                  <a:gd name="connsiteY8" fmla="*/ 318052 h 739612"/>
                  <a:gd name="connsiteX9" fmla="*/ 1908313 w 2504661"/>
                  <a:gd name="connsiteY9" fmla="*/ 341906 h 739612"/>
                  <a:gd name="connsiteX10" fmla="*/ 1924215 w 2504661"/>
                  <a:gd name="connsiteY10" fmla="*/ 405516 h 739612"/>
                  <a:gd name="connsiteX11" fmla="*/ 2059388 w 2504661"/>
                  <a:gd name="connsiteY11" fmla="*/ 461175 h 739612"/>
                  <a:gd name="connsiteX12" fmla="*/ 2115047 w 2504661"/>
                  <a:gd name="connsiteY12" fmla="*/ 540688 h 739612"/>
                  <a:gd name="connsiteX13" fmla="*/ 2305878 w 2504661"/>
                  <a:gd name="connsiteY13" fmla="*/ 572494 h 739612"/>
                  <a:gd name="connsiteX14" fmla="*/ 2321781 w 2504661"/>
                  <a:gd name="connsiteY14" fmla="*/ 620201 h 739612"/>
                  <a:gd name="connsiteX15" fmla="*/ 2244112 w 2504661"/>
                  <a:gd name="connsiteY15" fmla="*/ 664126 h 739612"/>
                  <a:gd name="connsiteX16" fmla="*/ 1924215 w 2504661"/>
                  <a:gd name="connsiteY16" fmla="*/ 715617 h 739612"/>
                  <a:gd name="connsiteX17" fmla="*/ 1558455 w 2504661"/>
                  <a:gd name="connsiteY17" fmla="*/ 739471 h 739612"/>
                  <a:gd name="connsiteX18" fmla="*/ 962108 w 2504661"/>
                  <a:gd name="connsiteY18" fmla="*/ 707666 h 739612"/>
                  <a:gd name="connsiteX19" fmla="*/ 548640 w 2504661"/>
                  <a:gd name="connsiteY19" fmla="*/ 636104 h 739612"/>
                  <a:gd name="connsiteX20" fmla="*/ 556591 w 2504661"/>
                  <a:gd name="connsiteY20" fmla="*/ 715617 h 739612"/>
                  <a:gd name="connsiteX21" fmla="*/ 437321 w 2504661"/>
                  <a:gd name="connsiteY21" fmla="*/ 699714 h 739612"/>
                  <a:gd name="connsiteX22" fmla="*/ 413468 w 2504661"/>
                  <a:gd name="connsiteY22" fmla="*/ 620201 h 739612"/>
                  <a:gd name="connsiteX23" fmla="*/ 262393 w 2504661"/>
                  <a:gd name="connsiteY23" fmla="*/ 659958 h 739612"/>
                  <a:gd name="connsiteX24" fmla="*/ 0 w 2504661"/>
                  <a:gd name="connsiteY24" fmla="*/ 572494 h 739612"/>
                  <a:gd name="connsiteX25" fmla="*/ 135172 w 2504661"/>
                  <a:gd name="connsiteY25" fmla="*/ 421419 h 739612"/>
                  <a:gd name="connsiteX26" fmla="*/ 135172 w 2504661"/>
                  <a:gd name="connsiteY26" fmla="*/ 166977 h 739612"/>
                  <a:gd name="connsiteX27" fmla="*/ 278295 w 2504661"/>
                  <a:gd name="connsiteY27" fmla="*/ 174928 h 739612"/>
                  <a:gd name="connsiteX28" fmla="*/ 405516 w 2504661"/>
                  <a:gd name="connsiteY28" fmla="*/ 429370 h 739612"/>
                  <a:gd name="connsiteX29" fmla="*/ 485029 w 2504661"/>
                  <a:gd name="connsiteY29" fmla="*/ 429370 h 739612"/>
                  <a:gd name="connsiteX30" fmla="*/ 516834 w 2504661"/>
                  <a:gd name="connsiteY30" fmla="*/ 492981 h 739612"/>
                  <a:gd name="connsiteX31" fmla="*/ 787179 w 2504661"/>
                  <a:gd name="connsiteY31" fmla="*/ 500932 h 739612"/>
                  <a:gd name="connsiteX32" fmla="*/ 1144988 w 2504661"/>
                  <a:gd name="connsiteY32" fmla="*/ 389614 h 739612"/>
                  <a:gd name="connsiteX33" fmla="*/ 1319916 w 2504661"/>
                  <a:gd name="connsiteY33" fmla="*/ 278295 h 739612"/>
                  <a:gd name="connsiteX34" fmla="*/ 1429248 w 2504661"/>
                  <a:gd name="connsiteY34" fmla="*/ 249140 h 739612"/>
                  <a:gd name="connsiteX35" fmla="*/ 532737 w 2504661"/>
                  <a:gd name="connsiteY35" fmla="*/ 190831 h 739612"/>
                  <a:gd name="connsiteX36" fmla="*/ 755374 w 2504661"/>
                  <a:gd name="connsiteY36" fmla="*/ 159026 h 739612"/>
                  <a:gd name="connsiteX37" fmla="*/ 1502796 w 2504661"/>
                  <a:gd name="connsiteY37" fmla="*/ 238539 h 739612"/>
                  <a:gd name="connsiteX38" fmla="*/ 1551830 w 2504661"/>
                  <a:gd name="connsiteY38" fmla="*/ 214023 h 739612"/>
                  <a:gd name="connsiteX39" fmla="*/ 1566407 w 2504661"/>
                  <a:gd name="connsiteY39" fmla="*/ 206734 h 739612"/>
                  <a:gd name="connsiteX40" fmla="*/ 1567019 w 2504661"/>
                  <a:gd name="connsiteY40" fmla="*/ 206693 h 739612"/>
                  <a:gd name="connsiteX41" fmla="*/ 1677725 w 2504661"/>
                  <a:gd name="connsiteY41" fmla="*/ 103367 h 739612"/>
                  <a:gd name="connsiteX42" fmla="*/ 1709530 w 2504661"/>
                  <a:gd name="connsiteY42" fmla="*/ 0 h 739612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  <a:gd name="connsiteX0" fmla="*/ 1709530 w 2504661"/>
                  <a:gd name="connsiteY0" fmla="*/ 0 h 742283"/>
                  <a:gd name="connsiteX1" fmla="*/ 1868556 w 2504661"/>
                  <a:gd name="connsiteY1" fmla="*/ 15902 h 742283"/>
                  <a:gd name="connsiteX2" fmla="*/ 1640980 w 2504661"/>
                  <a:gd name="connsiteY2" fmla="*/ 201678 h 742283"/>
                  <a:gd name="connsiteX3" fmla="*/ 2504661 w 2504661"/>
                  <a:gd name="connsiteY3" fmla="*/ 143123 h 742283"/>
                  <a:gd name="connsiteX4" fmla="*/ 2401294 w 2504661"/>
                  <a:gd name="connsiteY4" fmla="*/ 174928 h 742283"/>
                  <a:gd name="connsiteX5" fmla="*/ 1596603 w 2504661"/>
                  <a:gd name="connsiteY5" fmla="*/ 237904 h 742283"/>
                  <a:gd name="connsiteX6" fmla="*/ 1586086 w 2504661"/>
                  <a:gd name="connsiteY6" fmla="*/ 246490 h 742283"/>
                  <a:gd name="connsiteX7" fmla="*/ 1630017 w 2504661"/>
                  <a:gd name="connsiteY7" fmla="*/ 246490 h 742283"/>
                  <a:gd name="connsiteX8" fmla="*/ 1709530 w 2504661"/>
                  <a:gd name="connsiteY8" fmla="*/ 318052 h 742283"/>
                  <a:gd name="connsiteX9" fmla="*/ 1908313 w 2504661"/>
                  <a:gd name="connsiteY9" fmla="*/ 341906 h 742283"/>
                  <a:gd name="connsiteX10" fmla="*/ 1924215 w 2504661"/>
                  <a:gd name="connsiteY10" fmla="*/ 405516 h 742283"/>
                  <a:gd name="connsiteX11" fmla="*/ 2059388 w 2504661"/>
                  <a:gd name="connsiteY11" fmla="*/ 461175 h 742283"/>
                  <a:gd name="connsiteX12" fmla="*/ 2115047 w 2504661"/>
                  <a:gd name="connsiteY12" fmla="*/ 540688 h 742283"/>
                  <a:gd name="connsiteX13" fmla="*/ 2305878 w 2504661"/>
                  <a:gd name="connsiteY13" fmla="*/ 572494 h 742283"/>
                  <a:gd name="connsiteX14" fmla="*/ 2321781 w 2504661"/>
                  <a:gd name="connsiteY14" fmla="*/ 620201 h 742283"/>
                  <a:gd name="connsiteX15" fmla="*/ 2244112 w 2504661"/>
                  <a:gd name="connsiteY15" fmla="*/ 664126 h 742283"/>
                  <a:gd name="connsiteX16" fmla="*/ 1924215 w 2504661"/>
                  <a:gd name="connsiteY16" fmla="*/ 715617 h 742283"/>
                  <a:gd name="connsiteX17" fmla="*/ 1558455 w 2504661"/>
                  <a:gd name="connsiteY17" fmla="*/ 739471 h 742283"/>
                  <a:gd name="connsiteX18" fmla="*/ 962108 w 2504661"/>
                  <a:gd name="connsiteY18" fmla="*/ 707666 h 742283"/>
                  <a:gd name="connsiteX19" fmla="*/ 548640 w 2504661"/>
                  <a:gd name="connsiteY19" fmla="*/ 636104 h 742283"/>
                  <a:gd name="connsiteX20" fmla="*/ 556591 w 2504661"/>
                  <a:gd name="connsiteY20" fmla="*/ 715617 h 742283"/>
                  <a:gd name="connsiteX21" fmla="*/ 437321 w 2504661"/>
                  <a:gd name="connsiteY21" fmla="*/ 699714 h 742283"/>
                  <a:gd name="connsiteX22" fmla="*/ 413468 w 2504661"/>
                  <a:gd name="connsiteY22" fmla="*/ 620201 h 742283"/>
                  <a:gd name="connsiteX23" fmla="*/ 262393 w 2504661"/>
                  <a:gd name="connsiteY23" fmla="*/ 659958 h 742283"/>
                  <a:gd name="connsiteX24" fmla="*/ 0 w 2504661"/>
                  <a:gd name="connsiteY24" fmla="*/ 572494 h 742283"/>
                  <a:gd name="connsiteX25" fmla="*/ 135172 w 2504661"/>
                  <a:gd name="connsiteY25" fmla="*/ 421419 h 742283"/>
                  <a:gd name="connsiteX26" fmla="*/ 135172 w 2504661"/>
                  <a:gd name="connsiteY26" fmla="*/ 166977 h 742283"/>
                  <a:gd name="connsiteX27" fmla="*/ 278295 w 2504661"/>
                  <a:gd name="connsiteY27" fmla="*/ 174928 h 742283"/>
                  <a:gd name="connsiteX28" fmla="*/ 405516 w 2504661"/>
                  <a:gd name="connsiteY28" fmla="*/ 429370 h 742283"/>
                  <a:gd name="connsiteX29" fmla="*/ 485029 w 2504661"/>
                  <a:gd name="connsiteY29" fmla="*/ 429370 h 742283"/>
                  <a:gd name="connsiteX30" fmla="*/ 516834 w 2504661"/>
                  <a:gd name="connsiteY30" fmla="*/ 492981 h 742283"/>
                  <a:gd name="connsiteX31" fmla="*/ 787179 w 2504661"/>
                  <a:gd name="connsiteY31" fmla="*/ 500932 h 742283"/>
                  <a:gd name="connsiteX32" fmla="*/ 1144988 w 2504661"/>
                  <a:gd name="connsiteY32" fmla="*/ 389614 h 742283"/>
                  <a:gd name="connsiteX33" fmla="*/ 1319916 w 2504661"/>
                  <a:gd name="connsiteY33" fmla="*/ 278295 h 742283"/>
                  <a:gd name="connsiteX34" fmla="*/ 1429248 w 2504661"/>
                  <a:gd name="connsiteY34" fmla="*/ 249140 h 742283"/>
                  <a:gd name="connsiteX35" fmla="*/ 532737 w 2504661"/>
                  <a:gd name="connsiteY35" fmla="*/ 190831 h 742283"/>
                  <a:gd name="connsiteX36" fmla="*/ 755374 w 2504661"/>
                  <a:gd name="connsiteY36" fmla="*/ 159026 h 742283"/>
                  <a:gd name="connsiteX37" fmla="*/ 1502796 w 2504661"/>
                  <a:gd name="connsiteY37" fmla="*/ 238539 h 742283"/>
                  <a:gd name="connsiteX38" fmla="*/ 1551830 w 2504661"/>
                  <a:gd name="connsiteY38" fmla="*/ 214023 h 742283"/>
                  <a:gd name="connsiteX39" fmla="*/ 1566407 w 2504661"/>
                  <a:gd name="connsiteY39" fmla="*/ 206734 h 742283"/>
                  <a:gd name="connsiteX40" fmla="*/ 1567019 w 2504661"/>
                  <a:gd name="connsiteY40" fmla="*/ 206693 h 742283"/>
                  <a:gd name="connsiteX41" fmla="*/ 1677725 w 2504661"/>
                  <a:gd name="connsiteY41" fmla="*/ 103367 h 742283"/>
                  <a:gd name="connsiteX42" fmla="*/ 1709530 w 2504661"/>
                  <a:gd name="connsiteY42" fmla="*/ 0 h 74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504661" h="742283">
                    <a:moveTo>
                      <a:pt x="1709530" y="0"/>
                    </a:moveTo>
                    <a:lnTo>
                      <a:pt x="1868556" y="15902"/>
                    </a:lnTo>
                    <a:lnTo>
                      <a:pt x="1640980" y="201678"/>
                    </a:lnTo>
                    <a:lnTo>
                      <a:pt x="2504661" y="143123"/>
                    </a:lnTo>
                    <a:lnTo>
                      <a:pt x="2401294" y="174928"/>
                    </a:lnTo>
                    <a:lnTo>
                      <a:pt x="1596603" y="237904"/>
                    </a:lnTo>
                    <a:lnTo>
                      <a:pt x="1586086" y="246490"/>
                    </a:lnTo>
                    <a:lnTo>
                      <a:pt x="1630017" y="246490"/>
                    </a:lnTo>
                    <a:lnTo>
                      <a:pt x="1709530" y="318052"/>
                    </a:lnTo>
                    <a:lnTo>
                      <a:pt x="1908313" y="341906"/>
                    </a:lnTo>
                    <a:lnTo>
                      <a:pt x="1924215" y="405516"/>
                    </a:lnTo>
                    <a:cubicBezTo>
                      <a:pt x="1949394" y="425394"/>
                      <a:pt x="2027583" y="438646"/>
                      <a:pt x="2059388" y="461175"/>
                    </a:cubicBezTo>
                    <a:cubicBezTo>
                      <a:pt x="2091193" y="483704"/>
                      <a:pt x="2073965" y="522135"/>
                      <a:pt x="2115047" y="540688"/>
                    </a:cubicBezTo>
                    <a:lnTo>
                      <a:pt x="2305878" y="572494"/>
                    </a:lnTo>
                    <a:cubicBezTo>
                      <a:pt x="2340334" y="585746"/>
                      <a:pt x="2332075" y="604929"/>
                      <a:pt x="2321781" y="620201"/>
                    </a:cubicBezTo>
                    <a:cubicBezTo>
                      <a:pt x="2311487" y="635473"/>
                      <a:pt x="2310373" y="648223"/>
                      <a:pt x="2244112" y="664126"/>
                    </a:cubicBezTo>
                    <a:lnTo>
                      <a:pt x="1924215" y="715617"/>
                    </a:lnTo>
                    <a:cubicBezTo>
                      <a:pt x="1809939" y="728175"/>
                      <a:pt x="1757237" y="750073"/>
                      <a:pt x="1558455" y="739471"/>
                    </a:cubicBezTo>
                    <a:lnTo>
                      <a:pt x="962108" y="707666"/>
                    </a:lnTo>
                    <a:cubicBezTo>
                      <a:pt x="763326" y="697064"/>
                      <a:pt x="616226" y="634779"/>
                      <a:pt x="548640" y="636104"/>
                    </a:cubicBezTo>
                    <a:lnTo>
                      <a:pt x="556591" y="715617"/>
                    </a:lnTo>
                    <a:lnTo>
                      <a:pt x="437321" y="699714"/>
                    </a:lnTo>
                    <a:lnTo>
                      <a:pt x="413468" y="620201"/>
                    </a:lnTo>
                    <a:lnTo>
                      <a:pt x="262393" y="659958"/>
                    </a:lnTo>
                    <a:lnTo>
                      <a:pt x="0" y="572494"/>
                    </a:lnTo>
                    <a:lnTo>
                      <a:pt x="135172" y="421419"/>
                    </a:lnTo>
                    <a:lnTo>
                      <a:pt x="135172" y="166977"/>
                    </a:lnTo>
                    <a:lnTo>
                      <a:pt x="278295" y="174928"/>
                    </a:lnTo>
                    <a:lnTo>
                      <a:pt x="405516" y="429370"/>
                    </a:lnTo>
                    <a:lnTo>
                      <a:pt x="485029" y="429370"/>
                    </a:lnTo>
                    <a:lnTo>
                      <a:pt x="516834" y="492981"/>
                    </a:lnTo>
                    <a:lnTo>
                      <a:pt x="787179" y="500932"/>
                    </a:lnTo>
                    <a:cubicBezTo>
                      <a:pt x="891871" y="483704"/>
                      <a:pt x="1056199" y="426720"/>
                      <a:pt x="1144988" y="389614"/>
                    </a:cubicBezTo>
                    <a:cubicBezTo>
                      <a:pt x="1233777" y="352508"/>
                      <a:pt x="1272539" y="301707"/>
                      <a:pt x="1319916" y="278295"/>
                    </a:cubicBezTo>
                    <a:lnTo>
                      <a:pt x="1429248" y="249140"/>
                    </a:lnTo>
                    <a:lnTo>
                      <a:pt x="532737" y="190831"/>
                    </a:lnTo>
                    <a:lnTo>
                      <a:pt x="755374" y="159026"/>
                    </a:lnTo>
                    <a:lnTo>
                      <a:pt x="1502796" y="238539"/>
                    </a:lnTo>
                    <a:lnTo>
                      <a:pt x="1551830" y="214023"/>
                    </a:lnTo>
                    <a:lnTo>
                      <a:pt x="1566407" y="206734"/>
                    </a:lnTo>
                    <a:lnTo>
                      <a:pt x="1567019" y="206693"/>
                    </a:lnTo>
                    <a:lnTo>
                      <a:pt x="1677725" y="103367"/>
                    </a:lnTo>
                    <a:lnTo>
                      <a:pt x="1709530" y="0"/>
                    </a:lnTo>
                    <a:close/>
                  </a:path>
                </a:pathLst>
              </a:custGeom>
              <a:solidFill>
                <a:srgbClr val="FF660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 rot="21034224">
                <a:off x="6394767" y="1375634"/>
                <a:ext cx="113674" cy="355184"/>
              </a:xfrm>
              <a:prstGeom prst="line">
                <a:avLst/>
              </a:prstGeom>
              <a:noFill/>
              <a:ln w="25400" cap="flat" cmpd="sng" algn="ctr">
                <a:gradFill flip="none" rotWithShape="1">
                  <a:gsLst>
                    <a:gs pos="11000">
                      <a:sysClr val="window" lastClr="FFFFFF"/>
                    </a:gs>
                    <a:gs pos="93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prstDash val="sysDash"/>
                <a:miter lim="800000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>
              <a:xfrm rot="21371138" flipH="1">
                <a:off x="6197411" y="1388704"/>
                <a:ext cx="69213" cy="427829"/>
              </a:xfrm>
              <a:prstGeom prst="line">
                <a:avLst/>
              </a:prstGeom>
              <a:noFill/>
              <a:ln w="25400" cap="flat" cmpd="sng" algn="ctr">
                <a:gradFill flip="none" rotWithShape="1">
                  <a:gsLst>
                    <a:gs pos="11000">
                      <a:sysClr val="window" lastClr="FFFFFF"/>
                    </a:gs>
                    <a:gs pos="93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prstDash val="sysDash"/>
                <a:miter lim="800000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>
              <a:xfrm rot="21371138" flipH="1">
                <a:off x="5909363" y="1377949"/>
                <a:ext cx="250599" cy="255012"/>
              </a:xfrm>
              <a:prstGeom prst="line">
                <a:avLst/>
              </a:prstGeom>
              <a:noFill/>
              <a:ln w="25400" cap="flat" cmpd="sng" algn="ctr">
                <a:gradFill flip="none" rotWithShape="1">
                  <a:gsLst>
                    <a:gs pos="11000">
                      <a:sysClr val="window" lastClr="FFFFFF"/>
                    </a:gs>
                    <a:gs pos="52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prstDash val="sysDash"/>
                <a:miter lim="800000"/>
              </a:ln>
              <a:effectLst/>
            </p:spPr>
          </p:cxnSp>
        </p:grpSp>
        <p:sp>
          <p:nvSpPr>
            <p:cNvPr id="132" name="Freeform 131"/>
            <p:cNvSpPr/>
            <p:nvPr/>
          </p:nvSpPr>
          <p:spPr>
            <a:xfrm>
              <a:off x="6044216" y="2116972"/>
              <a:ext cx="332635" cy="184322"/>
            </a:xfrm>
            <a:custGeom>
              <a:avLst/>
              <a:gdLst>
                <a:gd name="connsiteX0" fmla="*/ 239726 w 1414643"/>
                <a:gd name="connsiteY0" fmla="*/ 0 h 783891"/>
                <a:gd name="connsiteX1" fmla="*/ 473406 w 1414643"/>
                <a:gd name="connsiteY1" fmla="*/ 50800 h 783891"/>
                <a:gd name="connsiteX2" fmla="*/ 493726 w 1414643"/>
                <a:gd name="connsiteY2" fmla="*/ 182880 h 783891"/>
                <a:gd name="connsiteX3" fmla="*/ 1083006 w 1414643"/>
                <a:gd name="connsiteY3" fmla="*/ 335280 h 783891"/>
                <a:gd name="connsiteX4" fmla="*/ 1296366 w 1414643"/>
                <a:gd name="connsiteY4" fmla="*/ 457200 h 783891"/>
                <a:gd name="connsiteX5" fmla="*/ 1377646 w 1414643"/>
                <a:gd name="connsiteY5" fmla="*/ 599440 h 783891"/>
                <a:gd name="connsiteX6" fmla="*/ 1400506 w 1414643"/>
                <a:gd name="connsiteY6" fmla="*/ 675005 h 783891"/>
                <a:gd name="connsiteX7" fmla="*/ 1414643 w 1414643"/>
                <a:gd name="connsiteY7" fmla="*/ 736097 h 783891"/>
                <a:gd name="connsiteX8" fmla="*/ 1366136 w 1414643"/>
                <a:gd name="connsiteY8" fmla="*/ 754539 h 783891"/>
                <a:gd name="connsiteX9" fmla="*/ 1296366 w 1414643"/>
                <a:gd name="connsiteY9" fmla="*/ 772160 h 783891"/>
                <a:gd name="connsiteX10" fmla="*/ 1011886 w 1414643"/>
                <a:gd name="connsiteY10" fmla="*/ 772160 h 783891"/>
                <a:gd name="connsiteX11" fmla="*/ 625806 w 1414643"/>
                <a:gd name="connsiteY11" fmla="*/ 670560 h 783891"/>
                <a:gd name="connsiteX12" fmla="*/ 56846 w 1414643"/>
                <a:gd name="connsiteY12" fmla="*/ 447040 h 783891"/>
                <a:gd name="connsiteX13" fmla="*/ 0 w 1414643"/>
                <a:gd name="connsiteY13" fmla="*/ 411137 h 783891"/>
                <a:gd name="connsiteX14" fmla="*/ 26366 w 1414643"/>
                <a:gd name="connsiteY14" fmla="*/ 50800 h 783891"/>
                <a:gd name="connsiteX15" fmla="*/ 239726 w 1414643"/>
                <a:gd name="connsiteY15" fmla="*/ 0 h 78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643" h="783891">
                  <a:moveTo>
                    <a:pt x="239726" y="0"/>
                  </a:moveTo>
                  <a:lnTo>
                    <a:pt x="473406" y="50800"/>
                  </a:lnTo>
                  <a:lnTo>
                    <a:pt x="493726" y="182880"/>
                  </a:lnTo>
                  <a:lnTo>
                    <a:pt x="1083006" y="335280"/>
                  </a:lnTo>
                  <a:cubicBezTo>
                    <a:pt x="1216779" y="381000"/>
                    <a:pt x="1247259" y="413173"/>
                    <a:pt x="1296366" y="457200"/>
                  </a:cubicBezTo>
                  <a:cubicBezTo>
                    <a:pt x="1345473" y="501227"/>
                    <a:pt x="1357326" y="550333"/>
                    <a:pt x="1377646" y="599440"/>
                  </a:cubicBezTo>
                  <a:cubicBezTo>
                    <a:pt x="1387806" y="623994"/>
                    <a:pt x="1394579" y="649394"/>
                    <a:pt x="1400506" y="675005"/>
                  </a:cubicBezTo>
                  <a:lnTo>
                    <a:pt x="1414643" y="736097"/>
                  </a:lnTo>
                  <a:lnTo>
                    <a:pt x="1366136" y="754539"/>
                  </a:lnTo>
                  <a:cubicBezTo>
                    <a:pt x="1342192" y="762847"/>
                    <a:pt x="1318379" y="769620"/>
                    <a:pt x="1296366" y="772160"/>
                  </a:cubicBezTo>
                  <a:cubicBezTo>
                    <a:pt x="1208313" y="782320"/>
                    <a:pt x="1150739" y="792480"/>
                    <a:pt x="1011886" y="772160"/>
                  </a:cubicBezTo>
                  <a:cubicBezTo>
                    <a:pt x="873033" y="751840"/>
                    <a:pt x="784979" y="724747"/>
                    <a:pt x="625806" y="670560"/>
                  </a:cubicBezTo>
                  <a:cubicBezTo>
                    <a:pt x="466633" y="616373"/>
                    <a:pt x="121193" y="487680"/>
                    <a:pt x="56846" y="447040"/>
                  </a:cubicBezTo>
                  <a:lnTo>
                    <a:pt x="0" y="411137"/>
                  </a:lnTo>
                  <a:lnTo>
                    <a:pt x="26366" y="50800"/>
                  </a:lnTo>
                  <a:lnTo>
                    <a:pt x="239726" y="0"/>
                  </a:lnTo>
                  <a:close/>
                </a:path>
              </a:pathLst>
            </a:custGeom>
            <a:solidFill>
              <a:srgbClr val="FF66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 rot="926268">
              <a:off x="5857388" y="2108823"/>
              <a:ext cx="697727" cy="26111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30000">
                    <a:sysClr val="window" lastClr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38" name="Freeform 137"/>
          <p:cNvSpPr/>
          <p:nvPr/>
        </p:nvSpPr>
        <p:spPr>
          <a:xfrm rot="13500000">
            <a:off x="5244234" y="1557802"/>
            <a:ext cx="736111" cy="647416"/>
          </a:xfrm>
          <a:custGeom>
            <a:avLst/>
            <a:gdLst>
              <a:gd name="connsiteX0" fmla="*/ 2196420 w 2196420"/>
              <a:gd name="connsiteY0" fmla="*/ 1931771 h 1931771"/>
              <a:gd name="connsiteX1" fmla="*/ 1516649 w 2196420"/>
              <a:gd name="connsiteY1" fmla="*/ 1502769 h 1931771"/>
              <a:gd name="connsiteX2" fmla="*/ 1249036 w 2196420"/>
              <a:gd name="connsiteY2" fmla="*/ 1357365 h 1931771"/>
              <a:gd name="connsiteX3" fmla="*/ 1234360 w 2196420"/>
              <a:gd name="connsiteY3" fmla="*/ 1367226 h 1931771"/>
              <a:gd name="connsiteX4" fmla="*/ 1174096 w 2196420"/>
              <a:gd name="connsiteY4" fmla="*/ 1362329 h 1931771"/>
              <a:gd name="connsiteX5" fmla="*/ 1159953 w 2196420"/>
              <a:gd name="connsiteY5" fmla="*/ 1351993 h 1931771"/>
              <a:gd name="connsiteX6" fmla="*/ 891331 w 2196420"/>
              <a:gd name="connsiteY6" fmla="*/ 1494254 h 1931771"/>
              <a:gd name="connsiteX7" fmla="*/ 256824 w 2196420"/>
              <a:gd name="connsiteY7" fmla="*/ 1711909 h 1931771"/>
              <a:gd name="connsiteX8" fmla="*/ 898542 w 2196420"/>
              <a:gd name="connsiteY8" fmla="*/ 1402608 h 1931771"/>
              <a:gd name="connsiteX9" fmla="*/ 1121372 w 2196420"/>
              <a:gd name="connsiteY9" fmla="*/ 1276170 h 1931771"/>
              <a:gd name="connsiteX10" fmla="*/ 1122231 w 2196420"/>
              <a:gd name="connsiteY10" fmla="*/ 1263249 h 1931771"/>
              <a:gd name="connsiteX11" fmla="*/ 1134974 w 2196420"/>
              <a:gd name="connsiteY11" fmla="*/ 1241457 h 1931771"/>
              <a:gd name="connsiteX12" fmla="*/ 1148274 w 2196420"/>
              <a:gd name="connsiteY12" fmla="*/ 1228157 h 1931771"/>
              <a:gd name="connsiteX13" fmla="*/ 162516 w 2196420"/>
              <a:gd name="connsiteY13" fmla="*/ 242399 h 1931771"/>
              <a:gd name="connsiteX14" fmla="*/ 157353 w 2196420"/>
              <a:gd name="connsiteY14" fmla="*/ 246073 h 1931771"/>
              <a:gd name="connsiteX15" fmla="*/ 127888 w 2196420"/>
              <a:gd name="connsiteY15" fmla="*/ 253357 h 1931771"/>
              <a:gd name="connsiteX16" fmla="*/ 1946 w 2196420"/>
              <a:gd name="connsiteY16" fmla="*/ 127415 h 1931771"/>
              <a:gd name="connsiteX17" fmla="*/ 48997 w 2196420"/>
              <a:gd name="connsiteY17" fmla="*/ 48997 h 1931771"/>
              <a:gd name="connsiteX18" fmla="*/ 127415 w 2196420"/>
              <a:gd name="connsiteY18" fmla="*/ 1946 h 1931771"/>
              <a:gd name="connsiteX19" fmla="*/ 253357 w 2196420"/>
              <a:gd name="connsiteY19" fmla="*/ 127888 h 1931771"/>
              <a:gd name="connsiteX20" fmla="*/ 246073 w 2196420"/>
              <a:gd name="connsiteY20" fmla="*/ 157352 h 1931771"/>
              <a:gd name="connsiteX21" fmla="*/ 242400 w 2196420"/>
              <a:gd name="connsiteY21" fmla="*/ 162514 h 1931771"/>
              <a:gd name="connsiteX22" fmla="*/ 1178456 w 2196420"/>
              <a:gd name="connsiteY22" fmla="*/ 1098570 h 1931771"/>
              <a:gd name="connsiteX23" fmla="*/ 1222716 w 2196420"/>
              <a:gd name="connsiteY23" fmla="*/ 830617 h 1931771"/>
              <a:gd name="connsiteX24" fmla="*/ 1454767 w 2196420"/>
              <a:gd name="connsiteY24" fmla="*/ 128025 h 1931771"/>
              <a:gd name="connsiteX25" fmla="*/ 1297789 w 2196420"/>
              <a:gd name="connsiteY25" fmla="*/ 897161 h 1931771"/>
              <a:gd name="connsiteX26" fmla="*/ 1262022 w 2196420"/>
              <a:gd name="connsiteY26" fmla="*/ 1160870 h 1931771"/>
              <a:gd name="connsiteX27" fmla="*/ 1284147 w 2196420"/>
              <a:gd name="connsiteY27" fmla="*/ 1138745 h 1931771"/>
              <a:gd name="connsiteX28" fmla="*/ 1336925 w 2196420"/>
              <a:gd name="connsiteY28" fmla="*/ 1170412 h 1931771"/>
              <a:gd name="connsiteX29" fmla="*/ 1368591 w 2196420"/>
              <a:gd name="connsiteY29" fmla="*/ 1223190 h 1931771"/>
              <a:gd name="connsiteX30" fmla="*/ 1308459 w 2196420"/>
              <a:gd name="connsiteY30" fmla="*/ 1283322 h 1931771"/>
              <a:gd name="connsiteX31" fmla="*/ 1604724 w 2196420"/>
              <a:gd name="connsiteY31" fmla="*/ 1455353 h 193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96420" h="1931771">
                <a:moveTo>
                  <a:pt x="2196420" y="1931771"/>
                </a:moveTo>
                <a:lnTo>
                  <a:pt x="1516649" y="1502769"/>
                </a:lnTo>
                <a:lnTo>
                  <a:pt x="1249036" y="1357365"/>
                </a:lnTo>
                <a:lnTo>
                  <a:pt x="1234360" y="1367226"/>
                </a:lnTo>
                <a:cubicBezTo>
                  <a:pt x="1216811" y="1374680"/>
                  <a:pt x="1194647" y="1372778"/>
                  <a:pt x="1174096" y="1362329"/>
                </a:cubicBezTo>
                <a:lnTo>
                  <a:pt x="1159953" y="1351993"/>
                </a:lnTo>
                <a:lnTo>
                  <a:pt x="891331" y="1494254"/>
                </a:lnTo>
                <a:lnTo>
                  <a:pt x="256824" y="1711909"/>
                </a:lnTo>
                <a:lnTo>
                  <a:pt x="898542" y="1402608"/>
                </a:lnTo>
                <a:lnTo>
                  <a:pt x="1121372" y="1276170"/>
                </a:lnTo>
                <a:lnTo>
                  <a:pt x="1122231" y="1263249"/>
                </a:lnTo>
                <a:cubicBezTo>
                  <a:pt x="1124625" y="1255028"/>
                  <a:pt x="1128849" y="1247582"/>
                  <a:pt x="1134974" y="1241457"/>
                </a:cubicBezTo>
                <a:lnTo>
                  <a:pt x="1148274" y="1228157"/>
                </a:lnTo>
                <a:lnTo>
                  <a:pt x="162516" y="242399"/>
                </a:lnTo>
                <a:lnTo>
                  <a:pt x="157353" y="246073"/>
                </a:lnTo>
                <a:cubicBezTo>
                  <a:pt x="143162" y="254587"/>
                  <a:pt x="132219" y="257688"/>
                  <a:pt x="127888" y="253357"/>
                </a:cubicBezTo>
                <a:lnTo>
                  <a:pt x="1946" y="127415"/>
                </a:lnTo>
                <a:cubicBezTo>
                  <a:pt x="-6716" y="118753"/>
                  <a:pt x="14350" y="83644"/>
                  <a:pt x="48997" y="48997"/>
                </a:cubicBezTo>
                <a:cubicBezTo>
                  <a:pt x="83645" y="14349"/>
                  <a:pt x="118753" y="-6716"/>
                  <a:pt x="127415" y="1946"/>
                </a:cubicBezTo>
                <a:lnTo>
                  <a:pt x="253357" y="127888"/>
                </a:lnTo>
                <a:cubicBezTo>
                  <a:pt x="257688" y="132219"/>
                  <a:pt x="254588" y="143161"/>
                  <a:pt x="246073" y="157352"/>
                </a:cubicBezTo>
                <a:lnTo>
                  <a:pt x="242400" y="162514"/>
                </a:lnTo>
                <a:lnTo>
                  <a:pt x="1178456" y="1098570"/>
                </a:lnTo>
                <a:lnTo>
                  <a:pt x="1222716" y="830617"/>
                </a:lnTo>
                <a:lnTo>
                  <a:pt x="1454767" y="128025"/>
                </a:lnTo>
                <a:lnTo>
                  <a:pt x="1297789" y="897161"/>
                </a:lnTo>
                <a:lnTo>
                  <a:pt x="1262022" y="1160870"/>
                </a:lnTo>
                <a:lnTo>
                  <a:pt x="1284147" y="1138745"/>
                </a:lnTo>
                <a:cubicBezTo>
                  <a:pt x="1289976" y="1132916"/>
                  <a:pt x="1313606" y="1147094"/>
                  <a:pt x="1336925" y="1170412"/>
                </a:cubicBezTo>
                <a:cubicBezTo>
                  <a:pt x="1360243" y="1193730"/>
                  <a:pt x="1374420" y="1217360"/>
                  <a:pt x="1368591" y="1223190"/>
                </a:cubicBezTo>
                <a:lnTo>
                  <a:pt x="1308459" y="1283322"/>
                </a:lnTo>
                <a:lnTo>
                  <a:pt x="1604724" y="1455353"/>
                </a:lnTo>
                <a:close/>
              </a:path>
            </a:pathLst>
          </a:custGeom>
          <a:solidFill>
            <a:srgbClr val="192F43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5036223" y="2411907"/>
            <a:ext cx="636744" cy="594599"/>
            <a:chOff x="5036223" y="2411907"/>
            <a:chExt cx="636744" cy="594599"/>
          </a:xfrm>
        </p:grpSpPr>
        <p:sp>
          <p:nvSpPr>
            <p:cNvPr id="140" name="Freeform 139"/>
            <p:cNvSpPr/>
            <p:nvPr/>
          </p:nvSpPr>
          <p:spPr>
            <a:xfrm rot="17703207">
              <a:off x="5021313" y="2747569"/>
              <a:ext cx="95246" cy="65425"/>
            </a:xfrm>
            <a:custGeom>
              <a:avLst/>
              <a:gdLst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33425 w 1019175"/>
                <a:gd name="connsiteY2" fmla="*/ 22860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460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14375 w 1019175"/>
                <a:gd name="connsiteY3" fmla="*/ 952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885825 w 1019175"/>
                <a:gd name="connsiteY22" fmla="*/ 5080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9175" h="561975">
                  <a:moveTo>
                    <a:pt x="1019175" y="409575"/>
                  </a:moveTo>
                  <a:cubicBezTo>
                    <a:pt x="998537" y="374650"/>
                    <a:pt x="889529" y="303213"/>
                    <a:pt x="847725" y="266700"/>
                  </a:cubicBezTo>
                  <a:cubicBezTo>
                    <a:pt x="805921" y="230187"/>
                    <a:pt x="793750" y="222250"/>
                    <a:pt x="768350" y="190500"/>
                  </a:cubicBezTo>
                  <a:lnTo>
                    <a:pt x="720725" y="69850"/>
                  </a:lnTo>
                  <a:cubicBezTo>
                    <a:pt x="660400" y="98425"/>
                    <a:pt x="690562" y="76200"/>
                    <a:pt x="590550" y="114300"/>
                  </a:cubicBezTo>
                  <a:cubicBezTo>
                    <a:pt x="537104" y="121179"/>
                    <a:pt x="422275" y="149225"/>
                    <a:pt x="381000" y="142875"/>
                  </a:cubicBezTo>
                  <a:lnTo>
                    <a:pt x="342900" y="76200"/>
                  </a:lnTo>
                  <a:lnTo>
                    <a:pt x="295275" y="133350"/>
                  </a:lnTo>
                  <a:lnTo>
                    <a:pt x="133350" y="171450"/>
                  </a:lnTo>
                  <a:lnTo>
                    <a:pt x="104775" y="85725"/>
                  </a:lnTo>
                  <a:lnTo>
                    <a:pt x="57150" y="0"/>
                  </a:lnTo>
                  <a:cubicBezTo>
                    <a:pt x="53975" y="6350"/>
                    <a:pt x="82550" y="88900"/>
                    <a:pt x="85725" y="123825"/>
                  </a:cubicBezTo>
                  <a:cubicBezTo>
                    <a:pt x="88900" y="158750"/>
                    <a:pt x="101600" y="158750"/>
                    <a:pt x="76200" y="209550"/>
                  </a:cubicBezTo>
                  <a:lnTo>
                    <a:pt x="0" y="361950"/>
                  </a:lnTo>
                  <a:lnTo>
                    <a:pt x="114300" y="228600"/>
                  </a:lnTo>
                  <a:lnTo>
                    <a:pt x="276225" y="266700"/>
                  </a:lnTo>
                  <a:lnTo>
                    <a:pt x="238125" y="304800"/>
                  </a:lnTo>
                  <a:lnTo>
                    <a:pt x="342900" y="314325"/>
                  </a:lnTo>
                  <a:lnTo>
                    <a:pt x="457200" y="409575"/>
                  </a:lnTo>
                  <a:lnTo>
                    <a:pt x="638175" y="495300"/>
                  </a:lnTo>
                  <a:lnTo>
                    <a:pt x="571500" y="561975"/>
                  </a:lnTo>
                  <a:cubicBezTo>
                    <a:pt x="609600" y="546100"/>
                    <a:pt x="633413" y="523346"/>
                    <a:pt x="685800" y="514350"/>
                  </a:cubicBezTo>
                  <a:cubicBezTo>
                    <a:pt x="738187" y="505354"/>
                    <a:pt x="830792" y="513821"/>
                    <a:pt x="885825" y="508000"/>
                  </a:cubicBezTo>
                  <a:cubicBezTo>
                    <a:pt x="940858" y="502179"/>
                    <a:pt x="1008063" y="493183"/>
                    <a:pt x="1016000" y="479425"/>
                  </a:cubicBezTo>
                  <a:lnTo>
                    <a:pt x="952500" y="450850"/>
                  </a:lnTo>
                  <a:lnTo>
                    <a:pt x="1019175" y="409575"/>
                  </a:lnTo>
                  <a:close/>
                </a:path>
              </a:pathLst>
            </a:custGeom>
            <a:solidFill>
              <a:srgbClr val="1E4D7C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 rot="21394323" flipH="1">
              <a:off x="5107292" y="2943448"/>
              <a:ext cx="178320" cy="63058"/>
            </a:xfrm>
            <a:custGeom>
              <a:avLst/>
              <a:gdLst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33425 w 1019175"/>
                <a:gd name="connsiteY2" fmla="*/ 22860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460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14375 w 1019175"/>
                <a:gd name="connsiteY3" fmla="*/ 952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885825 w 1019175"/>
                <a:gd name="connsiteY22" fmla="*/ 5080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9175" h="561975">
                  <a:moveTo>
                    <a:pt x="1019175" y="409575"/>
                  </a:moveTo>
                  <a:cubicBezTo>
                    <a:pt x="998537" y="374650"/>
                    <a:pt x="889529" y="303213"/>
                    <a:pt x="847725" y="266700"/>
                  </a:cubicBezTo>
                  <a:cubicBezTo>
                    <a:pt x="805921" y="230187"/>
                    <a:pt x="793750" y="222250"/>
                    <a:pt x="768350" y="190500"/>
                  </a:cubicBezTo>
                  <a:lnTo>
                    <a:pt x="720725" y="69850"/>
                  </a:lnTo>
                  <a:cubicBezTo>
                    <a:pt x="660400" y="98425"/>
                    <a:pt x="690562" y="76200"/>
                    <a:pt x="590550" y="114300"/>
                  </a:cubicBezTo>
                  <a:cubicBezTo>
                    <a:pt x="537104" y="121179"/>
                    <a:pt x="422275" y="149225"/>
                    <a:pt x="381000" y="142875"/>
                  </a:cubicBezTo>
                  <a:lnTo>
                    <a:pt x="342900" y="76200"/>
                  </a:lnTo>
                  <a:lnTo>
                    <a:pt x="295275" y="133350"/>
                  </a:lnTo>
                  <a:lnTo>
                    <a:pt x="133350" y="171450"/>
                  </a:lnTo>
                  <a:lnTo>
                    <a:pt x="104775" y="85725"/>
                  </a:lnTo>
                  <a:lnTo>
                    <a:pt x="57150" y="0"/>
                  </a:lnTo>
                  <a:cubicBezTo>
                    <a:pt x="53975" y="6350"/>
                    <a:pt x="82550" y="88900"/>
                    <a:pt x="85725" y="123825"/>
                  </a:cubicBezTo>
                  <a:cubicBezTo>
                    <a:pt x="88900" y="158750"/>
                    <a:pt x="101600" y="158750"/>
                    <a:pt x="76200" y="209550"/>
                  </a:cubicBezTo>
                  <a:lnTo>
                    <a:pt x="0" y="361950"/>
                  </a:lnTo>
                  <a:lnTo>
                    <a:pt x="114300" y="228600"/>
                  </a:lnTo>
                  <a:lnTo>
                    <a:pt x="276225" y="266700"/>
                  </a:lnTo>
                  <a:lnTo>
                    <a:pt x="238125" y="304800"/>
                  </a:lnTo>
                  <a:lnTo>
                    <a:pt x="342900" y="314325"/>
                  </a:lnTo>
                  <a:lnTo>
                    <a:pt x="457200" y="409575"/>
                  </a:lnTo>
                  <a:lnTo>
                    <a:pt x="638175" y="495300"/>
                  </a:lnTo>
                  <a:lnTo>
                    <a:pt x="571500" y="561975"/>
                  </a:lnTo>
                  <a:cubicBezTo>
                    <a:pt x="609600" y="546100"/>
                    <a:pt x="633413" y="523346"/>
                    <a:pt x="685800" y="514350"/>
                  </a:cubicBezTo>
                  <a:cubicBezTo>
                    <a:pt x="738187" y="505354"/>
                    <a:pt x="830792" y="513821"/>
                    <a:pt x="885825" y="508000"/>
                  </a:cubicBezTo>
                  <a:cubicBezTo>
                    <a:pt x="940858" y="502179"/>
                    <a:pt x="1008063" y="493183"/>
                    <a:pt x="1016000" y="479425"/>
                  </a:cubicBezTo>
                  <a:lnTo>
                    <a:pt x="952500" y="450850"/>
                  </a:lnTo>
                  <a:lnTo>
                    <a:pt x="1019175" y="409575"/>
                  </a:lnTo>
                  <a:close/>
                </a:path>
              </a:pathLst>
            </a:custGeom>
            <a:solidFill>
              <a:srgbClr val="1E4D7C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221102" y="2764851"/>
              <a:ext cx="243556" cy="125065"/>
            </a:xfrm>
            <a:custGeom>
              <a:avLst/>
              <a:gdLst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33425 w 1019175"/>
                <a:gd name="connsiteY2" fmla="*/ 22860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695325 w 1019175"/>
                <a:gd name="connsiteY3" fmla="*/ 762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0160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01675 w 1019175"/>
                <a:gd name="connsiteY3" fmla="*/ 1460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14375 w 1019175"/>
                <a:gd name="connsiteY3" fmla="*/ 952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2000 w 1019175"/>
                <a:gd name="connsiteY2" fmla="*/ 20955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71550 w 1019175"/>
                <a:gd name="connsiteY24" fmla="*/ 4762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09650 w 1019175"/>
                <a:gd name="connsiteY23" fmla="*/ 52387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904875 w 1019175"/>
                <a:gd name="connsiteY22" fmla="*/ 5334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  <a:gd name="connsiteX0" fmla="*/ 1019175 w 1019175"/>
                <a:gd name="connsiteY0" fmla="*/ 409575 h 561975"/>
                <a:gd name="connsiteX1" fmla="*/ 847725 w 1019175"/>
                <a:gd name="connsiteY1" fmla="*/ 266700 h 561975"/>
                <a:gd name="connsiteX2" fmla="*/ 768350 w 1019175"/>
                <a:gd name="connsiteY2" fmla="*/ 190500 h 561975"/>
                <a:gd name="connsiteX3" fmla="*/ 720725 w 1019175"/>
                <a:gd name="connsiteY3" fmla="*/ 69850 h 561975"/>
                <a:gd name="connsiteX4" fmla="*/ 590550 w 1019175"/>
                <a:gd name="connsiteY4" fmla="*/ 114300 h 561975"/>
                <a:gd name="connsiteX5" fmla="*/ 381000 w 1019175"/>
                <a:gd name="connsiteY5" fmla="*/ 142875 h 561975"/>
                <a:gd name="connsiteX6" fmla="*/ 342900 w 1019175"/>
                <a:gd name="connsiteY6" fmla="*/ 76200 h 561975"/>
                <a:gd name="connsiteX7" fmla="*/ 295275 w 1019175"/>
                <a:gd name="connsiteY7" fmla="*/ 133350 h 561975"/>
                <a:gd name="connsiteX8" fmla="*/ 133350 w 1019175"/>
                <a:gd name="connsiteY8" fmla="*/ 171450 h 561975"/>
                <a:gd name="connsiteX9" fmla="*/ 104775 w 1019175"/>
                <a:gd name="connsiteY9" fmla="*/ 85725 h 561975"/>
                <a:gd name="connsiteX10" fmla="*/ 57150 w 1019175"/>
                <a:gd name="connsiteY10" fmla="*/ 0 h 561975"/>
                <a:gd name="connsiteX11" fmla="*/ 85725 w 1019175"/>
                <a:gd name="connsiteY11" fmla="*/ 123825 h 561975"/>
                <a:gd name="connsiteX12" fmla="*/ 76200 w 1019175"/>
                <a:gd name="connsiteY12" fmla="*/ 209550 h 561975"/>
                <a:gd name="connsiteX13" fmla="*/ 0 w 1019175"/>
                <a:gd name="connsiteY13" fmla="*/ 361950 h 561975"/>
                <a:gd name="connsiteX14" fmla="*/ 114300 w 1019175"/>
                <a:gd name="connsiteY14" fmla="*/ 228600 h 561975"/>
                <a:gd name="connsiteX15" fmla="*/ 276225 w 1019175"/>
                <a:gd name="connsiteY15" fmla="*/ 266700 h 561975"/>
                <a:gd name="connsiteX16" fmla="*/ 238125 w 1019175"/>
                <a:gd name="connsiteY16" fmla="*/ 304800 h 561975"/>
                <a:gd name="connsiteX17" fmla="*/ 342900 w 1019175"/>
                <a:gd name="connsiteY17" fmla="*/ 314325 h 561975"/>
                <a:gd name="connsiteX18" fmla="*/ 457200 w 1019175"/>
                <a:gd name="connsiteY18" fmla="*/ 409575 h 561975"/>
                <a:gd name="connsiteX19" fmla="*/ 638175 w 1019175"/>
                <a:gd name="connsiteY19" fmla="*/ 495300 h 561975"/>
                <a:gd name="connsiteX20" fmla="*/ 571500 w 1019175"/>
                <a:gd name="connsiteY20" fmla="*/ 561975 h 561975"/>
                <a:gd name="connsiteX21" fmla="*/ 685800 w 1019175"/>
                <a:gd name="connsiteY21" fmla="*/ 514350 h 561975"/>
                <a:gd name="connsiteX22" fmla="*/ 885825 w 1019175"/>
                <a:gd name="connsiteY22" fmla="*/ 508000 h 561975"/>
                <a:gd name="connsiteX23" fmla="*/ 1016000 w 1019175"/>
                <a:gd name="connsiteY23" fmla="*/ 479425 h 561975"/>
                <a:gd name="connsiteX24" fmla="*/ 952500 w 1019175"/>
                <a:gd name="connsiteY24" fmla="*/ 450850 h 561975"/>
                <a:gd name="connsiteX25" fmla="*/ 1019175 w 1019175"/>
                <a:gd name="connsiteY25" fmla="*/ 4095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9175" h="561975">
                  <a:moveTo>
                    <a:pt x="1019175" y="409575"/>
                  </a:moveTo>
                  <a:cubicBezTo>
                    <a:pt x="998537" y="374650"/>
                    <a:pt x="889529" y="303213"/>
                    <a:pt x="847725" y="266700"/>
                  </a:cubicBezTo>
                  <a:cubicBezTo>
                    <a:pt x="805921" y="230187"/>
                    <a:pt x="793750" y="222250"/>
                    <a:pt x="768350" y="190500"/>
                  </a:cubicBezTo>
                  <a:lnTo>
                    <a:pt x="720725" y="69850"/>
                  </a:lnTo>
                  <a:cubicBezTo>
                    <a:pt x="660400" y="98425"/>
                    <a:pt x="690562" y="76200"/>
                    <a:pt x="590550" y="114300"/>
                  </a:cubicBezTo>
                  <a:cubicBezTo>
                    <a:pt x="537104" y="121179"/>
                    <a:pt x="422275" y="149225"/>
                    <a:pt x="381000" y="142875"/>
                  </a:cubicBezTo>
                  <a:lnTo>
                    <a:pt x="342900" y="76200"/>
                  </a:lnTo>
                  <a:lnTo>
                    <a:pt x="295275" y="133350"/>
                  </a:lnTo>
                  <a:lnTo>
                    <a:pt x="133350" y="171450"/>
                  </a:lnTo>
                  <a:lnTo>
                    <a:pt x="104775" y="85725"/>
                  </a:lnTo>
                  <a:lnTo>
                    <a:pt x="57150" y="0"/>
                  </a:lnTo>
                  <a:cubicBezTo>
                    <a:pt x="53975" y="6350"/>
                    <a:pt x="82550" y="88900"/>
                    <a:pt x="85725" y="123825"/>
                  </a:cubicBezTo>
                  <a:cubicBezTo>
                    <a:pt x="88900" y="158750"/>
                    <a:pt x="101600" y="158750"/>
                    <a:pt x="76200" y="209550"/>
                  </a:cubicBezTo>
                  <a:lnTo>
                    <a:pt x="0" y="361950"/>
                  </a:lnTo>
                  <a:lnTo>
                    <a:pt x="114300" y="228600"/>
                  </a:lnTo>
                  <a:lnTo>
                    <a:pt x="276225" y="266700"/>
                  </a:lnTo>
                  <a:lnTo>
                    <a:pt x="238125" y="304800"/>
                  </a:lnTo>
                  <a:lnTo>
                    <a:pt x="342900" y="314325"/>
                  </a:lnTo>
                  <a:lnTo>
                    <a:pt x="457200" y="409575"/>
                  </a:lnTo>
                  <a:lnTo>
                    <a:pt x="638175" y="495300"/>
                  </a:lnTo>
                  <a:lnTo>
                    <a:pt x="571500" y="561975"/>
                  </a:lnTo>
                  <a:cubicBezTo>
                    <a:pt x="609600" y="546100"/>
                    <a:pt x="633413" y="523346"/>
                    <a:pt x="685800" y="514350"/>
                  </a:cubicBezTo>
                  <a:cubicBezTo>
                    <a:pt x="738187" y="505354"/>
                    <a:pt x="830792" y="513821"/>
                    <a:pt x="885825" y="508000"/>
                  </a:cubicBezTo>
                  <a:cubicBezTo>
                    <a:pt x="940858" y="502179"/>
                    <a:pt x="1008063" y="493183"/>
                    <a:pt x="1016000" y="479425"/>
                  </a:cubicBezTo>
                  <a:lnTo>
                    <a:pt x="952500" y="450850"/>
                  </a:lnTo>
                  <a:lnTo>
                    <a:pt x="1019175" y="409575"/>
                  </a:lnTo>
                  <a:close/>
                </a:path>
              </a:pathLst>
            </a:custGeom>
            <a:solidFill>
              <a:srgbClr val="1E4D7C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085087" y="2411907"/>
              <a:ext cx="587880" cy="299485"/>
            </a:xfrm>
            <a:custGeom>
              <a:avLst/>
              <a:gdLst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911436 w 1618660"/>
                <a:gd name="connsiteY5" fmla="*/ 0 h 787400"/>
                <a:gd name="connsiteX6" fmla="*/ 902969 w 1618660"/>
                <a:gd name="connsiteY6" fmla="*/ 42333 h 787400"/>
                <a:gd name="connsiteX7" fmla="*/ 869103 w 1618660"/>
                <a:gd name="connsiteY7" fmla="*/ 55033 h 787400"/>
                <a:gd name="connsiteX8" fmla="*/ 860636 w 1618660"/>
                <a:gd name="connsiteY8" fmla="*/ 245533 h 787400"/>
                <a:gd name="connsiteX9" fmla="*/ 878893 w 1618660"/>
                <a:gd name="connsiteY9" fmla="*/ 344124 h 787400"/>
                <a:gd name="connsiteX10" fmla="*/ 887140 w 1618660"/>
                <a:gd name="connsiteY10" fmla="*/ 340728 h 787400"/>
                <a:gd name="connsiteX11" fmla="*/ 1205193 w 1618660"/>
                <a:gd name="connsiteY11" fmla="*/ 372533 h 787400"/>
                <a:gd name="connsiteX12" fmla="*/ 1205193 w 1618660"/>
                <a:gd name="connsiteY12" fmla="*/ 428191 h 787400"/>
                <a:gd name="connsiteX13" fmla="*/ 1507342 w 1618660"/>
                <a:gd name="connsiteY13" fmla="*/ 452046 h 787400"/>
                <a:gd name="connsiteX14" fmla="*/ 1618660 w 1618660"/>
                <a:gd name="connsiteY14" fmla="*/ 499753 h 787400"/>
                <a:gd name="connsiteX15" fmla="*/ 1531196 w 1618660"/>
                <a:gd name="connsiteY15" fmla="*/ 714438 h 787400"/>
                <a:gd name="connsiteX16" fmla="*/ 1475650 w 1618660"/>
                <a:gd name="connsiteY16" fmla="*/ 754115 h 787400"/>
                <a:gd name="connsiteX17" fmla="*/ 1300903 w 1618660"/>
                <a:gd name="connsiteY17" fmla="*/ 787400 h 787400"/>
                <a:gd name="connsiteX18" fmla="*/ 754803 w 1618660"/>
                <a:gd name="connsiteY18" fmla="*/ 778933 h 787400"/>
                <a:gd name="connsiteX19" fmla="*/ 35136 w 1618660"/>
                <a:gd name="connsiteY19" fmla="*/ 673100 h 787400"/>
                <a:gd name="connsiteX20" fmla="*/ 5246 w 1618660"/>
                <a:gd name="connsiteY20" fmla="*/ 666126 h 787400"/>
                <a:gd name="connsiteX21" fmla="*/ 1331 w 1618660"/>
                <a:gd name="connsiteY21" fmla="*/ 641033 h 787400"/>
                <a:gd name="connsiteX22" fmla="*/ 12497 w 1618660"/>
                <a:gd name="connsiteY22" fmla="*/ 555412 h 787400"/>
                <a:gd name="connsiteX23" fmla="*/ 266071 w 1618660"/>
                <a:gd name="connsiteY23" fmla="*/ 483892 h 787400"/>
                <a:gd name="connsiteX24" fmla="*/ 246802 w 1618660"/>
                <a:gd name="connsiteY24" fmla="*/ 423333 h 787400"/>
                <a:gd name="connsiteX25" fmla="*/ 225636 w 1618660"/>
                <a:gd name="connsiteY25" fmla="*/ 385233 h 787400"/>
                <a:gd name="connsiteX26" fmla="*/ 174836 w 1618660"/>
                <a:gd name="connsiteY26" fmla="*/ 355600 h 787400"/>
                <a:gd name="connsiteX27" fmla="*/ 272202 w 1618660"/>
                <a:gd name="connsiteY27" fmla="*/ 372533 h 787400"/>
                <a:gd name="connsiteX28" fmla="*/ 287257 w 1618660"/>
                <a:gd name="connsiteY28" fmla="*/ 477916 h 787400"/>
                <a:gd name="connsiteX29" fmla="*/ 322597 w 1618660"/>
                <a:gd name="connsiteY29" fmla="*/ 467948 h 787400"/>
                <a:gd name="connsiteX30" fmla="*/ 751968 w 1618660"/>
                <a:gd name="connsiteY30" fmla="*/ 523608 h 787400"/>
                <a:gd name="connsiteX31" fmla="*/ 744017 w 1618660"/>
                <a:gd name="connsiteY31" fmla="*/ 467948 h 787400"/>
                <a:gd name="connsiteX32" fmla="*/ 744941 w 1618660"/>
                <a:gd name="connsiteY32" fmla="*/ 459635 h 787400"/>
                <a:gd name="connsiteX33" fmla="*/ 489827 w 1618660"/>
                <a:gd name="connsiteY33" fmla="*/ 436231 h 787400"/>
                <a:gd name="connsiteX34" fmla="*/ 476844 w 1618660"/>
                <a:gd name="connsiteY34" fmla="*/ 449214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457862 w 1618660"/>
                <a:gd name="connsiteY38" fmla="*/ 430233 h 787400"/>
                <a:gd name="connsiteX39" fmla="*/ 835519 w 1618660"/>
                <a:gd name="connsiteY39" fmla="*/ 52576 h 787400"/>
                <a:gd name="connsiteX40" fmla="*/ 835236 w 1618660"/>
                <a:gd name="connsiteY40" fmla="*/ 2540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36231 h 787400"/>
                <a:gd name="connsiteX35" fmla="*/ 476844 w 1618660"/>
                <a:gd name="connsiteY35" fmla="*/ 449214 h 787400"/>
                <a:gd name="connsiteX36" fmla="*/ 461237 w 1618660"/>
                <a:gd name="connsiteY36" fmla="*/ 433608 h 787400"/>
                <a:gd name="connsiteX37" fmla="*/ 441536 w 1618660"/>
                <a:gd name="connsiteY37" fmla="*/ 431800 h 787400"/>
                <a:gd name="connsiteX38" fmla="*/ 459430 w 1618660"/>
                <a:gd name="connsiteY38" fmla="*/ 431800 h 787400"/>
                <a:gd name="connsiteX39" fmla="*/ 835519 w 1618660"/>
                <a:gd name="connsiteY39" fmla="*/ 52576 h 787400"/>
                <a:gd name="connsiteX40" fmla="*/ 835236 w 1618660"/>
                <a:gd name="connsiteY40" fmla="*/ 25400 h 787400"/>
                <a:gd name="connsiteX41" fmla="*/ 911436 w 1618660"/>
                <a:gd name="connsiteY41" fmla="*/ 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36231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506760 w 1618660"/>
                <a:gd name="connsiteY34" fmla="*/ 423531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4258 w 1618660"/>
                <a:gd name="connsiteY1" fmla="*/ 431800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511191 w 1618660"/>
                <a:gd name="connsiteY1" fmla="*/ 423334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9827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511191 w 1618660"/>
                <a:gd name="connsiteY1" fmla="*/ 423334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1361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0025 w 1618660"/>
                <a:gd name="connsiteY1" fmla="*/ 427567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1361 w 1618660"/>
                <a:gd name="connsiteY34" fmla="*/ 444697 h 787400"/>
                <a:gd name="connsiteX35" fmla="*/ 461237 w 1618660"/>
                <a:gd name="connsiteY35" fmla="*/ 433608 h 787400"/>
                <a:gd name="connsiteX36" fmla="*/ 441536 w 1618660"/>
                <a:gd name="connsiteY36" fmla="*/ 431800 h 787400"/>
                <a:gd name="connsiteX37" fmla="*/ 459430 w 1618660"/>
                <a:gd name="connsiteY37" fmla="*/ 431800 h 787400"/>
                <a:gd name="connsiteX38" fmla="*/ 835519 w 1618660"/>
                <a:gd name="connsiteY38" fmla="*/ 52576 h 787400"/>
                <a:gd name="connsiteX39" fmla="*/ 835236 w 1618660"/>
                <a:gd name="connsiteY39" fmla="*/ 25400 h 787400"/>
                <a:gd name="connsiteX40" fmla="*/ 911436 w 1618660"/>
                <a:gd name="connsiteY40" fmla="*/ 0 h 787400"/>
                <a:gd name="connsiteX0" fmla="*/ 835911 w 1618660"/>
                <a:gd name="connsiteY0" fmla="*/ 90147 h 787400"/>
                <a:gd name="connsiteX1" fmla="*/ 490025 w 1618660"/>
                <a:gd name="connsiteY1" fmla="*/ 427567 h 787400"/>
                <a:gd name="connsiteX2" fmla="*/ 748033 w 1618660"/>
                <a:gd name="connsiteY2" fmla="*/ 431800 h 787400"/>
                <a:gd name="connsiteX3" fmla="*/ 751968 w 1618660"/>
                <a:gd name="connsiteY3" fmla="*/ 396386 h 787400"/>
                <a:gd name="connsiteX4" fmla="*/ 838728 w 1618660"/>
                <a:gd name="connsiteY4" fmla="*/ 360662 h 787400"/>
                <a:gd name="connsiteX5" fmla="*/ 835911 w 1618660"/>
                <a:gd name="connsiteY5" fmla="*/ 90147 h 787400"/>
                <a:gd name="connsiteX6" fmla="*/ 911436 w 1618660"/>
                <a:gd name="connsiteY6" fmla="*/ 0 h 787400"/>
                <a:gd name="connsiteX7" fmla="*/ 902969 w 1618660"/>
                <a:gd name="connsiteY7" fmla="*/ 42333 h 787400"/>
                <a:gd name="connsiteX8" fmla="*/ 869103 w 1618660"/>
                <a:gd name="connsiteY8" fmla="*/ 55033 h 787400"/>
                <a:gd name="connsiteX9" fmla="*/ 860636 w 1618660"/>
                <a:gd name="connsiteY9" fmla="*/ 245533 h 787400"/>
                <a:gd name="connsiteX10" fmla="*/ 878893 w 1618660"/>
                <a:gd name="connsiteY10" fmla="*/ 344124 h 787400"/>
                <a:gd name="connsiteX11" fmla="*/ 887140 w 1618660"/>
                <a:gd name="connsiteY11" fmla="*/ 340728 h 787400"/>
                <a:gd name="connsiteX12" fmla="*/ 1205193 w 1618660"/>
                <a:gd name="connsiteY12" fmla="*/ 372533 h 787400"/>
                <a:gd name="connsiteX13" fmla="*/ 1205193 w 1618660"/>
                <a:gd name="connsiteY13" fmla="*/ 428191 h 787400"/>
                <a:gd name="connsiteX14" fmla="*/ 1507342 w 1618660"/>
                <a:gd name="connsiteY14" fmla="*/ 452046 h 787400"/>
                <a:gd name="connsiteX15" fmla="*/ 1618660 w 1618660"/>
                <a:gd name="connsiteY15" fmla="*/ 499753 h 787400"/>
                <a:gd name="connsiteX16" fmla="*/ 1531196 w 1618660"/>
                <a:gd name="connsiteY16" fmla="*/ 714438 h 787400"/>
                <a:gd name="connsiteX17" fmla="*/ 1475650 w 1618660"/>
                <a:gd name="connsiteY17" fmla="*/ 754115 h 787400"/>
                <a:gd name="connsiteX18" fmla="*/ 1300903 w 1618660"/>
                <a:gd name="connsiteY18" fmla="*/ 787400 h 787400"/>
                <a:gd name="connsiteX19" fmla="*/ 754803 w 1618660"/>
                <a:gd name="connsiteY19" fmla="*/ 778933 h 787400"/>
                <a:gd name="connsiteX20" fmla="*/ 35136 w 1618660"/>
                <a:gd name="connsiteY20" fmla="*/ 673100 h 787400"/>
                <a:gd name="connsiteX21" fmla="*/ 5246 w 1618660"/>
                <a:gd name="connsiteY21" fmla="*/ 666126 h 787400"/>
                <a:gd name="connsiteX22" fmla="*/ 1331 w 1618660"/>
                <a:gd name="connsiteY22" fmla="*/ 641033 h 787400"/>
                <a:gd name="connsiteX23" fmla="*/ 12497 w 1618660"/>
                <a:gd name="connsiteY23" fmla="*/ 555412 h 787400"/>
                <a:gd name="connsiteX24" fmla="*/ 266071 w 1618660"/>
                <a:gd name="connsiteY24" fmla="*/ 483892 h 787400"/>
                <a:gd name="connsiteX25" fmla="*/ 246802 w 1618660"/>
                <a:gd name="connsiteY25" fmla="*/ 423333 h 787400"/>
                <a:gd name="connsiteX26" fmla="*/ 225636 w 1618660"/>
                <a:gd name="connsiteY26" fmla="*/ 385233 h 787400"/>
                <a:gd name="connsiteX27" fmla="*/ 174836 w 1618660"/>
                <a:gd name="connsiteY27" fmla="*/ 355600 h 787400"/>
                <a:gd name="connsiteX28" fmla="*/ 272202 w 1618660"/>
                <a:gd name="connsiteY28" fmla="*/ 372533 h 787400"/>
                <a:gd name="connsiteX29" fmla="*/ 287257 w 1618660"/>
                <a:gd name="connsiteY29" fmla="*/ 477916 h 787400"/>
                <a:gd name="connsiteX30" fmla="*/ 322597 w 1618660"/>
                <a:gd name="connsiteY30" fmla="*/ 467948 h 787400"/>
                <a:gd name="connsiteX31" fmla="*/ 751968 w 1618660"/>
                <a:gd name="connsiteY31" fmla="*/ 523608 h 787400"/>
                <a:gd name="connsiteX32" fmla="*/ 744017 w 1618660"/>
                <a:gd name="connsiteY32" fmla="*/ 467948 h 787400"/>
                <a:gd name="connsiteX33" fmla="*/ 744941 w 1618660"/>
                <a:gd name="connsiteY33" fmla="*/ 459635 h 787400"/>
                <a:gd name="connsiteX34" fmla="*/ 481361 w 1618660"/>
                <a:gd name="connsiteY34" fmla="*/ 444697 h 787400"/>
                <a:gd name="connsiteX35" fmla="*/ 461237 w 1618660"/>
                <a:gd name="connsiteY35" fmla="*/ 433608 h 787400"/>
                <a:gd name="connsiteX36" fmla="*/ 459430 w 1618660"/>
                <a:gd name="connsiteY36" fmla="*/ 431800 h 787400"/>
                <a:gd name="connsiteX37" fmla="*/ 835519 w 1618660"/>
                <a:gd name="connsiteY37" fmla="*/ 52576 h 787400"/>
                <a:gd name="connsiteX38" fmla="*/ 835236 w 1618660"/>
                <a:gd name="connsiteY38" fmla="*/ 25400 h 787400"/>
                <a:gd name="connsiteX39" fmla="*/ 911436 w 1618660"/>
                <a:gd name="connsiteY39" fmla="*/ 0 h 787400"/>
                <a:gd name="connsiteX0" fmla="*/ 835911 w 1618660"/>
                <a:gd name="connsiteY0" fmla="*/ 90147 h 791879"/>
                <a:gd name="connsiteX1" fmla="*/ 490025 w 1618660"/>
                <a:gd name="connsiteY1" fmla="*/ 427567 h 791879"/>
                <a:gd name="connsiteX2" fmla="*/ 748033 w 1618660"/>
                <a:gd name="connsiteY2" fmla="*/ 431800 h 791879"/>
                <a:gd name="connsiteX3" fmla="*/ 751968 w 1618660"/>
                <a:gd name="connsiteY3" fmla="*/ 396386 h 791879"/>
                <a:gd name="connsiteX4" fmla="*/ 838728 w 1618660"/>
                <a:gd name="connsiteY4" fmla="*/ 360662 h 791879"/>
                <a:gd name="connsiteX5" fmla="*/ 835911 w 1618660"/>
                <a:gd name="connsiteY5" fmla="*/ 90147 h 791879"/>
                <a:gd name="connsiteX6" fmla="*/ 911436 w 1618660"/>
                <a:gd name="connsiteY6" fmla="*/ 0 h 791879"/>
                <a:gd name="connsiteX7" fmla="*/ 902969 w 1618660"/>
                <a:gd name="connsiteY7" fmla="*/ 42333 h 791879"/>
                <a:gd name="connsiteX8" fmla="*/ 869103 w 1618660"/>
                <a:gd name="connsiteY8" fmla="*/ 55033 h 791879"/>
                <a:gd name="connsiteX9" fmla="*/ 860636 w 1618660"/>
                <a:gd name="connsiteY9" fmla="*/ 245533 h 791879"/>
                <a:gd name="connsiteX10" fmla="*/ 878893 w 1618660"/>
                <a:gd name="connsiteY10" fmla="*/ 344124 h 791879"/>
                <a:gd name="connsiteX11" fmla="*/ 887140 w 1618660"/>
                <a:gd name="connsiteY11" fmla="*/ 340728 h 791879"/>
                <a:gd name="connsiteX12" fmla="*/ 1205193 w 1618660"/>
                <a:gd name="connsiteY12" fmla="*/ 372533 h 791879"/>
                <a:gd name="connsiteX13" fmla="*/ 1205193 w 1618660"/>
                <a:gd name="connsiteY13" fmla="*/ 428191 h 791879"/>
                <a:gd name="connsiteX14" fmla="*/ 1507342 w 1618660"/>
                <a:gd name="connsiteY14" fmla="*/ 452046 h 791879"/>
                <a:gd name="connsiteX15" fmla="*/ 1618660 w 1618660"/>
                <a:gd name="connsiteY15" fmla="*/ 499753 h 791879"/>
                <a:gd name="connsiteX16" fmla="*/ 1531196 w 1618660"/>
                <a:gd name="connsiteY16" fmla="*/ 714438 h 791879"/>
                <a:gd name="connsiteX17" fmla="*/ 1475650 w 1618660"/>
                <a:gd name="connsiteY17" fmla="*/ 754115 h 791879"/>
                <a:gd name="connsiteX18" fmla="*/ 1300903 w 1618660"/>
                <a:gd name="connsiteY18" fmla="*/ 787400 h 791879"/>
                <a:gd name="connsiteX19" fmla="*/ 754803 w 1618660"/>
                <a:gd name="connsiteY19" fmla="*/ 778933 h 791879"/>
                <a:gd name="connsiteX20" fmla="*/ 35136 w 1618660"/>
                <a:gd name="connsiteY20" fmla="*/ 673100 h 791879"/>
                <a:gd name="connsiteX21" fmla="*/ 5246 w 1618660"/>
                <a:gd name="connsiteY21" fmla="*/ 666126 h 791879"/>
                <a:gd name="connsiteX22" fmla="*/ 1331 w 1618660"/>
                <a:gd name="connsiteY22" fmla="*/ 641033 h 791879"/>
                <a:gd name="connsiteX23" fmla="*/ 12497 w 1618660"/>
                <a:gd name="connsiteY23" fmla="*/ 555412 h 791879"/>
                <a:gd name="connsiteX24" fmla="*/ 266071 w 1618660"/>
                <a:gd name="connsiteY24" fmla="*/ 483892 h 791879"/>
                <a:gd name="connsiteX25" fmla="*/ 246802 w 1618660"/>
                <a:gd name="connsiteY25" fmla="*/ 423333 h 791879"/>
                <a:gd name="connsiteX26" fmla="*/ 225636 w 1618660"/>
                <a:gd name="connsiteY26" fmla="*/ 385233 h 791879"/>
                <a:gd name="connsiteX27" fmla="*/ 174836 w 1618660"/>
                <a:gd name="connsiteY27" fmla="*/ 355600 h 791879"/>
                <a:gd name="connsiteX28" fmla="*/ 272202 w 1618660"/>
                <a:gd name="connsiteY28" fmla="*/ 372533 h 791879"/>
                <a:gd name="connsiteX29" fmla="*/ 287257 w 1618660"/>
                <a:gd name="connsiteY29" fmla="*/ 477916 h 791879"/>
                <a:gd name="connsiteX30" fmla="*/ 322597 w 1618660"/>
                <a:gd name="connsiteY30" fmla="*/ 467948 h 791879"/>
                <a:gd name="connsiteX31" fmla="*/ 751968 w 1618660"/>
                <a:gd name="connsiteY31" fmla="*/ 523608 h 791879"/>
                <a:gd name="connsiteX32" fmla="*/ 744017 w 1618660"/>
                <a:gd name="connsiteY32" fmla="*/ 467948 h 791879"/>
                <a:gd name="connsiteX33" fmla="*/ 744941 w 1618660"/>
                <a:gd name="connsiteY33" fmla="*/ 459635 h 791879"/>
                <a:gd name="connsiteX34" fmla="*/ 481361 w 1618660"/>
                <a:gd name="connsiteY34" fmla="*/ 444697 h 791879"/>
                <a:gd name="connsiteX35" fmla="*/ 461237 w 1618660"/>
                <a:gd name="connsiteY35" fmla="*/ 433608 h 791879"/>
                <a:gd name="connsiteX36" fmla="*/ 459430 w 1618660"/>
                <a:gd name="connsiteY36" fmla="*/ 431800 h 791879"/>
                <a:gd name="connsiteX37" fmla="*/ 835519 w 1618660"/>
                <a:gd name="connsiteY37" fmla="*/ 52576 h 791879"/>
                <a:gd name="connsiteX38" fmla="*/ 835236 w 1618660"/>
                <a:gd name="connsiteY38" fmla="*/ 25400 h 791879"/>
                <a:gd name="connsiteX39" fmla="*/ 911436 w 1618660"/>
                <a:gd name="connsiteY39" fmla="*/ 0 h 79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8660" h="791879">
                  <a:moveTo>
                    <a:pt x="835911" y="90147"/>
                  </a:moveTo>
                  <a:lnTo>
                    <a:pt x="490025" y="427567"/>
                  </a:lnTo>
                  <a:lnTo>
                    <a:pt x="748033" y="431800"/>
                  </a:lnTo>
                  <a:lnTo>
                    <a:pt x="751968" y="396386"/>
                  </a:lnTo>
                  <a:lnTo>
                    <a:pt x="838728" y="360662"/>
                  </a:lnTo>
                  <a:lnTo>
                    <a:pt x="835911" y="90147"/>
                  </a:lnTo>
                  <a:close/>
                  <a:moveTo>
                    <a:pt x="911436" y="0"/>
                  </a:moveTo>
                  <a:lnTo>
                    <a:pt x="902969" y="42333"/>
                  </a:lnTo>
                  <a:lnTo>
                    <a:pt x="869103" y="55033"/>
                  </a:lnTo>
                  <a:lnTo>
                    <a:pt x="860636" y="245533"/>
                  </a:lnTo>
                  <a:lnTo>
                    <a:pt x="878893" y="344124"/>
                  </a:lnTo>
                  <a:lnTo>
                    <a:pt x="887140" y="340728"/>
                  </a:lnTo>
                  <a:lnTo>
                    <a:pt x="1205193" y="372533"/>
                  </a:lnTo>
                  <a:lnTo>
                    <a:pt x="1205193" y="428191"/>
                  </a:lnTo>
                  <a:lnTo>
                    <a:pt x="1507342" y="452046"/>
                  </a:lnTo>
                  <a:lnTo>
                    <a:pt x="1618660" y="499753"/>
                  </a:lnTo>
                  <a:lnTo>
                    <a:pt x="1531196" y="714438"/>
                  </a:lnTo>
                  <a:lnTo>
                    <a:pt x="1475650" y="754115"/>
                  </a:lnTo>
                  <a:lnTo>
                    <a:pt x="1300903" y="787400"/>
                  </a:lnTo>
                  <a:cubicBezTo>
                    <a:pt x="1180762" y="791536"/>
                    <a:pt x="965764" y="797983"/>
                    <a:pt x="754803" y="778933"/>
                  </a:cubicBezTo>
                  <a:cubicBezTo>
                    <a:pt x="543842" y="759883"/>
                    <a:pt x="160062" y="691901"/>
                    <a:pt x="35136" y="673100"/>
                  </a:cubicBezTo>
                  <a:lnTo>
                    <a:pt x="5246" y="666126"/>
                  </a:lnTo>
                  <a:lnTo>
                    <a:pt x="1331" y="641033"/>
                  </a:lnTo>
                  <a:cubicBezTo>
                    <a:pt x="-1518" y="613018"/>
                    <a:pt x="-645" y="581641"/>
                    <a:pt x="12497" y="555412"/>
                  </a:cubicBezTo>
                  <a:lnTo>
                    <a:pt x="266071" y="483892"/>
                  </a:lnTo>
                  <a:lnTo>
                    <a:pt x="246802" y="423333"/>
                  </a:lnTo>
                  <a:lnTo>
                    <a:pt x="225636" y="385233"/>
                  </a:lnTo>
                  <a:lnTo>
                    <a:pt x="174836" y="355600"/>
                  </a:lnTo>
                  <a:lnTo>
                    <a:pt x="272202" y="372533"/>
                  </a:lnTo>
                  <a:lnTo>
                    <a:pt x="287257" y="477916"/>
                  </a:lnTo>
                  <a:lnTo>
                    <a:pt x="322597" y="467948"/>
                  </a:lnTo>
                  <a:lnTo>
                    <a:pt x="751968" y="523608"/>
                  </a:lnTo>
                  <a:lnTo>
                    <a:pt x="744017" y="467948"/>
                  </a:lnTo>
                  <a:lnTo>
                    <a:pt x="744941" y="459635"/>
                  </a:lnTo>
                  <a:lnTo>
                    <a:pt x="481361" y="444697"/>
                  </a:lnTo>
                  <a:lnTo>
                    <a:pt x="461237" y="433608"/>
                  </a:lnTo>
                  <a:lnTo>
                    <a:pt x="459430" y="431800"/>
                  </a:lnTo>
                  <a:lnTo>
                    <a:pt x="835519" y="52576"/>
                  </a:lnTo>
                  <a:cubicBezTo>
                    <a:pt x="835425" y="43517"/>
                    <a:pt x="835330" y="34459"/>
                    <a:pt x="835236" y="25400"/>
                  </a:cubicBezTo>
                  <a:lnTo>
                    <a:pt x="911436" y="0"/>
                  </a:lnTo>
                  <a:close/>
                </a:path>
              </a:pathLst>
            </a:custGeom>
            <a:solidFill>
              <a:srgbClr val="1E4D7C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 rot="19473231" flipH="1">
            <a:off x="5758320" y="2724952"/>
            <a:ext cx="695798" cy="522587"/>
            <a:chOff x="5503782" y="5659160"/>
            <a:chExt cx="1026255" cy="770777"/>
          </a:xfrm>
        </p:grpSpPr>
        <p:sp>
          <p:nvSpPr>
            <p:cNvPr id="145" name="Trapezoid 144"/>
            <p:cNvSpPr/>
            <p:nvPr/>
          </p:nvSpPr>
          <p:spPr>
            <a:xfrm rot="20700000">
              <a:off x="5780491" y="5810942"/>
              <a:ext cx="749546" cy="618995"/>
            </a:xfrm>
            <a:prstGeom prst="trapezoid">
              <a:avLst>
                <a:gd name="adj" fmla="val 35467"/>
              </a:avLst>
            </a:prstGeom>
            <a:gradFill flip="none" rotWithShape="1">
              <a:gsLst>
                <a:gs pos="0">
                  <a:srgbClr val="464646">
                    <a:lumMod val="60000"/>
                    <a:lumOff val="40000"/>
                  </a:srgbClr>
                </a:gs>
                <a:gs pos="49000">
                  <a:srgbClr val="E8EFF5">
                    <a:lumMod val="50000"/>
                    <a:lumOff val="50000"/>
                  </a:srgbClr>
                </a:gs>
                <a:gs pos="89000">
                  <a:sysClr val="window" lastClr="FFFF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 rot="20760000" flipH="1">
              <a:off x="5503782" y="5659160"/>
              <a:ext cx="984172" cy="194298"/>
            </a:xfrm>
            <a:custGeom>
              <a:avLst/>
              <a:gdLst>
                <a:gd name="connsiteX0" fmla="*/ 22474 w 1024133"/>
                <a:gd name="connsiteY0" fmla="*/ 55001 h 202187"/>
                <a:gd name="connsiteX1" fmla="*/ 15329 w 1024133"/>
                <a:gd name="connsiteY1" fmla="*/ 59920 h 202187"/>
                <a:gd name="connsiteX2" fmla="*/ 563 w 1024133"/>
                <a:gd name="connsiteY2" fmla="*/ 122096 h 202187"/>
                <a:gd name="connsiteX3" fmla="*/ 13565 w 1024133"/>
                <a:gd name="connsiteY3" fmla="*/ 191469 h 202187"/>
                <a:gd name="connsiteX4" fmla="*/ 48479 w 1024133"/>
                <a:gd name="connsiteY4" fmla="*/ 193749 h 202187"/>
                <a:gd name="connsiteX5" fmla="*/ 62128 w 1024133"/>
                <a:gd name="connsiteY5" fmla="*/ 174570 h 202187"/>
                <a:gd name="connsiteX6" fmla="*/ 62544 w 1024133"/>
                <a:gd name="connsiteY6" fmla="*/ 172838 h 202187"/>
                <a:gd name="connsiteX7" fmla="*/ 92974 w 1024133"/>
                <a:gd name="connsiteY7" fmla="*/ 190664 h 202187"/>
                <a:gd name="connsiteX8" fmla="*/ 930782 w 1024133"/>
                <a:gd name="connsiteY8" fmla="*/ 202187 h 202187"/>
                <a:gd name="connsiteX9" fmla="*/ 986325 w 1024133"/>
                <a:gd name="connsiteY9" fmla="*/ 186911 h 202187"/>
                <a:gd name="connsiteX10" fmla="*/ 1024085 w 1024133"/>
                <a:gd name="connsiteY10" fmla="*/ 134647 h 202187"/>
                <a:gd name="connsiteX11" fmla="*/ 978785 w 1024133"/>
                <a:gd name="connsiteY11" fmla="*/ 74938 h 202187"/>
                <a:gd name="connsiteX12" fmla="*/ 911887 w 1024133"/>
                <a:gd name="connsiteY12" fmla="*/ 59738 h 202187"/>
                <a:gd name="connsiteX13" fmla="*/ 309788 w 1024133"/>
                <a:gd name="connsiteY13" fmla="*/ 67485 h 202187"/>
                <a:gd name="connsiteX14" fmla="*/ 309788 w 1024133"/>
                <a:gd name="connsiteY14" fmla="*/ 8922 h 202187"/>
                <a:gd name="connsiteX15" fmla="*/ 300866 w 1024133"/>
                <a:gd name="connsiteY15" fmla="*/ 0 h 202187"/>
                <a:gd name="connsiteX16" fmla="*/ 256255 w 1024133"/>
                <a:gd name="connsiteY16" fmla="*/ 0 h 202187"/>
                <a:gd name="connsiteX17" fmla="*/ 256255 w 1024133"/>
                <a:gd name="connsiteY17" fmla="*/ 68174 h 202187"/>
                <a:gd name="connsiteX18" fmla="*/ 88295 w 1024133"/>
                <a:gd name="connsiteY18" fmla="*/ 70335 h 202187"/>
                <a:gd name="connsiteX19" fmla="*/ 69232 w 1024133"/>
                <a:gd name="connsiteY19" fmla="*/ 85656 h 202187"/>
                <a:gd name="connsiteX20" fmla="*/ 68428 w 1024133"/>
                <a:gd name="connsiteY20" fmla="*/ 78072 h 202187"/>
                <a:gd name="connsiteX21" fmla="*/ 57389 w 1024133"/>
                <a:gd name="connsiteY21" fmla="*/ 57281 h 202187"/>
                <a:gd name="connsiteX22" fmla="*/ 57389 w 1024133"/>
                <a:gd name="connsiteY22" fmla="*/ 57281 h 202187"/>
                <a:gd name="connsiteX23" fmla="*/ 57389 w 1024133"/>
                <a:gd name="connsiteY23" fmla="*/ 57281 h 2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4133" h="202187">
                  <a:moveTo>
                    <a:pt x="22474" y="55001"/>
                  </a:moveTo>
                  <a:cubicBezTo>
                    <a:pt x="20064" y="54844"/>
                    <a:pt x="17644" y="56603"/>
                    <a:pt x="15329" y="59920"/>
                  </a:cubicBezTo>
                  <a:cubicBezTo>
                    <a:pt x="8388" y="69869"/>
                    <a:pt x="2408" y="93832"/>
                    <a:pt x="563" y="122096"/>
                  </a:cubicBezTo>
                  <a:cubicBezTo>
                    <a:pt x="-1898" y="159780"/>
                    <a:pt x="3924" y="190840"/>
                    <a:pt x="13565" y="191469"/>
                  </a:cubicBezTo>
                  <a:cubicBezTo>
                    <a:pt x="25203" y="192229"/>
                    <a:pt x="36841" y="192989"/>
                    <a:pt x="48479" y="193749"/>
                  </a:cubicBezTo>
                  <a:cubicBezTo>
                    <a:pt x="53300" y="194064"/>
                    <a:pt x="58163" y="186712"/>
                    <a:pt x="62128" y="174570"/>
                  </a:cubicBezTo>
                  <a:lnTo>
                    <a:pt x="62544" y="172838"/>
                  </a:lnTo>
                  <a:lnTo>
                    <a:pt x="92974" y="190664"/>
                  </a:lnTo>
                  <a:lnTo>
                    <a:pt x="930782" y="202187"/>
                  </a:lnTo>
                  <a:cubicBezTo>
                    <a:pt x="949296" y="197095"/>
                    <a:pt x="970775" y="198167"/>
                    <a:pt x="986325" y="186911"/>
                  </a:cubicBezTo>
                  <a:cubicBezTo>
                    <a:pt x="1001876" y="175654"/>
                    <a:pt x="1025342" y="153310"/>
                    <a:pt x="1024085" y="134647"/>
                  </a:cubicBezTo>
                  <a:cubicBezTo>
                    <a:pt x="1022828" y="115985"/>
                    <a:pt x="997485" y="87423"/>
                    <a:pt x="978785" y="74938"/>
                  </a:cubicBezTo>
                  <a:cubicBezTo>
                    <a:pt x="960086" y="62453"/>
                    <a:pt x="919131" y="60119"/>
                    <a:pt x="911887" y="59738"/>
                  </a:cubicBezTo>
                  <a:lnTo>
                    <a:pt x="309788" y="67485"/>
                  </a:lnTo>
                  <a:lnTo>
                    <a:pt x="309788" y="8922"/>
                  </a:lnTo>
                  <a:lnTo>
                    <a:pt x="300866" y="0"/>
                  </a:lnTo>
                  <a:lnTo>
                    <a:pt x="256255" y="0"/>
                  </a:lnTo>
                  <a:lnTo>
                    <a:pt x="256255" y="68174"/>
                  </a:lnTo>
                  <a:lnTo>
                    <a:pt x="88295" y="70335"/>
                  </a:lnTo>
                  <a:lnTo>
                    <a:pt x="69232" y="85656"/>
                  </a:lnTo>
                  <a:lnTo>
                    <a:pt x="68428" y="78072"/>
                  </a:lnTo>
                  <a:cubicBezTo>
                    <a:pt x="66075" y="65518"/>
                    <a:pt x="62210" y="57596"/>
                    <a:pt x="57389" y="57281"/>
                  </a:cubicBezTo>
                  <a:lnTo>
                    <a:pt x="57389" y="57281"/>
                  </a:lnTo>
                  <a:lnTo>
                    <a:pt x="57389" y="57281"/>
                  </a:lnTo>
                  <a:close/>
                </a:path>
              </a:pathLst>
            </a:custGeom>
            <a:solidFill>
              <a:srgbClr val="D8DB5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2731133" y="1831339"/>
            <a:ext cx="2585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192F43">
                    <a:lumMod val="50000"/>
                    <a:lumOff val="50000"/>
                  </a:srgbClr>
                </a:solidFill>
                <a:latin typeface="Franklin Gothic Medium Cond" panose="020B0606030402020204" pitchFamily="34" charset="0"/>
                <a:cs typeface="+mn-cs"/>
              </a:rPr>
              <a:t>Industry and Marine Spatial Planning</a:t>
            </a:r>
            <a:endParaRPr lang="en-US" sz="1050" dirty="0">
              <a:solidFill>
                <a:srgbClr val="192F43">
                  <a:lumMod val="50000"/>
                  <a:lumOff val="50000"/>
                </a:srgbClr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37591" y="2388033"/>
            <a:ext cx="1551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1E4D7C">
                    <a:lumMod val="75000"/>
                  </a:srgbClr>
                </a:solidFill>
                <a:latin typeface="Franklin Gothic Medium Cond" panose="020B0606030402020204" pitchFamily="34" charset="0"/>
                <a:cs typeface="+mn-cs"/>
              </a:rPr>
              <a:t>Fisheries</a:t>
            </a:r>
            <a:endParaRPr lang="en-US" sz="1050" dirty="0">
              <a:solidFill>
                <a:srgbClr val="1E4D7C">
                  <a:lumMod val="75000"/>
                </a:srgbClr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736522" y="1557406"/>
            <a:ext cx="1551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FF6600"/>
                </a:solidFill>
                <a:latin typeface="Franklin Gothic Medium Cond" panose="020B0606030402020204" pitchFamily="34" charset="0"/>
                <a:cs typeface="+mn-cs"/>
              </a:rPr>
              <a:t>Search and Rescue</a:t>
            </a:r>
            <a:endParaRPr lang="en-US" sz="1050" dirty="0">
              <a:solidFill>
                <a:srgbClr val="FF6600"/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338781" y="2652857"/>
            <a:ext cx="1551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D8DB5D"/>
                </a:solidFill>
                <a:latin typeface="Franklin Gothic Medium Cond" panose="020B0606030402020204" pitchFamily="34" charset="0"/>
                <a:cs typeface="+mn-cs"/>
              </a:rPr>
              <a:t>Scientific Research</a:t>
            </a:r>
            <a:endParaRPr lang="en-US" sz="1050" dirty="0">
              <a:solidFill>
                <a:srgbClr val="FF6600"/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 rot="21442773">
            <a:off x="5607632" y="5029189"/>
            <a:ext cx="111440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90A440"/>
                </a:solidFill>
                <a:latin typeface="Franklin Gothic Medium Cond" panose="020B0606030402020204" pitchFamily="34" charset="0"/>
                <a:cs typeface="+mn-cs"/>
              </a:rPr>
              <a:t>Data-centric</a:t>
            </a:r>
            <a:endParaRPr lang="en-US" sz="1600" kern="0" dirty="0">
              <a:solidFill>
                <a:srgbClr val="90A440"/>
              </a:solidFill>
              <a:latin typeface="Franklin Gothic Medium Cond" panose="020B06060304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90A440"/>
                </a:solidFill>
                <a:latin typeface="Franklin Gothic Medium Cond" panose="020B0606030402020204" pitchFamily="34" charset="0"/>
                <a:cs typeface="+mn-cs"/>
              </a:rPr>
              <a:t>Production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3" cstate="print">
            <a:duotone>
              <a:srgbClr val="D8D8D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763" y="5907999"/>
            <a:ext cx="437911" cy="438487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4" cstate="print">
            <a:duotone>
              <a:srgbClr val="D8D8D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3" y="5913670"/>
            <a:ext cx="414529" cy="43281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5" cstate="print">
            <a:duotone>
              <a:srgbClr val="D8D8D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18" y="5909098"/>
            <a:ext cx="384049" cy="44196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6" cstate="print">
            <a:duotone>
              <a:srgbClr val="D8D8D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63" y="5899954"/>
            <a:ext cx="377953" cy="460249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648072" y="6438528"/>
            <a:ext cx="11280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 smtClean="0">
                <a:solidFill>
                  <a:schemeClr val="tx1">
                    <a:lumMod val="85000"/>
                  </a:schemeClr>
                </a:solidFill>
              </a:rPr>
              <a:t>Slide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 – S. Carisio, </a:t>
            </a:r>
            <a:r>
              <a:rPr lang="en-US" sz="600" i="1" dirty="0">
                <a:solidFill>
                  <a:schemeClr val="tx1">
                    <a:lumMod val="85000"/>
                  </a:schemeClr>
                </a:solidFill>
              </a:rPr>
              <a:t>Working Towards a Marine Spatial Data Infrastructure (MSDI) in the 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Arctic, July 2017</a:t>
            </a:r>
            <a:endParaRPr lang="en-US" sz="600" i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752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5" grpId="0"/>
      <p:bldP spid="86" grpId="0"/>
      <p:bldP spid="87" grpId="0" animBg="1"/>
      <p:bldP spid="88" grpId="0" animBg="1"/>
      <p:bldP spid="89" grpId="0"/>
      <p:bldP spid="126" grpId="0" animBg="1"/>
      <p:bldP spid="127" grpId="0" animBg="1"/>
      <p:bldP spid="128" grpId="0" animBg="1"/>
      <p:bldP spid="129" grpId="0"/>
      <p:bldP spid="138" grpId="0" animBg="1"/>
      <p:bldP spid="147" grpId="0"/>
      <p:bldP spid="148" grpId="0"/>
      <p:bldP spid="149" grpId="0"/>
      <p:bldP spid="150" grpId="0"/>
      <p:bldP spid="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398" r="20636"/>
          <a:stretch/>
        </p:blipFill>
        <p:spPr>
          <a:xfrm>
            <a:off x="7208727" y="2636912"/>
            <a:ext cx="3207753" cy="3111790"/>
          </a:xfrm>
          <a:prstGeom prst="rect">
            <a:avLst/>
          </a:prstGeom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ARMSDIWG (</a:t>
            </a:r>
            <a:r>
              <a:rPr lang="en-US" dirty="0" err="1"/>
              <a:t>ɑrmz</a:t>
            </a:r>
            <a:r>
              <a:rPr lang="en-US" dirty="0"/>
              <a:t> - </a:t>
            </a:r>
            <a:r>
              <a:rPr lang="en-US" dirty="0" err="1"/>
              <a:t>dē</a:t>
            </a:r>
            <a:r>
              <a:rPr lang="en-US" dirty="0"/>
              <a:t> - </a:t>
            </a:r>
            <a:r>
              <a:rPr lang="en-US" dirty="0" err="1" smtClean="0"/>
              <a:t>wɪg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26" y="1600203"/>
            <a:ext cx="10982748" cy="4997149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ARHC 5 Action: Denmark and U.S. to propose a regional approach to MSDI</a:t>
            </a:r>
          </a:p>
          <a:p>
            <a:pPr lvl="1"/>
            <a:r>
              <a:rPr lang="en-US" sz="1800" dirty="0" smtClean="0"/>
              <a:t>Arctic Regional MSDIWG</a:t>
            </a:r>
          </a:p>
          <a:p>
            <a:pPr lvl="1"/>
            <a:r>
              <a:rPr lang="en-US" sz="1800" dirty="0" smtClean="0"/>
              <a:t>Arctic Voyage Planning Guide (AVPG)</a:t>
            </a:r>
          </a:p>
          <a:p>
            <a:r>
              <a:rPr lang="en-US" sz="2400" dirty="0" smtClean="0"/>
              <a:t>Established ARMSDIWG at ARHC 6.</a:t>
            </a:r>
          </a:p>
          <a:p>
            <a:r>
              <a:rPr lang="en-US" sz="2400" dirty="0" smtClean="0"/>
              <a:t>Currently represented nations:</a:t>
            </a:r>
          </a:p>
          <a:p>
            <a:pPr lvl="1"/>
            <a:r>
              <a:rPr lang="en-US" sz="1800" dirty="0" smtClean="0"/>
              <a:t>Canada</a:t>
            </a:r>
          </a:p>
          <a:p>
            <a:pPr lvl="1"/>
            <a:r>
              <a:rPr lang="en-US" sz="1800" dirty="0" smtClean="0"/>
              <a:t>Denmark</a:t>
            </a:r>
          </a:p>
          <a:p>
            <a:pPr lvl="1"/>
            <a:r>
              <a:rPr lang="en-US" sz="1800" dirty="0" smtClean="0"/>
              <a:t>Finland</a:t>
            </a:r>
          </a:p>
          <a:p>
            <a:pPr lvl="1"/>
            <a:r>
              <a:rPr lang="en-US" sz="1800" dirty="0" smtClean="0"/>
              <a:t>Iceland</a:t>
            </a:r>
            <a:endParaRPr lang="en-US" sz="1800" dirty="0"/>
          </a:p>
          <a:p>
            <a:pPr lvl="1"/>
            <a:r>
              <a:rPr lang="en-US" sz="1800" dirty="0"/>
              <a:t>Norway</a:t>
            </a:r>
          </a:p>
          <a:p>
            <a:pPr lvl="1"/>
            <a:r>
              <a:rPr lang="en-US" sz="1800" dirty="0" smtClean="0"/>
              <a:t>United States (Chair)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Arctic Regional MSDI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072" y="6438528"/>
            <a:ext cx="11280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 smtClean="0">
                <a:solidFill>
                  <a:schemeClr val="tx1">
                    <a:lumMod val="85000"/>
                  </a:schemeClr>
                </a:solidFill>
              </a:rPr>
              <a:t>Image Credit - 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(DRAFT) IHO Publication C-17, Spatial Data Infrastructures: “The Marine Dimension” - Guidance for Hydrographic Offices, Ed 2.0, April 2016</a:t>
            </a:r>
          </a:p>
        </p:txBody>
      </p:sp>
    </p:spTree>
    <p:extLst>
      <p:ext uri="{BB962C8B-B14F-4D97-AF65-F5344CB8AC3E}">
        <p14:creationId xmlns:p14="http://schemas.microsoft.com/office/powerpoint/2010/main" val="24235983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ARMSDIWG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Identify and assess the statuses of individual MS MSDI implementation.</a:t>
            </a:r>
          </a:p>
          <a:p>
            <a:r>
              <a:rPr lang="en-US" dirty="0" smtClean="0"/>
              <a:t>Consider </a:t>
            </a:r>
            <a:r>
              <a:rPr lang="en-US" dirty="0"/>
              <a:t>MSDI policies in related international projects and cooperate specifically with the </a:t>
            </a:r>
            <a:r>
              <a:rPr lang="en-US" u="sng" dirty="0"/>
              <a:t>Arctic SDI</a:t>
            </a:r>
            <a:r>
              <a:rPr lang="en-US" dirty="0"/>
              <a:t>.</a:t>
            </a:r>
          </a:p>
          <a:p>
            <a:r>
              <a:rPr lang="en-US" dirty="0" smtClean="0"/>
              <a:t>Analyze </a:t>
            </a:r>
            <a:r>
              <a:rPr lang="en-US" dirty="0"/>
              <a:t>how maritime authorities can contribute their spatial information and the necessary updates, so information can easily be collated with other information to a current overall picture for the region.</a:t>
            </a:r>
          </a:p>
          <a:p>
            <a:r>
              <a:rPr lang="en-US" dirty="0" smtClean="0"/>
              <a:t>Focus </a:t>
            </a:r>
            <a:r>
              <a:rPr lang="en-US" dirty="0"/>
              <a:t>on how ARHC in the future can benefit from a regional approach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072" y="6438528"/>
            <a:ext cx="11280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 smtClean="0">
                <a:solidFill>
                  <a:schemeClr val="tx1">
                    <a:lumMod val="85000"/>
                  </a:schemeClr>
                </a:solidFill>
              </a:rPr>
              <a:t>Slide Information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en-US" sz="600" i="1" dirty="0">
                <a:solidFill>
                  <a:schemeClr val="tx1">
                    <a:lumMod val="85000"/>
                  </a:schemeClr>
                </a:solidFill>
              </a:rPr>
              <a:t>https://www.iho.int/mtg_docs/rhc/ArHC/ArHC_Misc/ToR_ARMSDIWG.pdf</a:t>
            </a:r>
          </a:p>
        </p:txBody>
      </p:sp>
    </p:spTree>
    <p:extLst>
      <p:ext uri="{BB962C8B-B14F-4D97-AF65-F5344CB8AC3E}">
        <p14:creationId xmlns:p14="http://schemas.microsoft.com/office/powerpoint/2010/main" val="30725099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ARMSDIWG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Monitor the development of SDI (specifically the </a:t>
            </a:r>
            <a:r>
              <a:rPr lang="en-US" u="sng" dirty="0"/>
              <a:t>Arctic SDI</a:t>
            </a:r>
            <a:r>
              <a:rPr lang="en-US" dirty="0"/>
              <a:t>) that could be relevant for the region.</a:t>
            </a:r>
          </a:p>
          <a:p>
            <a:r>
              <a:rPr lang="en-US" dirty="0"/>
              <a:t>Monitor the development of relevant and applicable OGC standards and activities through association with the </a:t>
            </a:r>
            <a:r>
              <a:rPr lang="en-US" u="sng" dirty="0"/>
              <a:t>OGC Marine DWG</a:t>
            </a:r>
            <a:r>
              <a:rPr lang="en-US" dirty="0"/>
              <a:t>.</a:t>
            </a:r>
          </a:p>
          <a:p>
            <a:r>
              <a:rPr lang="en-US" dirty="0"/>
              <a:t>To present a yearly report to the ARHC at their meeting. This report should include a description on the current status, recommendations on how to proceed with the MSDI implementation, and if deemed necessary, an action plan with specified time schedule for future ARMSDI actions.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The ARMSDIWG should inform relevant Regional Hydrographic Commissions (RHCs) with the aim to coordinate within the other regions as far as possible.</a:t>
            </a:r>
          </a:p>
          <a:p>
            <a:endParaRPr lang="en-US" dirty="0" smtClean="0"/>
          </a:p>
          <a:p>
            <a:r>
              <a:rPr lang="en-US" dirty="0" smtClean="0"/>
              <a:t>ARMSDIWG Terms of Reference can be accessed from the IHO ARHC page or directly at: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https://www.iho.int/mtg_docs/rhc/ArHC/ArHC_Misc/ToR_ARMSDIWG.pdf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072" y="6438528"/>
            <a:ext cx="11280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 dirty="0" smtClean="0">
                <a:solidFill>
                  <a:schemeClr val="tx1">
                    <a:lumMod val="85000"/>
                  </a:schemeClr>
                </a:solidFill>
              </a:rPr>
              <a:t>Slide Information</a:t>
            </a:r>
            <a:r>
              <a:rPr lang="en-US" sz="600" i="1" dirty="0" smtClean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en-US" sz="600" i="1" dirty="0">
                <a:solidFill>
                  <a:schemeClr val="tx1">
                    <a:lumMod val="85000"/>
                  </a:schemeClr>
                </a:solidFill>
              </a:rPr>
              <a:t>https://www.iho.int/mtg_docs/rhc/ArHC/ArHC_Misc/ToR_ARMSDIWG.pdf</a:t>
            </a:r>
          </a:p>
        </p:txBody>
      </p:sp>
    </p:spTree>
    <p:extLst>
      <p:ext uri="{BB962C8B-B14F-4D97-AF65-F5344CB8AC3E}">
        <p14:creationId xmlns:p14="http://schemas.microsoft.com/office/powerpoint/2010/main" val="13242218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ARMSDIWG1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26" y="1600203"/>
            <a:ext cx="4699286" cy="489775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Copenhagen, Denmark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04 - 05 April 2017</a:t>
            </a:r>
          </a:p>
          <a:p>
            <a:r>
              <a:rPr lang="en-US" dirty="0" smtClean="0"/>
              <a:t>Meeting participants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Canada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Denmark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Finland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Norway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United States</a:t>
            </a:r>
          </a:p>
          <a:p>
            <a:r>
              <a:rPr lang="en-US" dirty="0" smtClean="0"/>
              <a:t>Day 1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National Presentations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Pan-Arctic Bathymetry</a:t>
            </a:r>
          </a:p>
          <a:p>
            <a:r>
              <a:rPr lang="en-US" dirty="0" smtClean="0"/>
              <a:t>Day 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MSDI approach to AVPG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Related Arctic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patial data activities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ARMSDIWG/Arctic SDI preparation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Evaluation, Actions, Work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92" y="1597842"/>
            <a:ext cx="6859732" cy="49001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5195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Joint Meeting of the Arctic SDI and the ARMSDIWG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26" y="1600203"/>
            <a:ext cx="4699286" cy="489775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Copenhagen, Denmark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06 April 2017</a:t>
            </a:r>
            <a:endParaRPr lang="en-US" dirty="0" smtClean="0"/>
          </a:p>
          <a:p>
            <a:r>
              <a:rPr lang="en-US" dirty="0" smtClean="0"/>
              <a:t>Overview </a:t>
            </a:r>
            <a:r>
              <a:rPr lang="en-US" dirty="0"/>
              <a:t>of Arctic </a:t>
            </a:r>
            <a:r>
              <a:rPr lang="en-US" dirty="0" smtClean="0"/>
              <a:t>SDI</a:t>
            </a:r>
          </a:p>
          <a:p>
            <a:r>
              <a:rPr lang="en-US" dirty="0" smtClean="0"/>
              <a:t>Overview of ARMSDIWG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Discussion of Opportunities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Identify major datasets for between domains (land/sea)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Coordinated outreach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Joint architecture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Spatial data pilots w/ stakeholders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Arctic SDI milestone: contact with Marine domain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Organization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File sharing, web presence, joint meetings, etc.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Possible OGC Arctic DWG</a:t>
            </a:r>
          </a:p>
          <a:p>
            <a:r>
              <a:rPr lang="en-US" dirty="0" smtClean="0"/>
              <a:t>Note: Extreme alignment of orgs.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597842"/>
            <a:ext cx="6534359" cy="49001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9871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ARMSDIWG Outreach &amp;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In-person presentations at conferences and meetings within first year of existence.</a:t>
            </a:r>
          </a:p>
          <a:p>
            <a:r>
              <a:rPr lang="en-US" dirty="0" smtClean="0"/>
              <a:t>Reaching 300+ individuals with several events including online additional attendees.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Ocean </a:t>
            </a:r>
            <a:r>
              <a:rPr lang="en-US" sz="1600" b="1" dirty="0">
                <a:solidFill>
                  <a:schemeClr val="tx1"/>
                </a:solidFill>
              </a:rPr>
              <a:t>Innovation 2016</a:t>
            </a:r>
            <a:r>
              <a:rPr lang="en-US" sz="1600" dirty="0">
                <a:solidFill>
                  <a:schemeClr val="tx1"/>
                </a:solidFill>
              </a:rPr>
              <a:t>, OCT 2016 – Iqaluit, NU, Canada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BS-NSMSDIWG5</a:t>
            </a:r>
            <a:r>
              <a:rPr lang="en-US" sz="1600" dirty="0">
                <a:solidFill>
                  <a:schemeClr val="tx1"/>
                </a:solidFill>
              </a:rPr>
              <a:t>, DEC 2016 – Rostock, Germany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MSDIWG8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FEB 2017 </a:t>
            </a:r>
            <a:r>
              <a:rPr lang="en-US" sz="1600" dirty="0">
                <a:solidFill>
                  <a:schemeClr val="tx1"/>
                </a:solidFill>
              </a:rPr>
              <a:t>– Vancouver, BC, Canada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U.S</a:t>
            </a:r>
            <a:r>
              <a:rPr lang="en-US" sz="1600" b="1" dirty="0">
                <a:solidFill>
                  <a:schemeClr val="tx1"/>
                </a:solidFill>
              </a:rPr>
              <a:t>. HYDRO 2017</a:t>
            </a:r>
            <a:r>
              <a:rPr lang="en-US" sz="1600" dirty="0">
                <a:solidFill>
                  <a:schemeClr val="tx1"/>
                </a:solidFill>
              </a:rPr>
              <a:t>, MAR 2017 – Galveston, TX, USA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103rd </a:t>
            </a:r>
            <a:r>
              <a:rPr lang="en-US" sz="1600" b="1" dirty="0">
                <a:solidFill>
                  <a:schemeClr val="tx1"/>
                </a:solidFill>
              </a:rPr>
              <a:t>OGC Technical Committee Meeting</a:t>
            </a:r>
            <a:r>
              <a:rPr lang="en-US" sz="1600" dirty="0">
                <a:solidFill>
                  <a:schemeClr val="tx1"/>
                </a:solidFill>
              </a:rPr>
              <a:t>, JUN 2017 – St. John’s, NL, Canada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International </a:t>
            </a:r>
            <a:r>
              <a:rPr lang="en-US" sz="1600" b="1" dirty="0">
                <a:solidFill>
                  <a:schemeClr val="tx1"/>
                </a:solidFill>
              </a:rPr>
              <a:t>Cartographic Conference 2017</a:t>
            </a:r>
            <a:r>
              <a:rPr lang="en-US" sz="1600" dirty="0">
                <a:solidFill>
                  <a:schemeClr val="tx1"/>
                </a:solidFill>
              </a:rPr>
              <a:t>, JUL 2017 – Washington, DC, USA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NOAA </a:t>
            </a:r>
            <a:r>
              <a:rPr lang="en-US" sz="1600" b="1" dirty="0">
                <a:solidFill>
                  <a:schemeClr val="tx1"/>
                </a:solidFill>
              </a:rPr>
              <a:t>Open House on Nautical Cartography</a:t>
            </a:r>
            <a:r>
              <a:rPr lang="en-US" sz="1600" dirty="0">
                <a:solidFill>
                  <a:schemeClr val="tx1"/>
                </a:solidFill>
              </a:rPr>
              <a:t>, JUL 2017 – Silver Spring, MD, USA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7th </a:t>
            </a:r>
            <a:r>
              <a:rPr lang="en-US" sz="1600" b="1" dirty="0">
                <a:solidFill>
                  <a:schemeClr val="tx1"/>
                </a:solidFill>
              </a:rPr>
              <a:t>Symposium on the Impacts of an Ice-Diminishing Arctic on Naval and Maritime Operations</a:t>
            </a:r>
            <a:r>
              <a:rPr lang="en-US" sz="1600" dirty="0">
                <a:solidFill>
                  <a:schemeClr val="tx1"/>
                </a:solidFill>
              </a:rPr>
              <a:t>, JUL 2017 – Washington, DC, </a:t>
            </a:r>
            <a:r>
              <a:rPr lang="en-US" sz="1600" dirty="0" smtClean="0">
                <a:solidFill>
                  <a:schemeClr val="tx1"/>
                </a:solidFill>
              </a:rPr>
              <a:t>USA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237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ARMSDIWG Recent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repare </a:t>
            </a:r>
            <a:r>
              <a:rPr lang="en-US" dirty="0"/>
              <a:t>a white paper on Arctic MSDI for the next Arctic Council meeting.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COMPLETE</a:t>
            </a:r>
          </a:p>
          <a:p>
            <a:r>
              <a:rPr lang="en-US" dirty="0"/>
              <a:t>D</a:t>
            </a:r>
            <a:r>
              <a:rPr lang="en-US" dirty="0" smtClean="0"/>
              <a:t>raft </a:t>
            </a:r>
            <a:r>
              <a:rPr lang="en-US" dirty="0"/>
              <a:t>a consolidated work plan (using IHO template), to </a:t>
            </a:r>
            <a:r>
              <a:rPr lang="en-US" dirty="0" smtClean="0"/>
              <a:t>be reviewed </a:t>
            </a:r>
            <a:r>
              <a:rPr lang="en-US" dirty="0"/>
              <a:t>at the ARHC extraordinary </a:t>
            </a:r>
            <a:r>
              <a:rPr lang="en-US" dirty="0" smtClean="0"/>
              <a:t>meeting.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COMPLETE</a:t>
            </a:r>
          </a:p>
          <a:p>
            <a:r>
              <a:rPr lang="en-US" dirty="0" smtClean="0"/>
              <a:t>First, in-person ARMSDIWG Meeting in Copenhagen, Denmark combined with Arctic SDI Meeting.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COMPLETE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Continued meetings, joint presentations/white paper, joint online web presence (e.g., marine.arctic-sdi.org), etc.</a:t>
            </a:r>
          </a:p>
          <a:p>
            <a:r>
              <a:rPr lang="en-US" dirty="0"/>
              <a:t>MSDI Reporting Template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Based on reporting criteria in 2015 CHS-developed MSDI questionnaire/survey.</a:t>
            </a:r>
          </a:p>
          <a:p>
            <a:r>
              <a:rPr lang="en-US" dirty="0" smtClean="0"/>
              <a:t>MSDI approach to the Arctic Voyage Planning Guide (AVPG).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Canada </a:t>
            </a:r>
            <a:r>
              <a:rPr lang="en-US" dirty="0">
                <a:solidFill>
                  <a:schemeClr val="tx1"/>
                </a:solidFill>
              </a:rPr>
              <a:t>will lead (</a:t>
            </a:r>
            <a:r>
              <a:rPr lang="en-US" dirty="0" smtClean="0">
                <a:solidFill>
                  <a:schemeClr val="tx1"/>
                </a:solidFill>
              </a:rPr>
              <a:t>Norway, Denmark, C/ARMSDIWG </a:t>
            </a:r>
            <a:r>
              <a:rPr lang="en-US" dirty="0">
                <a:solidFill>
                  <a:schemeClr val="tx1"/>
                </a:solidFill>
              </a:rPr>
              <a:t>to support) a concept </a:t>
            </a:r>
            <a:r>
              <a:rPr lang="en-US" dirty="0" smtClean="0">
                <a:solidFill>
                  <a:schemeClr val="tx1"/>
                </a:solidFill>
              </a:rPr>
              <a:t>paper/implementation </a:t>
            </a:r>
            <a:r>
              <a:rPr lang="en-US" dirty="0">
                <a:solidFill>
                  <a:schemeClr val="tx1"/>
                </a:solidFill>
              </a:rPr>
              <a:t>plan for </a:t>
            </a:r>
            <a:r>
              <a:rPr lang="en-US" dirty="0" smtClean="0">
                <a:solidFill>
                  <a:schemeClr val="tx1"/>
                </a:solidFill>
              </a:rPr>
              <a:t>AVPG </a:t>
            </a:r>
            <a:r>
              <a:rPr lang="en-US" dirty="0">
                <a:solidFill>
                  <a:schemeClr val="tx1"/>
                </a:solidFill>
              </a:rPr>
              <a:t>that builds on previous AVPG framework with a MSDI </a:t>
            </a:r>
            <a:r>
              <a:rPr lang="en-US" dirty="0" smtClean="0">
                <a:solidFill>
                  <a:schemeClr val="tx1"/>
                </a:solidFill>
              </a:rPr>
              <a:t>perspective.</a:t>
            </a:r>
          </a:p>
          <a:p>
            <a:r>
              <a:rPr lang="en-US" dirty="0" smtClean="0"/>
              <a:t>C/ARMSDIWG </a:t>
            </a:r>
            <a:r>
              <a:rPr lang="en-US" dirty="0"/>
              <a:t>to investigate the idea of a pan-Arctic bathymetric database for ARHC 7.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ARMSDIWG1 – determined many initiatives like this already exist.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 on best practices for cross-community bathymetric sharing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240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CGOutput xmlns:meta="urn:us:gov:cia:enterprise:schema:XMLDefinitionMetadata:1.1" xmlns:xsi="http://www.w3.org/2001/XMLSchema-instance" xmlns:ism="urn:us:gov:ic:ism" xmlns="urn:us:gov:cia:cmpo:acg:schema:ACGOutput:2.3">
  <ResultList>
    <Result>
      <class:Classification xmlns:class="urn:us:gov:cia:enterprise:schema:Classification:2.3" dateClassified="2016-09-19" portionMarking="false" caveat="false" tool="WS" toolVersion="201610">
        <class:ClassificationMarking type="USClassificationMarking" value="UNCLASSIFIED"/>
        <class:ClassifiedBy>1092869-0</class:ClassifiedBy>
        <class:ClassificationHeader>
          <class:ClassificationBanner>UNCLASSIFIED</class:ClassificationBanner>
          <class:SCICaveat/>
          <class:DescriptiveMarkings/>
        </class:ClassificationHeader>
        <class:ClassificationFooter>
          <class:DescriptiveMarkings/>
          <class:ClassificationBanner>UNCLASSIFIED</class:ClassificationBanner>
        </class:ClassificationFooter>
      </class:Classification>
      <ICISMTranslation xmlns:ism="urn:us:gov:ic:ism" ism:classification="U" ism:createDate="2016-09-19" ism:DESVersion="201412" ism:ISMCATCESVersion="201505" ism:compliesWith="USGov USIC" ism:exemptFrom="IC_710_MANDATORY_FDR" ism:ownerProducer="USA">
</ICISMTranslation>
      <MessageList>
        <Message messageId="1001" severity="info">
          <BaseMessage>Classification is valid</BaseMessage>
          <MessageText>Classification is valid</MessageText>
        </Message>
      </MessageList>
    </Result>
  </ResultList>
</ACGOutput>
</file>

<file path=customXml/item2.xml><?xml version="1.0" encoding="utf-8"?>
<class:Classification xmlns:class="urn:us:gov:cia:enterprise:schema:Classification:2.3" dateClassified="2016-09-19" portionMarking="false" caveat="false" tool="AACG" toolVersion="201610">
  <class:ClassificationMarking type="USClassificationMarking" value="UNCLASSIFIED"/>
  <class:ClassifiedBy>1092869-0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Props1.xml><?xml version="1.0" encoding="utf-8"?>
<ds:datastoreItem xmlns:ds="http://schemas.openxmlformats.org/officeDocument/2006/customXml" ds:itemID="{FD76D69F-16F0-4AF3-A20C-33B1F9CB168B}">
  <ds:schemaRefs>
    <ds:schemaRef ds:uri="urn:us:gov:cia:enterprise:schema:XMLDefinitionMetadata:1.1"/>
    <ds:schemaRef ds:uri="urn:us:gov:ic:ism"/>
    <ds:schemaRef ds:uri="urn:us:gov:cia:cmpo:acg:schema:ACGOutput:2.3"/>
    <ds:schemaRef ds:uri="urn:us:gov:cia:enterprise:schema:Classification:2.3"/>
  </ds:schemaRefs>
</ds:datastoreItem>
</file>

<file path=customXml/itemProps2.xml><?xml version="1.0" encoding="utf-8"?>
<ds:datastoreItem xmlns:ds="http://schemas.openxmlformats.org/officeDocument/2006/customXml" ds:itemID="{A28D6656-2269-4751-A48D-AA07E50CB05D}">
  <ds:schemaRefs>
    <ds:schemaRef ds:uri="urn:us:gov:cia:enterprise:schema:Classification:2.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IHO</Template>
  <TotalTime>4819</TotalTime>
  <Words>914</Words>
  <Application>Microsoft Office PowerPoint</Application>
  <PresentationFormat>Widescreen</PresentationFormat>
  <Paragraphs>134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Courier</vt:lpstr>
      <vt:lpstr>Franklin Gothic Medium Cond</vt:lpstr>
      <vt:lpstr>Times New Roman</vt:lpstr>
      <vt:lpstr>Verdana</vt:lpstr>
      <vt:lpstr>Wingdings</vt:lpstr>
      <vt:lpstr>IHO</vt:lpstr>
      <vt:lpstr>1_IHO</vt:lpstr>
      <vt:lpstr>PowerPoint Presentation</vt:lpstr>
      <vt:lpstr>PowerPoint Presentation</vt:lpstr>
      <vt:lpstr>ARMSDIWG (ɑrmz - dē - wɪg)</vt:lpstr>
      <vt:lpstr>ARMSDIWG Functions</vt:lpstr>
      <vt:lpstr>ARMSDIWG Functions</vt:lpstr>
      <vt:lpstr>ARMSDIWG1</vt:lpstr>
      <vt:lpstr>Joint Meeting of the Arctic SDI and the ARMSDIWG</vt:lpstr>
      <vt:lpstr>ARMSDIWG Outreach &amp; Awareness</vt:lpstr>
      <vt:lpstr>ARMSDIWG Recent Actions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IHO Overview Brief</dc:title>
  <dc:creator>Administratie</dc:creator>
  <cp:lastModifiedBy>Carisio Sebastian P NGA-SHND USA CIV</cp:lastModifiedBy>
  <cp:revision>406</cp:revision>
  <dcterms:created xsi:type="dcterms:W3CDTF">2008-10-06T12:18:33Z</dcterms:created>
  <dcterms:modified xsi:type="dcterms:W3CDTF">2017-07-28T16:05:25Z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  <property fmtid="{D5CDD505-2E9C-101B-9397-08002B2CF9AE}" pid="15" name="PortionWaiver">
    <vt:lpwstr/>
  </property>
  <property fmtid="{D5CDD505-2E9C-101B-9397-08002B2CF9AE}" pid="16" name="AACG_OrconOriginator">
    <vt:lpwstr/>
  </property>
  <property fmtid="{D5CDD505-2E9C-101B-9397-08002B2CF9AE}" pid="17" name="AACG_OrconRecipients">
    <vt:lpwstr/>
  </property>
  <property fmtid="{D5CDD505-2E9C-101B-9397-08002B2CF9AE}" pid="18" name="AACG_CustomClassXMLPart">
    <vt:lpwstr>{A28D6656-2269-4751-A48D-AA07E50CB05D}</vt:lpwstr>
  </property>
  <property fmtid="{D5CDD505-2E9C-101B-9397-08002B2CF9AE}" pid="19" name="AACG_CustomIsmTranslationPart">
    <vt:lpwstr>{FD76D69F-16F0-4AF3-A20C-33B1F9CB168B}</vt:lpwstr>
  </property>
</Properties>
</file>