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75" r:id="rId2"/>
    <p:sldId id="276" r:id="rId3"/>
    <p:sldId id="280" r:id="rId4"/>
    <p:sldId id="277" r:id="rId5"/>
    <p:sldId id="281" r:id="rId6"/>
    <p:sldId id="279" r:id="rId7"/>
    <p:sldId id="282" r:id="rId8"/>
    <p:sldId id="283" r:id="rId9"/>
    <p:sldId id="278" r:id="rId1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Tech" initials="Abri" lastIdx="1" clrIdx="0">
    <p:extLst>
      <p:ext uri="{19B8F6BF-5375-455C-9EA6-DF929625EA0E}">
        <p15:presenceInfo xmlns:p15="http://schemas.microsoft.com/office/powerpoint/2012/main" userId="DTe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63" d="100"/>
          <a:sy n="163" d="100"/>
        </p:scale>
        <p:origin x="150" y="15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3A9B22A-55EC-4A68-A1AE-1A1AE03C8C30}" type="datetimeFigureOut">
              <a:rPr lang="en-US" smtClean="0"/>
              <a:t>8/23/2018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r>
              <a:rPr lang="en-US" smtClean="0"/>
              <a:t>IHO COUNCIL</a:t>
            </a:r>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r>
              <a:rPr lang="en-US" smtClean="0"/>
              <a:t>IHO COUNCIL</a:t>
            </a:r>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IHO COUNCIL</a:t>
            </a:r>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IHO COUNCIL</a:t>
            </a:r>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IHO COUNCIL</a:t>
            </a:r>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IHO COUNCIL</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4682" y="505706"/>
            <a:ext cx="9144000" cy="784432"/>
          </a:xfrm>
        </p:spPr>
        <p:txBody>
          <a:bodyPr>
            <a:normAutofit/>
          </a:bodyPr>
          <a:lstStyle/>
          <a:p>
            <a:r>
              <a:rPr lang="en-AU" dirty="0" smtClean="0"/>
              <a:t>Arctic Regional Hydrographic Commission 8</a:t>
            </a:r>
            <a:r>
              <a:rPr lang="en-AU" baseline="30000" dirty="0" smtClean="0"/>
              <a:t>th</a:t>
            </a:r>
            <a:r>
              <a:rPr lang="en-AU" dirty="0" smtClean="0"/>
              <a:t> Conference</a:t>
            </a:r>
            <a:endParaRPr lang="en-US" dirty="0"/>
          </a:p>
        </p:txBody>
      </p:sp>
      <p:sp>
        <p:nvSpPr>
          <p:cNvPr id="4" name="Footer Placeholder 3"/>
          <p:cNvSpPr>
            <a:spLocks noGrp="1"/>
          </p:cNvSpPr>
          <p:nvPr>
            <p:ph type="ftr" sz="quarter" idx="11"/>
          </p:nvPr>
        </p:nvSpPr>
        <p:spPr/>
        <p:txBody>
          <a:bodyPr/>
          <a:lstStyle/>
          <a:p>
            <a:r>
              <a:rPr lang="de-DE" dirty="0" smtClean="0"/>
              <a:t>ARHC8, </a:t>
            </a:r>
            <a:r>
              <a:rPr lang="de-DE" dirty="0" err="1" smtClean="0"/>
              <a:t>Longyearbyen</a:t>
            </a:r>
            <a:r>
              <a:rPr lang="de-DE" dirty="0" smtClean="0"/>
              <a:t>, Svalbard, 11-13 September 2018</a:t>
            </a:r>
            <a:endParaRPr lang="de-DE" dirty="0" smtClean="0"/>
          </a:p>
        </p:txBody>
      </p:sp>
      <p:sp>
        <p:nvSpPr>
          <p:cNvPr id="5" name="Subtitle 2"/>
          <p:cNvSpPr>
            <a:spLocks noGrp="1"/>
          </p:cNvSpPr>
          <p:nvPr>
            <p:ph type="ctrTitle"/>
          </p:nvPr>
        </p:nvSpPr>
        <p:spPr>
          <a:xfrm>
            <a:off x="1524000" y="2045729"/>
            <a:ext cx="9144000" cy="2999063"/>
          </a:xfrm>
        </p:spPr>
        <p:txBody>
          <a:bodyPr>
            <a:normAutofit/>
          </a:bodyPr>
          <a:lstStyle/>
          <a:p>
            <a:pPr eaLnBrk="1" hangingPunct="1">
              <a:defRPr/>
            </a:pPr>
            <a:r>
              <a:rPr lang="en-AU" sz="3600" dirty="0"/>
              <a:t>Report </a:t>
            </a:r>
            <a:r>
              <a:rPr lang="en-AU" sz="3600" dirty="0" smtClean="0"/>
              <a:t>of </a:t>
            </a:r>
            <a:r>
              <a:rPr lang="en-AU" sz="3600" dirty="0" smtClean="0"/>
              <a:t>the</a:t>
            </a:r>
            <a:r>
              <a:rPr lang="en-AU" sz="3600" dirty="0" smtClean="0"/>
              <a:t/>
            </a:r>
            <a:br>
              <a:rPr lang="en-AU" sz="3600" dirty="0" smtClean="0"/>
            </a:br>
            <a:r>
              <a:rPr lang="en-AU" sz="3600" dirty="0" smtClean="0"/>
              <a:t> </a:t>
            </a:r>
            <a:endParaRPr lang="en-AU" sz="3600" dirty="0"/>
          </a:p>
          <a:p>
            <a:pPr eaLnBrk="1" hangingPunct="1">
              <a:defRPr/>
            </a:pPr>
            <a:r>
              <a:rPr lang="fr-FR" sz="3600" dirty="0" smtClean="0"/>
              <a:t>WENDWG</a:t>
            </a:r>
            <a:r>
              <a:rPr lang="fr-FR" sz="3600" dirty="0" smtClean="0"/>
              <a:t/>
            </a:r>
            <a:br>
              <a:rPr lang="fr-FR" sz="3600" dirty="0" smtClean="0"/>
            </a:br>
            <a:r>
              <a:rPr lang="fr-FR" sz="3600" dirty="0" smtClean="0"/>
              <a:t/>
            </a:r>
            <a:br>
              <a:rPr lang="fr-FR" sz="3600" dirty="0" smtClean="0"/>
            </a:br>
            <a:endParaRPr lang="en-AU" sz="3600" dirty="0"/>
          </a:p>
        </p:txBody>
      </p:sp>
    </p:spTree>
    <p:extLst>
      <p:ext uri="{BB962C8B-B14F-4D97-AF65-F5344CB8AC3E}">
        <p14:creationId xmlns:p14="http://schemas.microsoft.com/office/powerpoint/2010/main" val="49291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Topics</a:t>
            </a:r>
            <a:endParaRPr lang="en-AU" dirty="0"/>
          </a:p>
        </p:txBody>
      </p:sp>
      <p:sp>
        <p:nvSpPr>
          <p:cNvPr id="3" name="Content Placeholder 2"/>
          <p:cNvSpPr>
            <a:spLocks noGrp="1"/>
          </p:cNvSpPr>
          <p:nvPr>
            <p:ph idx="1"/>
          </p:nvPr>
        </p:nvSpPr>
        <p:spPr>
          <a:xfrm>
            <a:off x="728870" y="1340769"/>
            <a:ext cx="10641495" cy="4530725"/>
          </a:xfrm>
        </p:spPr>
        <p:txBody>
          <a:bodyPr>
            <a:normAutofit/>
          </a:bodyPr>
          <a:lstStyle/>
          <a:p>
            <a:pPr marL="0" indent="0" algn="just">
              <a:buNone/>
              <a:defRPr/>
            </a:pPr>
            <a:r>
              <a:rPr lang="en-GB" dirty="0" smtClean="0"/>
              <a:t> </a:t>
            </a:r>
            <a:endParaRPr lang="en-GB" sz="2400" b="1" dirty="0"/>
          </a:p>
        </p:txBody>
      </p:sp>
      <p:sp>
        <p:nvSpPr>
          <p:cNvPr id="6" name="Footer Placeholder 3"/>
          <p:cNvSpPr>
            <a:spLocks noGrp="1"/>
          </p:cNvSpPr>
          <p:nvPr>
            <p:ph type="ftr" sz="quarter" idx="11"/>
          </p:nvPr>
        </p:nvSpPr>
        <p:spPr>
          <a:xfrm>
            <a:off x="4038600" y="6276122"/>
            <a:ext cx="4114800" cy="365125"/>
          </a:xfrm>
        </p:spPr>
        <p:txBody>
          <a:bodyPr/>
          <a:lstStyle/>
          <a:p>
            <a:r>
              <a:rPr lang="de-DE" dirty="0"/>
              <a:t>ARHC8, </a:t>
            </a:r>
            <a:r>
              <a:rPr lang="de-DE" dirty="0" err="1"/>
              <a:t>Longyearbyen</a:t>
            </a:r>
            <a:r>
              <a:rPr lang="de-DE" dirty="0"/>
              <a:t>, Svalbard, 11-13 September 2018</a:t>
            </a:r>
          </a:p>
        </p:txBody>
      </p:sp>
      <p:sp>
        <p:nvSpPr>
          <p:cNvPr id="5" name="Rectangle 3"/>
          <p:cNvSpPr txBox="1">
            <a:spLocks noChangeArrowheads="1"/>
          </p:cNvSpPr>
          <p:nvPr/>
        </p:nvSpPr>
        <p:spPr>
          <a:xfrm>
            <a:off x="1253765" y="1095493"/>
            <a:ext cx="8280400" cy="45370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5000"/>
              </a:lnSpc>
              <a:defRPr/>
            </a:pPr>
            <a:r>
              <a:rPr lang="en-GB" sz="4000" dirty="0" smtClean="0">
                <a:ea typeface="Calibri" panose="020F0502020204030204" pitchFamily="34" charset="0"/>
                <a:cs typeface="Times New Roman" panose="02020603050405020304" pitchFamily="18" charset="0"/>
              </a:rPr>
              <a:t>WG </a:t>
            </a:r>
            <a:r>
              <a:rPr lang="en-GB" sz="4000" dirty="0" err="1" smtClean="0">
                <a:ea typeface="Calibri" panose="020F0502020204030204" pitchFamily="34" charset="0"/>
                <a:cs typeface="Times New Roman" panose="02020603050405020304" pitchFamily="18" charset="0"/>
              </a:rPr>
              <a:t>ToRs</a:t>
            </a:r>
            <a:endParaRPr lang="en-GB" sz="4000" dirty="0" smtClean="0">
              <a:ea typeface="Calibri" panose="020F0502020204030204" pitchFamily="34" charset="0"/>
              <a:cs typeface="Times New Roman" panose="02020603050405020304" pitchFamily="18" charset="0"/>
            </a:endParaRPr>
          </a:p>
          <a:p>
            <a:pPr>
              <a:lnSpc>
                <a:spcPct val="115000"/>
              </a:lnSpc>
              <a:defRPr/>
            </a:pPr>
            <a:r>
              <a:rPr lang="en-GB" sz="4000" dirty="0" smtClean="0">
                <a:ea typeface="Calibri" panose="020F0502020204030204" pitchFamily="34" charset="0"/>
                <a:cs typeface="Times New Roman" panose="02020603050405020304" pitchFamily="18" charset="0"/>
              </a:rPr>
              <a:t>Elimination of Overlapping ENCs</a:t>
            </a:r>
          </a:p>
          <a:p>
            <a:pPr>
              <a:lnSpc>
                <a:spcPct val="115000"/>
              </a:lnSpc>
              <a:defRPr/>
            </a:pPr>
            <a:r>
              <a:rPr lang="en-GB" sz="4000" dirty="0" smtClean="0">
                <a:ea typeface="Calibri" panose="020F0502020204030204" pitchFamily="34" charset="0"/>
                <a:cs typeface="Times New Roman" panose="02020603050405020304" pitchFamily="18" charset="0"/>
              </a:rPr>
              <a:t>IHO ENC Catalogue </a:t>
            </a:r>
          </a:p>
          <a:p>
            <a:pPr>
              <a:lnSpc>
                <a:spcPct val="115000"/>
              </a:lnSpc>
              <a:defRPr/>
            </a:pPr>
            <a:r>
              <a:rPr lang="en-GB" sz="4000" dirty="0" smtClean="0">
                <a:ea typeface="Calibri" panose="020F0502020204030204" pitchFamily="34" charset="0"/>
                <a:cs typeface="Times New Roman" panose="02020603050405020304" pitchFamily="18" charset="0"/>
              </a:rPr>
              <a:t>RENC Harmonisation &amp; Distribution</a:t>
            </a:r>
          </a:p>
          <a:p>
            <a:pPr>
              <a:defRPr/>
            </a:pPr>
            <a:r>
              <a:rPr lang="en-US" altLang="de-DE" sz="4000" dirty="0" smtClean="0">
                <a:latin typeface="Arial" panose="020B0604020202020204" pitchFamily="34" charset="0"/>
              </a:rPr>
              <a:t>Full Implementation of the WEND Principles</a:t>
            </a:r>
          </a:p>
          <a:p>
            <a:pPr marL="0" indent="0">
              <a:buFont typeface="Wingdings" panose="05000000000000000000" pitchFamily="2" charset="2"/>
              <a:buNone/>
              <a:defRPr/>
            </a:pPr>
            <a:endParaRPr lang="en-GB" altLang="de-DE" dirty="0">
              <a:latin typeface="Arial" panose="020B0604020202020204" pitchFamily="34" charset="0"/>
            </a:endParaRPr>
          </a:p>
        </p:txBody>
      </p:sp>
    </p:spTree>
    <p:extLst>
      <p:ext uri="{BB962C8B-B14F-4D97-AF65-F5344CB8AC3E}">
        <p14:creationId xmlns:p14="http://schemas.microsoft.com/office/powerpoint/2010/main" val="3386047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Topics</a:t>
            </a:r>
            <a:endParaRPr lang="en-AU" dirty="0"/>
          </a:p>
        </p:txBody>
      </p:sp>
      <p:sp>
        <p:nvSpPr>
          <p:cNvPr id="3" name="Content Placeholder 2"/>
          <p:cNvSpPr>
            <a:spLocks noGrp="1"/>
          </p:cNvSpPr>
          <p:nvPr>
            <p:ph idx="1"/>
          </p:nvPr>
        </p:nvSpPr>
        <p:spPr>
          <a:xfrm>
            <a:off x="728870" y="1340769"/>
            <a:ext cx="10641495" cy="4530725"/>
          </a:xfrm>
        </p:spPr>
        <p:txBody>
          <a:bodyPr>
            <a:normAutofit/>
          </a:bodyPr>
          <a:lstStyle/>
          <a:p>
            <a:pPr>
              <a:lnSpc>
                <a:spcPct val="115000"/>
              </a:lnSpc>
              <a:defRPr/>
            </a:pPr>
            <a:r>
              <a:rPr lang="en-GB" sz="4000" dirty="0">
                <a:ea typeface="Calibri" panose="020F0502020204030204" pitchFamily="34" charset="0"/>
                <a:cs typeface="Times New Roman" panose="02020603050405020304" pitchFamily="18" charset="0"/>
              </a:rPr>
              <a:t>Industry &amp; Stakeholders Session</a:t>
            </a:r>
          </a:p>
          <a:p>
            <a:pPr>
              <a:lnSpc>
                <a:spcPct val="115000"/>
              </a:lnSpc>
              <a:defRPr/>
            </a:pPr>
            <a:r>
              <a:rPr lang="en-GB" sz="4000" dirty="0">
                <a:ea typeface="Calibri" panose="020F0502020204030204" pitchFamily="34" charset="0"/>
                <a:cs typeface="Times New Roman" panose="02020603050405020304" pitchFamily="18" charset="0"/>
              </a:rPr>
              <a:t>Review and Update of the WENDWG Work </a:t>
            </a:r>
            <a:r>
              <a:rPr lang="en-GB" sz="4000" dirty="0" smtClean="0">
                <a:ea typeface="Calibri" panose="020F0502020204030204" pitchFamily="34" charset="0"/>
                <a:cs typeface="Times New Roman" panose="02020603050405020304" pitchFamily="18" charset="0"/>
              </a:rPr>
              <a:t>Programme</a:t>
            </a:r>
            <a:endParaRPr lang="en-GB" sz="4000" dirty="0">
              <a:ea typeface="Calibri" panose="020F0502020204030204" pitchFamily="34" charset="0"/>
              <a:cs typeface="Times New Roman" panose="02020603050405020304" pitchFamily="18" charset="0"/>
            </a:endParaRPr>
          </a:p>
          <a:p>
            <a:pPr>
              <a:lnSpc>
                <a:spcPct val="115000"/>
              </a:lnSpc>
              <a:defRPr/>
            </a:pPr>
            <a:r>
              <a:rPr lang="en-GB" sz="4000" dirty="0">
                <a:ea typeface="Calibri" panose="020F0502020204030204" pitchFamily="34" charset="0"/>
                <a:cs typeface="Times New Roman" panose="02020603050405020304" pitchFamily="18" charset="0"/>
              </a:rPr>
              <a:t>WENDWG report discussed and endorsed at IRCC10</a:t>
            </a:r>
          </a:p>
        </p:txBody>
      </p:sp>
      <p:sp>
        <p:nvSpPr>
          <p:cNvPr id="6" name="Footer Placeholder 3"/>
          <p:cNvSpPr>
            <a:spLocks noGrp="1"/>
          </p:cNvSpPr>
          <p:nvPr>
            <p:ph type="ftr" sz="quarter" idx="11"/>
          </p:nvPr>
        </p:nvSpPr>
        <p:spPr>
          <a:xfrm>
            <a:off x="4038600" y="6276122"/>
            <a:ext cx="4114800" cy="365125"/>
          </a:xfrm>
        </p:spPr>
        <p:txBody>
          <a:bodyPr/>
          <a:lstStyle/>
          <a:p>
            <a:r>
              <a:rPr lang="de-DE" dirty="0"/>
              <a:t>ARHC8, </a:t>
            </a:r>
            <a:r>
              <a:rPr lang="de-DE" dirty="0" err="1"/>
              <a:t>Longyearbyen</a:t>
            </a:r>
            <a:r>
              <a:rPr lang="de-DE" dirty="0"/>
              <a:t>, Svalbard, 11-13 September 2018</a:t>
            </a:r>
          </a:p>
        </p:txBody>
      </p:sp>
      <p:sp>
        <p:nvSpPr>
          <p:cNvPr id="5" name="Rectangle 3"/>
          <p:cNvSpPr txBox="1">
            <a:spLocks noChangeArrowheads="1"/>
          </p:cNvSpPr>
          <p:nvPr/>
        </p:nvSpPr>
        <p:spPr>
          <a:xfrm>
            <a:off x="1253765" y="1095493"/>
            <a:ext cx="8280400" cy="45370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defRPr/>
            </a:pPr>
            <a:endParaRPr lang="en-GB" altLang="de-DE" dirty="0">
              <a:latin typeface="Arial" panose="020B0604020202020204" pitchFamily="34" charset="0"/>
            </a:endParaRPr>
          </a:p>
        </p:txBody>
      </p:sp>
    </p:spTree>
    <p:extLst>
      <p:ext uri="{BB962C8B-B14F-4D97-AF65-F5344CB8AC3E}">
        <p14:creationId xmlns:p14="http://schemas.microsoft.com/office/powerpoint/2010/main" val="562455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Recommendations to RHC’s</a:t>
            </a:r>
            <a:endParaRPr lang="en-AU" dirty="0"/>
          </a:p>
        </p:txBody>
      </p:sp>
      <p:sp>
        <p:nvSpPr>
          <p:cNvPr id="3" name="Content Placeholder 2"/>
          <p:cNvSpPr>
            <a:spLocks noGrp="1"/>
          </p:cNvSpPr>
          <p:nvPr>
            <p:ph idx="1"/>
          </p:nvPr>
        </p:nvSpPr>
        <p:spPr>
          <a:xfrm>
            <a:off x="728870" y="1340769"/>
            <a:ext cx="10641495" cy="4530725"/>
          </a:xfrm>
        </p:spPr>
        <p:txBody>
          <a:bodyPr>
            <a:normAutofit lnSpcReduction="10000"/>
          </a:bodyPr>
          <a:lstStyle/>
          <a:p>
            <a:pPr marL="457200" indent="-457200">
              <a:lnSpc>
                <a:spcPct val="80000"/>
              </a:lnSpc>
              <a:spcAft>
                <a:spcPts val="1800"/>
              </a:spcAft>
            </a:pPr>
            <a:r>
              <a:rPr lang="fr-FR" sz="3200" dirty="0"/>
              <a:t>Reinforce the fact that the one-year “clock” to resolve overlaps should begin once the overlapping issues have been reported to ENC producers</a:t>
            </a:r>
          </a:p>
          <a:p>
            <a:pPr marL="457200" indent="-457200">
              <a:lnSpc>
                <a:spcPct val="80000"/>
              </a:lnSpc>
              <a:spcAft>
                <a:spcPts val="1800"/>
              </a:spcAft>
            </a:pPr>
            <a:r>
              <a:rPr lang="fr-FR" sz="3200" dirty="0"/>
              <a:t>Endorse that the management of overlap cases should be implemented by RHCs</a:t>
            </a:r>
          </a:p>
          <a:p>
            <a:pPr marL="457200" indent="-457200">
              <a:lnSpc>
                <a:spcPct val="80000"/>
              </a:lnSpc>
              <a:spcAft>
                <a:spcPts val="1800"/>
              </a:spcAft>
            </a:pPr>
            <a:r>
              <a:rPr lang="en-US" sz="3200" dirty="0"/>
              <a:t>Note that RHCs should make their own assessment of the level of navigational risk for ENC overlaps using one of the RENCs' Policy on Risk Assessment as a first step where applicable.</a:t>
            </a:r>
            <a:endParaRPr lang="nb-NO" sz="3200" dirty="0"/>
          </a:p>
          <a:p>
            <a:pPr marL="0" indent="0" algn="just">
              <a:buNone/>
              <a:defRPr/>
            </a:pPr>
            <a:endParaRPr lang="en-GB" sz="2400" b="1" dirty="0"/>
          </a:p>
        </p:txBody>
      </p:sp>
      <p:sp>
        <p:nvSpPr>
          <p:cNvPr id="6" name="Footer Placeholder 3"/>
          <p:cNvSpPr>
            <a:spLocks noGrp="1"/>
          </p:cNvSpPr>
          <p:nvPr>
            <p:ph type="ftr" sz="quarter" idx="11"/>
          </p:nvPr>
        </p:nvSpPr>
        <p:spPr>
          <a:xfrm>
            <a:off x="4038600" y="6276122"/>
            <a:ext cx="4114800" cy="365125"/>
          </a:xfrm>
        </p:spPr>
        <p:txBody>
          <a:bodyPr/>
          <a:lstStyle/>
          <a:p>
            <a:r>
              <a:rPr lang="de-DE" dirty="0"/>
              <a:t>ARHC8, </a:t>
            </a:r>
            <a:r>
              <a:rPr lang="de-DE" dirty="0" err="1"/>
              <a:t>Longyearbyen</a:t>
            </a:r>
            <a:r>
              <a:rPr lang="de-DE" dirty="0"/>
              <a:t>, Svalbard, 11-13 September 2018</a:t>
            </a:r>
          </a:p>
        </p:txBody>
      </p:sp>
    </p:spTree>
    <p:extLst>
      <p:ext uri="{BB962C8B-B14F-4D97-AF65-F5344CB8AC3E}">
        <p14:creationId xmlns:p14="http://schemas.microsoft.com/office/powerpoint/2010/main" val="3106784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Recommendations to RHC’s</a:t>
            </a:r>
            <a:endParaRPr lang="en-AU" dirty="0"/>
          </a:p>
        </p:txBody>
      </p:sp>
      <p:sp>
        <p:nvSpPr>
          <p:cNvPr id="3" name="Content Placeholder 2"/>
          <p:cNvSpPr>
            <a:spLocks noGrp="1"/>
          </p:cNvSpPr>
          <p:nvPr>
            <p:ph idx="1"/>
          </p:nvPr>
        </p:nvSpPr>
        <p:spPr>
          <a:xfrm>
            <a:off x="728870" y="1340769"/>
            <a:ext cx="10641495" cy="4530725"/>
          </a:xfrm>
        </p:spPr>
        <p:txBody>
          <a:bodyPr>
            <a:normAutofit/>
          </a:bodyPr>
          <a:lstStyle/>
          <a:p>
            <a:pPr marL="457200" indent="-457200">
              <a:lnSpc>
                <a:spcPct val="80000"/>
              </a:lnSpc>
              <a:spcAft>
                <a:spcPts val="1800"/>
              </a:spcAft>
            </a:pPr>
            <a:r>
              <a:rPr lang="en-US" sz="3200" dirty="0"/>
              <a:t>Encourage RHCs to provide updated reports on the implementation of ENC Schemes to the WENDWG in advance of the yearly WG meeting. </a:t>
            </a:r>
          </a:p>
          <a:p>
            <a:pPr marL="457200" indent="-457200">
              <a:lnSpc>
                <a:spcPct val="80000"/>
              </a:lnSpc>
              <a:spcAft>
                <a:spcPts val="1800"/>
              </a:spcAft>
            </a:pPr>
            <a:r>
              <a:rPr lang="en-US" sz="3200" dirty="0"/>
              <a:t>Note the recommendation that RENCs might consider offering an S-57 license management service to support safety of navigation for all classes of vessels.</a:t>
            </a:r>
          </a:p>
          <a:p>
            <a:pPr marL="0" indent="0" algn="just">
              <a:buNone/>
              <a:defRPr/>
            </a:pPr>
            <a:endParaRPr lang="en-GB" sz="3200" b="1" dirty="0"/>
          </a:p>
        </p:txBody>
      </p:sp>
      <p:sp>
        <p:nvSpPr>
          <p:cNvPr id="6" name="Footer Placeholder 3"/>
          <p:cNvSpPr>
            <a:spLocks noGrp="1"/>
          </p:cNvSpPr>
          <p:nvPr>
            <p:ph type="ftr" sz="quarter" idx="11"/>
          </p:nvPr>
        </p:nvSpPr>
        <p:spPr>
          <a:xfrm>
            <a:off x="4038600" y="6276122"/>
            <a:ext cx="4114800" cy="365125"/>
          </a:xfrm>
        </p:spPr>
        <p:txBody>
          <a:bodyPr/>
          <a:lstStyle/>
          <a:p>
            <a:r>
              <a:rPr lang="de-DE" dirty="0"/>
              <a:t>ARHC8, </a:t>
            </a:r>
            <a:r>
              <a:rPr lang="de-DE" dirty="0" err="1"/>
              <a:t>Longyearbyen</a:t>
            </a:r>
            <a:r>
              <a:rPr lang="de-DE" dirty="0"/>
              <a:t>, Svalbard, 11-13 September 2018</a:t>
            </a:r>
          </a:p>
        </p:txBody>
      </p:sp>
    </p:spTree>
    <p:extLst>
      <p:ext uri="{BB962C8B-B14F-4D97-AF65-F5344CB8AC3E}">
        <p14:creationId xmlns:p14="http://schemas.microsoft.com/office/powerpoint/2010/main" val="1306096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Relevant IRCC10 decisions</a:t>
            </a:r>
            <a:endParaRPr lang="en-AU" dirty="0"/>
          </a:p>
        </p:txBody>
      </p:sp>
      <p:sp>
        <p:nvSpPr>
          <p:cNvPr id="3" name="Content Placeholder 2"/>
          <p:cNvSpPr>
            <a:spLocks noGrp="1"/>
          </p:cNvSpPr>
          <p:nvPr>
            <p:ph idx="1"/>
          </p:nvPr>
        </p:nvSpPr>
        <p:spPr>
          <a:xfrm>
            <a:off x="728870" y="1340769"/>
            <a:ext cx="10641495" cy="4530725"/>
          </a:xfrm>
        </p:spPr>
        <p:txBody>
          <a:bodyPr>
            <a:normAutofit lnSpcReduction="10000"/>
          </a:bodyPr>
          <a:lstStyle/>
          <a:p>
            <a:pPr marL="0" indent="0">
              <a:buNone/>
            </a:pPr>
            <a:r>
              <a:rPr lang="en-US" altLang="de-DE" sz="2400" dirty="0">
                <a:latin typeface="Arial" panose="020B0604020202020204" pitchFamily="34" charset="0"/>
              </a:rPr>
              <a:t>Decision 11: to note with concern that overlapping ENCs create confusion onboard ships and that IHO community should work to eliminate overlapping data; and note that this issue is worthy of further discussion at IRCC11 and C2.</a:t>
            </a:r>
          </a:p>
          <a:p>
            <a:pPr marL="0" indent="0">
              <a:buNone/>
            </a:pPr>
            <a:endParaRPr lang="en-US" altLang="de-DE" sz="2400" dirty="0">
              <a:latin typeface="Arial" panose="020B0604020202020204" pitchFamily="34" charset="0"/>
            </a:endParaRPr>
          </a:p>
          <a:p>
            <a:pPr marL="0" indent="0">
              <a:buNone/>
            </a:pPr>
            <a:r>
              <a:rPr lang="en-US" altLang="de-DE" sz="2400" dirty="0">
                <a:latin typeface="Arial" panose="020B0604020202020204" pitchFamily="34" charset="0"/>
              </a:rPr>
              <a:t>Decision 12: to commend the RENCs on their high-quality support to hydrographic offices and end-user service providers and for their contribution to Joint-RENC technical meetings to which the EAHC RECC is invited to participate.</a:t>
            </a:r>
          </a:p>
          <a:p>
            <a:pPr marL="0" indent="0">
              <a:buNone/>
            </a:pPr>
            <a:endParaRPr lang="en-US" altLang="de-DE" sz="2400" dirty="0">
              <a:latin typeface="Arial" panose="020B0604020202020204" pitchFamily="34" charset="0"/>
            </a:endParaRPr>
          </a:p>
          <a:p>
            <a:pPr marL="0" indent="0">
              <a:buNone/>
            </a:pPr>
            <a:r>
              <a:rPr lang="en-US" altLang="de-DE" sz="2400" dirty="0">
                <a:latin typeface="Arial" panose="020B0604020202020204" pitchFamily="34" charset="0"/>
              </a:rPr>
              <a:t>Decision 13: to note the WENDWG conviction that all ENC data should be made available to the RENCs not only for ensuring QC in general but also importantly for risk assessment of overlapping ENCs.</a:t>
            </a:r>
          </a:p>
          <a:p>
            <a:pPr marL="0" indent="0" algn="just">
              <a:buNone/>
              <a:defRPr/>
            </a:pPr>
            <a:endParaRPr lang="en-GB" sz="2400" b="1" dirty="0"/>
          </a:p>
        </p:txBody>
      </p:sp>
      <p:sp>
        <p:nvSpPr>
          <p:cNvPr id="6" name="Footer Placeholder 3"/>
          <p:cNvSpPr>
            <a:spLocks noGrp="1"/>
          </p:cNvSpPr>
          <p:nvPr>
            <p:ph type="ftr" sz="quarter" idx="11"/>
          </p:nvPr>
        </p:nvSpPr>
        <p:spPr>
          <a:xfrm>
            <a:off x="4038600" y="6276122"/>
            <a:ext cx="4114800" cy="365125"/>
          </a:xfrm>
        </p:spPr>
        <p:txBody>
          <a:bodyPr/>
          <a:lstStyle/>
          <a:p>
            <a:r>
              <a:rPr lang="de-DE" dirty="0"/>
              <a:t>ARHC8, </a:t>
            </a:r>
            <a:r>
              <a:rPr lang="de-DE" dirty="0" err="1"/>
              <a:t>Longyearbyen</a:t>
            </a:r>
            <a:r>
              <a:rPr lang="de-DE" dirty="0"/>
              <a:t>, Svalbard, 11-13 September 2018</a:t>
            </a:r>
          </a:p>
        </p:txBody>
      </p:sp>
    </p:spTree>
    <p:extLst>
      <p:ext uri="{BB962C8B-B14F-4D97-AF65-F5344CB8AC3E}">
        <p14:creationId xmlns:p14="http://schemas.microsoft.com/office/powerpoint/2010/main" val="2929408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Relevant IRCC10 decisions</a:t>
            </a:r>
            <a:endParaRPr lang="en-AU" dirty="0"/>
          </a:p>
        </p:txBody>
      </p:sp>
      <p:sp>
        <p:nvSpPr>
          <p:cNvPr id="3" name="Content Placeholder 2"/>
          <p:cNvSpPr>
            <a:spLocks noGrp="1"/>
          </p:cNvSpPr>
          <p:nvPr>
            <p:ph idx="1"/>
          </p:nvPr>
        </p:nvSpPr>
        <p:spPr>
          <a:xfrm>
            <a:off x="728870" y="1340769"/>
            <a:ext cx="10641495" cy="4530725"/>
          </a:xfrm>
        </p:spPr>
        <p:txBody>
          <a:bodyPr>
            <a:normAutofit/>
          </a:bodyPr>
          <a:lstStyle/>
          <a:p>
            <a:pPr marL="0" indent="0">
              <a:buNone/>
            </a:pPr>
            <a:r>
              <a:rPr lang="en-US" altLang="de-DE" sz="3200" dirty="0">
                <a:latin typeface="Arial" panose="020B0604020202020204" pitchFamily="34" charset="0"/>
              </a:rPr>
              <a:t>Decision 14: to approve the proposed updated WENDWG 2018-19 Work </a:t>
            </a:r>
            <a:r>
              <a:rPr lang="en-US" altLang="de-DE" sz="3200" dirty="0" err="1">
                <a:latin typeface="Arial" panose="020B0604020202020204" pitchFamily="34" charset="0"/>
              </a:rPr>
              <a:t>Programme</a:t>
            </a:r>
            <a:r>
              <a:rPr lang="en-US" altLang="de-DE" sz="3200" dirty="0">
                <a:latin typeface="Arial" panose="020B0604020202020204" pitchFamily="34" charset="0"/>
              </a:rPr>
              <a:t> as given at Annex A of doc. IRCC10-07D1(amended by the IRCC10) and the continuity of WENDWG activities.</a:t>
            </a:r>
          </a:p>
          <a:p>
            <a:pPr marL="0" indent="0">
              <a:buNone/>
            </a:pPr>
            <a:endParaRPr lang="en-US" altLang="de-DE" sz="3200" dirty="0">
              <a:latin typeface="Arial" panose="020B0604020202020204" pitchFamily="34" charset="0"/>
            </a:endParaRPr>
          </a:p>
          <a:p>
            <a:pPr marL="0" indent="0">
              <a:buNone/>
            </a:pPr>
            <a:r>
              <a:rPr lang="en-US" altLang="de-DE" sz="3200" dirty="0">
                <a:latin typeface="Arial" panose="020B0604020202020204" pitchFamily="34" charset="0"/>
              </a:rPr>
              <a:t>Decision 15: to approve the following amendments to the WENDWG Terms of Reference:</a:t>
            </a:r>
          </a:p>
          <a:p>
            <a:pPr marL="0" indent="0" algn="just">
              <a:buNone/>
              <a:defRPr/>
            </a:pPr>
            <a:endParaRPr lang="en-GB" sz="2400" b="1" dirty="0"/>
          </a:p>
        </p:txBody>
      </p:sp>
      <p:sp>
        <p:nvSpPr>
          <p:cNvPr id="6" name="Footer Placeholder 3"/>
          <p:cNvSpPr>
            <a:spLocks noGrp="1"/>
          </p:cNvSpPr>
          <p:nvPr>
            <p:ph type="ftr" sz="quarter" idx="11"/>
          </p:nvPr>
        </p:nvSpPr>
        <p:spPr>
          <a:xfrm>
            <a:off x="4038600" y="6276122"/>
            <a:ext cx="4114800" cy="365125"/>
          </a:xfrm>
        </p:spPr>
        <p:txBody>
          <a:bodyPr/>
          <a:lstStyle/>
          <a:p>
            <a:r>
              <a:rPr lang="de-DE" dirty="0"/>
              <a:t>ARHC8, </a:t>
            </a:r>
            <a:r>
              <a:rPr lang="de-DE" dirty="0" err="1"/>
              <a:t>Longyearbyen</a:t>
            </a:r>
            <a:r>
              <a:rPr lang="de-DE" dirty="0"/>
              <a:t>, Svalbard, 11-13 September 2018</a:t>
            </a:r>
          </a:p>
        </p:txBody>
      </p:sp>
    </p:spTree>
    <p:extLst>
      <p:ext uri="{BB962C8B-B14F-4D97-AF65-F5344CB8AC3E}">
        <p14:creationId xmlns:p14="http://schemas.microsoft.com/office/powerpoint/2010/main" val="615504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New WENDWG Terms </a:t>
            </a:r>
            <a:r>
              <a:rPr lang="nb-NO" dirty="0" err="1" smtClean="0"/>
              <a:t>of</a:t>
            </a:r>
            <a:r>
              <a:rPr lang="nb-NO" dirty="0" smtClean="0"/>
              <a:t> Reference</a:t>
            </a:r>
            <a:endParaRPr lang="nb-NO" dirty="0"/>
          </a:p>
        </p:txBody>
      </p:sp>
      <p:sp>
        <p:nvSpPr>
          <p:cNvPr id="3" name="Plassholder for innhold 2"/>
          <p:cNvSpPr>
            <a:spLocks noGrp="1"/>
          </p:cNvSpPr>
          <p:nvPr>
            <p:ph idx="1"/>
          </p:nvPr>
        </p:nvSpPr>
        <p:spPr>
          <a:xfrm>
            <a:off x="668215" y="1368419"/>
            <a:ext cx="10873154" cy="4351338"/>
          </a:xfrm>
        </p:spPr>
        <p:txBody>
          <a:bodyPr>
            <a:normAutofit/>
          </a:bodyPr>
          <a:lstStyle/>
          <a:p>
            <a:pPr marL="0" indent="0">
              <a:buNone/>
            </a:pPr>
            <a:r>
              <a:rPr lang="en-US" altLang="de-DE" dirty="0">
                <a:latin typeface="Arial" panose="020B0604020202020204" pitchFamily="34" charset="0"/>
              </a:rPr>
              <a:t>The purpose of the WEND Working Group is to advise IRCC to enable the highest societal value of Member State effort by</a:t>
            </a:r>
            <a:r>
              <a:rPr lang="en-US" altLang="de-DE" dirty="0" smtClean="0">
                <a:latin typeface="Arial" panose="020B0604020202020204" pitchFamily="34" charset="0"/>
              </a:rPr>
              <a:t>:</a:t>
            </a:r>
          </a:p>
          <a:p>
            <a:pPr marL="0" indent="0">
              <a:buNone/>
            </a:pPr>
            <a:endParaRPr lang="en-US" altLang="de-DE" dirty="0">
              <a:latin typeface="Arial" panose="020B0604020202020204" pitchFamily="34" charset="0"/>
            </a:endParaRPr>
          </a:p>
          <a:p>
            <a:pPr marL="457200" indent="-457200">
              <a:buFont typeface="+mj-lt"/>
              <a:buAutoNum type="arabicPeriod"/>
            </a:pPr>
            <a:r>
              <a:rPr lang="en-US" altLang="de-DE" dirty="0">
                <a:latin typeface="Arial" panose="020B0604020202020204" pitchFamily="34" charset="0"/>
              </a:rPr>
              <a:t>Facilitating a world-wide consistent level of high-quality, updated official ENCs through integrated services that support chart carriage requirements of SOLAS Chapter V, and the requirements of the IMO Performance Standards for ECDIS, and</a:t>
            </a:r>
          </a:p>
          <a:p>
            <a:pPr marL="457200" indent="-457200">
              <a:buFont typeface="+mj-lt"/>
              <a:buAutoNum type="arabicPeriod"/>
            </a:pPr>
            <a:r>
              <a:rPr lang="en-US" altLang="de-DE" dirty="0">
                <a:latin typeface="Arial" panose="020B0604020202020204" pitchFamily="34" charset="0"/>
              </a:rPr>
              <a:t>Review options, and recommend actions, that expand the value of the Worldwide ENC Database to all marine data users applying data management principles. </a:t>
            </a:r>
          </a:p>
          <a:p>
            <a:pPr marL="0" indent="0">
              <a:buNone/>
            </a:pPr>
            <a:endParaRPr lang="nb-NO" dirty="0"/>
          </a:p>
        </p:txBody>
      </p:sp>
      <p:sp>
        <p:nvSpPr>
          <p:cNvPr id="4" name="Plassholder for bunntekst 3"/>
          <p:cNvSpPr>
            <a:spLocks noGrp="1"/>
          </p:cNvSpPr>
          <p:nvPr>
            <p:ph type="ftr" sz="quarter" idx="11"/>
          </p:nvPr>
        </p:nvSpPr>
        <p:spPr/>
        <p:txBody>
          <a:bodyPr/>
          <a:lstStyle/>
          <a:p>
            <a:r>
              <a:rPr lang="de-DE" dirty="0"/>
              <a:t>ARHC8, </a:t>
            </a:r>
            <a:r>
              <a:rPr lang="de-DE" dirty="0" err="1"/>
              <a:t>Longyearbyen</a:t>
            </a:r>
            <a:r>
              <a:rPr lang="de-DE" dirty="0"/>
              <a:t>, Svalbard, 11-13 September 2018</a:t>
            </a:r>
          </a:p>
        </p:txBody>
      </p:sp>
    </p:spTree>
    <p:extLst>
      <p:ext uri="{BB962C8B-B14F-4D97-AF65-F5344CB8AC3E}">
        <p14:creationId xmlns:p14="http://schemas.microsoft.com/office/powerpoint/2010/main" val="3319213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Questions / Guidance?</a:t>
            </a:r>
            <a:endParaRPr lang="en-AU" dirty="0"/>
          </a:p>
        </p:txBody>
      </p:sp>
      <p:sp>
        <p:nvSpPr>
          <p:cNvPr id="3" name="Content Placeholder 2"/>
          <p:cNvSpPr>
            <a:spLocks noGrp="1"/>
          </p:cNvSpPr>
          <p:nvPr>
            <p:ph idx="1"/>
          </p:nvPr>
        </p:nvSpPr>
        <p:spPr>
          <a:xfrm>
            <a:off x="728870" y="1340769"/>
            <a:ext cx="10641495" cy="4530725"/>
          </a:xfrm>
        </p:spPr>
        <p:txBody>
          <a:bodyPr>
            <a:normAutofit/>
          </a:bodyPr>
          <a:lstStyle/>
          <a:p>
            <a:pPr algn="just">
              <a:defRPr/>
            </a:pPr>
            <a:r>
              <a:rPr lang="en-GB" dirty="0" smtClean="0"/>
              <a:t>…</a:t>
            </a:r>
            <a:endParaRPr lang="en-GB" sz="2400" b="1" dirty="0"/>
          </a:p>
        </p:txBody>
      </p:sp>
      <p:sp>
        <p:nvSpPr>
          <p:cNvPr id="6" name="Footer Placeholder 3"/>
          <p:cNvSpPr>
            <a:spLocks noGrp="1"/>
          </p:cNvSpPr>
          <p:nvPr>
            <p:ph type="ftr" sz="quarter" idx="11"/>
          </p:nvPr>
        </p:nvSpPr>
        <p:spPr>
          <a:xfrm>
            <a:off x="4038600" y="6276122"/>
            <a:ext cx="4114800" cy="365125"/>
          </a:xfrm>
        </p:spPr>
        <p:txBody>
          <a:bodyPr/>
          <a:lstStyle/>
          <a:p>
            <a:r>
              <a:rPr lang="de-DE" dirty="0"/>
              <a:t>ARHC8, </a:t>
            </a:r>
            <a:r>
              <a:rPr lang="de-DE" dirty="0" err="1"/>
              <a:t>Longyearbyen</a:t>
            </a:r>
            <a:r>
              <a:rPr lang="de-DE"/>
              <a:t>, Svalbard, 11-13 September 2018</a:t>
            </a:r>
            <a:endParaRPr lang="de-DE" dirty="0"/>
          </a:p>
        </p:txBody>
      </p:sp>
    </p:spTree>
    <p:extLst>
      <p:ext uri="{BB962C8B-B14F-4D97-AF65-F5344CB8AC3E}">
        <p14:creationId xmlns:p14="http://schemas.microsoft.com/office/powerpoint/2010/main" val="1296354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C657DD33-74A5-46FF-87DC-702489CC64DD}" vid="{C4CF7E2C-A930-4DFE-9432-DAC967E2A5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 presentations template</Template>
  <TotalTime>596</TotalTime>
  <Words>514</Words>
  <Application>Microsoft Office PowerPoint</Application>
  <PresentationFormat>Widescreen</PresentationFormat>
  <Paragraphs>47</Paragraphs>
  <Slides>9</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9</vt:i4>
      </vt:variant>
    </vt:vector>
  </HeadingPairs>
  <TitlesOfParts>
    <vt:vector size="15" baseType="lpstr">
      <vt:lpstr>Arial</vt:lpstr>
      <vt:lpstr>Calibri</vt:lpstr>
      <vt:lpstr>Calibri Light</vt:lpstr>
      <vt:lpstr>Times New Roman</vt:lpstr>
      <vt:lpstr>Wingdings</vt:lpstr>
      <vt:lpstr>Office Theme</vt:lpstr>
      <vt:lpstr>Report of the   WENDWG  </vt:lpstr>
      <vt:lpstr>Topics</vt:lpstr>
      <vt:lpstr>Topics</vt:lpstr>
      <vt:lpstr>Recommendations to RHC’s</vt:lpstr>
      <vt:lpstr>Recommendations to RHC’s</vt:lpstr>
      <vt:lpstr>Relevant IRCC10 decisions</vt:lpstr>
      <vt:lpstr>Relevant IRCC10 decisions</vt:lpstr>
      <vt:lpstr>New WENDWG Terms of Reference</vt:lpstr>
      <vt:lpstr>Questions / Guidance?</vt:lpstr>
    </vt:vector>
  </TitlesOfParts>
  <Company>IHO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DTech</dc:creator>
  <cp:lastModifiedBy>Evert Flier</cp:lastModifiedBy>
  <cp:revision>66</cp:revision>
  <cp:lastPrinted>2017-10-13T08:19:11Z</cp:lastPrinted>
  <dcterms:created xsi:type="dcterms:W3CDTF">2017-10-09T13:46:17Z</dcterms:created>
  <dcterms:modified xsi:type="dcterms:W3CDTF">2018-08-23T08:16:23Z</dcterms:modified>
</cp:coreProperties>
</file>