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5" r:id="rId2"/>
    <p:sldId id="276" r:id="rId3"/>
    <p:sldId id="281" r:id="rId4"/>
    <p:sldId id="282" r:id="rId5"/>
    <p:sldId id="283" r:id="rId6"/>
    <p:sldId id="277" r:id="rId7"/>
    <p:sldId id="278" r:id="rId8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1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 smtClean="0"/>
            </a:lvl1pPr>
          </a:lstStyle>
          <a:p>
            <a:pPr>
              <a:defRPr/>
            </a:pPr>
            <a:fld id="{ADF27621-68FA-4729-88F8-83A0D3D875E1}" type="datetimeFigureOut">
              <a:rPr lang="en-US" altLang="ja-JP"/>
              <a:pPr>
                <a:defRPr/>
              </a:pPr>
              <a:t>6/25/2018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 smtClean="0"/>
            </a:lvl1pPr>
          </a:lstStyle>
          <a:p>
            <a:pPr>
              <a:defRPr/>
            </a:pPr>
            <a:fld id="{A774FD03-90B0-4717-B5F6-FA4E257CAB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4662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ja-JP" smtClean="0">
              <a:solidFill>
                <a:srgbClr val="FFFFFF"/>
              </a:solidFill>
            </a:endParaRPr>
          </a:p>
        </p:txBody>
      </p:sp>
      <p:sp>
        <p:nvSpPr>
          <p:cNvPr id="5" name="Footer Placeholder 8"/>
          <p:cNvSpPr txBox="1">
            <a:spLocks/>
          </p:cNvSpPr>
          <p:nvPr userDrawn="1"/>
        </p:nvSpPr>
        <p:spPr>
          <a:xfrm>
            <a:off x="250825" y="62801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de-DE" altLang="ja-JP" sz="1200" smtClean="0"/>
              <a:t>International Hydrographic Organization</a:t>
            </a:r>
            <a:br>
              <a:rPr kumimoji="0" lang="de-DE" altLang="ja-JP" sz="1200" smtClean="0"/>
            </a:br>
            <a:r>
              <a:rPr kumimoji="0" lang="de-DE" altLang="ja-JP" sz="1200" i="1" smtClean="0"/>
              <a:t>Organisation Hydrographique Internationale</a:t>
            </a:r>
            <a:endParaRPr kumimoji="0" lang="en-US" altLang="ja-JP" sz="1200" i="1" smtClean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040438"/>
            <a:ext cx="6365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61046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E898-7745-4E8F-8C4D-E3FD571CB6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61519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2F9B-8A02-448F-9730-A8065509E5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89371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 flipV="1">
            <a:off x="811213" y="893763"/>
            <a:ext cx="10569575" cy="476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/>
          <p:cNvSpPr/>
          <p:nvPr userDrawn="1"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ja-JP" smtClean="0">
              <a:solidFill>
                <a:srgbClr val="FFFFFF"/>
              </a:solidFill>
            </a:endParaRPr>
          </a:p>
        </p:txBody>
      </p:sp>
      <p:sp>
        <p:nvSpPr>
          <p:cNvPr id="6" name="Footer Placeholder 8"/>
          <p:cNvSpPr txBox="1">
            <a:spLocks/>
          </p:cNvSpPr>
          <p:nvPr userDrawn="1"/>
        </p:nvSpPr>
        <p:spPr>
          <a:xfrm>
            <a:off x="250825" y="62801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de-DE" altLang="ja-JP" sz="1200" smtClean="0"/>
              <a:t>International Hydrographic Organization</a:t>
            </a:r>
            <a:br>
              <a:rPr kumimoji="0" lang="de-DE" altLang="ja-JP" sz="1200" smtClean="0"/>
            </a:br>
            <a:r>
              <a:rPr kumimoji="0" lang="de-DE" altLang="ja-JP" sz="1200" i="1" smtClean="0"/>
              <a:t>Organisation Hydrographique Internationale</a:t>
            </a:r>
            <a:endParaRPr kumimoji="0" lang="en-US" altLang="ja-JP" sz="1200" i="1" smtClean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040438"/>
            <a:ext cx="6365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86838" y="6275388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AF1637-14A0-4798-B4C0-C281FBB3EB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979524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CA7B-64C2-45C1-89CD-E533F51FC4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27015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E710-3FAA-46F3-96E2-777BADAA7D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73945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D5FE-7B75-4456-9189-2F19BE34B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1206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7B63-B652-4A57-9247-DBF341DA22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1939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B13C-C771-4ABC-A20D-D981BD001D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4143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0BBA-C031-4422-9287-5DB6D40756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82643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E67F-7CE2-43BB-90AF-C0A4CE9B33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7928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CE4DDD-EFDE-4C8C-A993-21AA57985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16413" y="6275388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/>
              <a:t>HCA-15, Niteroi, Brazil, 26 – 28 June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jodc.go.jp/jodcweb/JDOS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doss1.jodc.go.jp/vpage/scalar.html" TargetMode="External"/><Relationship Id="rId5" Type="http://schemas.openxmlformats.org/officeDocument/2006/relationships/hyperlink" Target="http://jdoss1.jodc.go.jp/vpage/tide.html" TargetMode="External"/><Relationship Id="rId4" Type="http://schemas.openxmlformats.org/officeDocument/2006/relationships/hyperlink" Target="http://jdoss1.jodc.go.jp/vpage2017/JAREdept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712913" y="496888"/>
            <a:ext cx="9144000" cy="784225"/>
          </a:xfrm>
        </p:spPr>
        <p:txBody>
          <a:bodyPr/>
          <a:lstStyle/>
          <a:p>
            <a:pPr eaLnBrk="1" hangingPunct="1"/>
            <a:r>
              <a:rPr lang="en-AU" altLang="ja-JP" smtClean="0"/>
              <a:t>IHO Hydrographic Commission on Antarctica (HCA)</a:t>
            </a:r>
            <a:endParaRPr lang="en-US" altLang="ja-JP" smtClean="0"/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 smtClean="0"/>
              <a:t>HCA-15, Niteroi, Brazil, 26 – 28 June 2018</a:t>
            </a:r>
          </a:p>
        </p:txBody>
      </p:sp>
      <p:sp>
        <p:nvSpPr>
          <p:cNvPr id="5124" name="Subtitle 2"/>
          <p:cNvSpPr>
            <a:spLocks noGrp="1"/>
          </p:cNvSpPr>
          <p:nvPr>
            <p:ph type="ctrTitle"/>
          </p:nvPr>
        </p:nvSpPr>
        <p:spPr>
          <a:xfrm>
            <a:off x="1524000" y="2046288"/>
            <a:ext cx="9144000" cy="2471737"/>
          </a:xfrm>
        </p:spPr>
        <p:txBody>
          <a:bodyPr/>
          <a:lstStyle/>
          <a:p>
            <a:pPr eaLnBrk="1" hangingPunct="1"/>
            <a:r>
              <a:rPr lang="en-AU" altLang="ja-JP" sz="4400" smtClean="0"/>
              <a:t>National Report by </a:t>
            </a:r>
            <a:br>
              <a:rPr lang="en-AU" altLang="ja-JP" sz="4400" smtClean="0"/>
            </a:br>
            <a:r>
              <a:rPr lang="en-AU" altLang="ja-JP" sz="4400" smtClean="0"/>
              <a:t> </a:t>
            </a:r>
            <a:br>
              <a:rPr lang="en-AU" altLang="ja-JP" sz="4400" smtClean="0"/>
            </a:br>
            <a:r>
              <a:rPr lang="fr-FR" altLang="ja-JP" sz="4400" smtClean="0"/>
              <a:t>Japan</a:t>
            </a:r>
            <a:r>
              <a:rPr lang="en-AU" altLang="ja-JP" sz="4400" smtClean="0"/>
              <a:t/>
            </a:r>
            <a:br>
              <a:rPr lang="en-AU" altLang="ja-JP" sz="4400" smtClean="0"/>
            </a:br>
            <a:endParaRPr lang="en-AU" altLang="ja-JP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69863"/>
            <a:ext cx="11439525" cy="601662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solidFill>
                  <a:srgbClr val="0E58C4"/>
                </a:solidFill>
              </a:rPr>
              <a:t>Survey and charting progress in Antarctica since HCA-14 (June 2016)</a:t>
            </a:r>
            <a:endParaRPr lang="en-AU" altLang="ja-JP" sz="3600" smtClean="0">
              <a:solidFill>
                <a:srgbClr val="0E58C4"/>
              </a:solidFill>
            </a:endParaRP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 smtClean="0"/>
              <a:t>HCA-15, Niteroi, Brazil, 26 – 28 June 2018</a:t>
            </a:r>
          </a:p>
        </p:txBody>
      </p:sp>
      <p:sp>
        <p:nvSpPr>
          <p:cNvPr id="6148" name="Content Placeholder 2"/>
          <p:cNvSpPr txBox="1">
            <a:spLocks/>
          </p:cNvSpPr>
          <p:nvPr/>
        </p:nvSpPr>
        <p:spPr bwMode="auto">
          <a:xfrm>
            <a:off x="774700" y="1600200"/>
            <a:ext cx="91678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0" lang="en-AU" altLang="ja-JP" sz="3600"/>
              <a:t>New charts produced (INT, national, ENC)</a:t>
            </a:r>
          </a:p>
          <a:p>
            <a:pPr eaLnBrk="1" hangingPunct="1"/>
            <a:r>
              <a:rPr kumimoji="0" lang="en-AU" altLang="ja-JP" sz="3600"/>
              <a:t>Areas Surveyed</a:t>
            </a:r>
          </a:p>
          <a:p>
            <a:pPr eaLnBrk="1" hangingPunct="1"/>
            <a:r>
              <a:rPr kumimoji="0" lang="en-US" altLang="ja-JP" sz="3600"/>
              <a:t>Data Provision</a:t>
            </a:r>
            <a:endParaRPr kumimoji="0" lang="en-AU" altLang="ja-JP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8763"/>
            <a:ext cx="10515600" cy="541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altLang="ja-JP" dirty="0"/>
              <a:t>New charts produced </a:t>
            </a:r>
            <a:r>
              <a:rPr kumimoji="1" lang="en-US" altLang="ja-JP" dirty="0" smtClean="0"/>
              <a:t>(ENC)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4075" y="1155700"/>
            <a:ext cx="10515600" cy="4951413"/>
          </a:xfrm>
        </p:spPr>
        <p:txBody>
          <a:bodyPr rtlCol="0">
            <a:normAutofit fontScale="850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ja-JP" dirty="0" smtClean="0"/>
              <a:t>June </a:t>
            </a:r>
            <a:r>
              <a:rPr lang="pt-BR" altLang="ja-JP" dirty="0"/>
              <a:t>2016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dirty="0"/>
              <a:t>	</a:t>
            </a:r>
            <a:r>
              <a:rPr lang="en-US" altLang="ja-JP" dirty="0" smtClean="0"/>
              <a:t> “</a:t>
            </a:r>
            <a:r>
              <a:rPr lang="en-US" altLang="ja-JP" dirty="0"/>
              <a:t>Approach” ENCs based on INT9047, Cell size</a:t>
            </a:r>
            <a:r>
              <a:rPr lang="ja-JP" altLang="en-US" dirty="0"/>
              <a:t>：</a:t>
            </a:r>
            <a:r>
              <a:rPr lang="en-US" altLang="ja-JP" dirty="0"/>
              <a:t>30´ </a:t>
            </a:r>
            <a:endParaRPr lang="en-US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</a:t>
            </a:r>
            <a:r>
              <a:rPr lang="en-US" altLang="ja-JP" dirty="0"/>
              <a:t>No.</a:t>
            </a:r>
            <a:r>
              <a:rPr lang="ja-JP" altLang="en-US" dirty="0"/>
              <a:t>：</a:t>
            </a:r>
            <a:r>
              <a:rPr lang="en-US" altLang="ja-JP" dirty="0"/>
              <a:t>JP40P0TS, Area</a:t>
            </a:r>
            <a:r>
              <a:rPr lang="ja-JP" altLang="en-US" dirty="0"/>
              <a:t>：</a:t>
            </a:r>
            <a:r>
              <a:rPr lang="en-US" altLang="ja-JP" dirty="0"/>
              <a:t>69-30S - 69-00S 39-00E - </a:t>
            </a:r>
            <a:r>
              <a:rPr lang="en-US" altLang="ja-JP" dirty="0" smtClean="0"/>
              <a:t>39-30E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</a:t>
            </a:r>
            <a:r>
              <a:rPr lang="en-US" altLang="ja-JP" dirty="0"/>
              <a:t>No.</a:t>
            </a:r>
            <a:r>
              <a:rPr lang="ja-JP" altLang="en-US" dirty="0"/>
              <a:t>：</a:t>
            </a:r>
            <a:r>
              <a:rPr lang="en-US" altLang="ja-JP" dirty="0"/>
              <a:t>JP40P0TU, Area</a:t>
            </a:r>
            <a:r>
              <a:rPr lang="ja-JP" altLang="en-US" dirty="0"/>
              <a:t>：</a:t>
            </a:r>
            <a:r>
              <a:rPr lang="en-US" altLang="ja-JP" dirty="0"/>
              <a:t>69-30S - 69-00S 39-30E - </a:t>
            </a:r>
            <a:r>
              <a:rPr lang="en-US" altLang="ja-JP" dirty="0" smtClean="0"/>
              <a:t>40-00E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</a:t>
            </a:r>
            <a:r>
              <a:rPr lang="en-US" altLang="ja-JP" dirty="0"/>
              <a:t>No.</a:t>
            </a:r>
            <a:r>
              <a:rPr lang="ja-JP" altLang="en-US" dirty="0"/>
              <a:t>：</a:t>
            </a:r>
            <a:r>
              <a:rPr lang="en-US" altLang="ja-JP" dirty="0"/>
              <a:t>JP40PKES, Area</a:t>
            </a:r>
            <a:r>
              <a:rPr lang="ja-JP" altLang="en-US" dirty="0"/>
              <a:t>：</a:t>
            </a:r>
            <a:r>
              <a:rPr lang="en-US" altLang="ja-JP" dirty="0"/>
              <a:t>69-00S - 68-30S 39-00E - 39-30E </a:t>
            </a:r>
            <a:endParaRPr lang="en-US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</a:t>
            </a:r>
            <a:r>
              <a:rPr lang="en-US" altLang="ja-JP" dirty="0"/>
              <a:t>No.</a:t>
            </a:r>
            <a:r>
              <a:rPr lang="ja-JP" altLang="en-US" dirty="0"/>
              <a:t>：</a:t>
            </a:r>
            <a:r>
              <a:rPr lang="en-US" altLang="ja-JP" dirty="0"/>
              <a:t>JP40PKEU, Area</a:t>
            </a:r>
            <a:r>
              <a:rPr lang="ja-JP" altLang="en-US" dirty="0"/>
              <a:t>：</a:t>
            </a:r>
            <a:r>
              <a:rPr lang="en-US" altLang="ja-JP" dirty="0"/>
              <a:t>69-00S - 68-30S 39-30E - 40-00E</a:t>
            </a:r>
            <a:endParaRPr lang="pt-BR" altLang="ja-JP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ja-JP" dirty="0" smtClean="0"/>
              <a:t>Aug </a:t>
            </a:r>
            <a:r>
              <a:rPr lang="pt-BR" altLang="ja-JP" dirty="0"/>
              <a:t>2016 </a:t>
            </a:r>
            <a:endParaRPr lang="pt-BR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dirty="0" smtClean="0"/>
              <a:t>	</a:t>
            </a:r>
            <a:r>
              <a:rPr lang="en-US" altLang="ja-JP" dirty="0" smtClean="0"/>
              <a:t> “General Navigation” </a:t>
            </a:r>
            <a:r>
              <a:rPr lang="en-US" altLang="ja-JP" dirty="0"/>
              <a:t>ENCs based on INT9045 , Cell size</a:t>
            </a:r>
            <a:r>
              <a:rPr lang="ja-JP" altLang="en-US" dirty="0"/>
              <a:t>：</a:t>
            </a:r>
            <a:r>
              <a:rPr lang="en-US" altLang="ja-JP" dirty="0"/>
              <a:t>4</a:t>
            </a:r>
            <a:r>
              <a:rPr lang="en-US" altLang="ja-JP" dirty="0" smtClean="0"/>
              <a:t>°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dirty="0" smtClean="0"/>
              <a:t>		Cell </a:t>
            </a:r>
            <a:r>
              <a:rPr lang="pt-BR" altLang="ja-JP" dirty="0"/>
              <a:t>No.</a:t>
            </a:r>
            <a:r>
              <a:rPr lang="ja-JP" altLang="pt-BR" dirty="0"/>
              <a:t>：</a:t>
            </a:r>
            <a:r>
              <a:rPr lang="pt-BR" altLang="ja-JP" dirty="0"/>
              <a:t>JP20ODCG, Area</a:t>
            </a:r>
            <a:r>
              <a:rPr lang="ja-JP" altLang="pt-BR" dirty="0"/>
              <a:t>：</a:t>
            </a:r>
            <a:r>
              <a:rPr lang="pt-BR" altLang="ja-JP" dirty="0"/>
              <a:t>70-00S - 66-00S 36-00E - </a:t>
            </a:r>
            <a:r>
              <a:rPr lang="pt-BR" altLang="ja-JP" dirty="0" smtClean="0"/>
              <a:t>40-00E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“</a:t>
            </a:r>
            <a:r>
              <a:rPr lang="en-US" altLang="ja-JP" dirty="0"/>
              <a:t>Coastal Navigation” ENCs based on INT9046 , Cell size</a:t>
            </a:r>
            <a:r>
              <a:rPr lang="ja-JP" altLang="en-US" dirty="0"/>
              <a:t>：</a:t>
            </a:r>
            <a:r>
              <a:rPr lang="en-US" altLang="ja-JP" dirty="0"/>
              <a:t>1° </a:t>
            </a:r>
            <a:endParaRPr lang="en-US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</a:t>
            </a:r>
            <a:r>
              <a:rPr lang="en-US" altLang="ja-JP" dirty="0"/>
              <a:t>No.</a:t>
            </a:r>
            <a:r>
              <a:rPr lang="ja-JP" altLang="en-US" dirty="0"/>
              <a:t>：</a:t>
            </a:r>
            <a:r>
              <a:rPr lang="en-US" altLang="ja-JP" dirty="0"/>
              <a:t>JP30ODCO, Area</a:t>
            </a:r>
            <a:r>
              <a:rPr lang="ja-JP" altLang="en-US" dirty="0"/>
              <a:t>：</a:t>
            </a:r>
            <a:r>
              <a:rPr lang="en-US" altLang="ja-JP" dirty="0"/>
              <a:t>70-00S - 69-00S 38-00E - 39-00E </a:t>
            </a:r>
            <a:endParaRPr lang="en-US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</a:t>
            </a:r>
            <a:r>
              <a:rPr lang="en-US" altLang="ja-JP" dirty="0"/>
              <a:t>No.</a:t>
            </a:r>
            <a:r>
              <a:rPr lang="ja-JP" altLang="en-US" dirty="0"/>
              <a:t>：</a:t>
            </a:r>
            <a:r>
              <a:rPr lang="en-US" altLang="ja-JP" dirty="0"/>
              <a:t>JP30ODCS, Area</a:t>
            </a:r>
            <a:r>
              <a:rPr lang="ja-JP" altLang="en-US" dirty="0"/>
              <a:t>：</a:t>
            </a:r>
            <a:r>
              <a:rPr lang="en-US" altLang="ja-JP" dirty="0"/>
              <a:t>70-00S - 69-00S 39-00E - 40-00E </a:t>
            </a:r>
            <a:endParaRPr lang="en-US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</a:t>
            </a:r>
            <a:r>
              <a:rPr lang="en-US" altLang="ja-JP" dirty="0"/>
              <a:t>No.</a:t>
            </a:r>
            <a:r>
              <a:rPr lang="ja-JP" altLang="en-US" dirty="0"/>
              <a:t>：</a:t>
            </a:r>
            <a:r>
              <a:rPr lang="en-US" altLang="ja-JP" dirty="0"/>
              <a:t>JP30PKEO, Area</a:t>
            </a:r>
            <a:r>
              <a:rPr lang="ja-JP" altLang="en-US" dirty="0"/>
              <a:t>：</a:t>
            </a:r>
            <a:r>
              <a:rPr lang="en-US" altLang="ja-JP" dirty="0"/>
              <a:t>69-00S - 68-00S 38-00E - 39-00E </a:t>
            </a:r>
            <a:endParaRPr lang="en-US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No.</a:t>
            </a:r>
            <a:r>
              <a:rPr lang="ja-JP" altLang="en-US" dirty="0" smtClean="0"/>
              <a:t>：</a:t>
            </a:r>
            <a:r>
              <a:rPr lang="en-US" altLang="ja-JP" dirty="0" smtClean="0"/>
              <a:t>JP30PKES, </a:t>
            </a:r>
            <a:r>
              <a:rPr lang="en-US" altLang="ja-JP" dirty="0"/>
              <a:t>Area</a:t>
            </a:r>
            <a:r>
              <a:rPr lang="ja-JP" altLang="en-US" dirty="0"/>
              <a:t>：</a:t>
            </a:r>
            <a:r>
              <a:rPr lang="en-US" altLang="ja-JP" dirty="0"/>
              <a:t>69-00S - 68-00S 39-00E - 40-00E </a:t>
            </a:r>
            <a:endParaRPr lang="en-US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 smtClean="0"/>
              <a:t>	“</a:t>
            </a:r>
            <a:r>
              <a:rPr lang="en-US" altLang="ja-JP" dirty="0" err="1"/>
              <a:t>Harbour</a:t>
            </a:r>
            <a:r>
              <a:rPr lang="en-US" altLang="ja-JP" dirty="0"/>
              <a:t>” ENCs based on INT9047 Plan , Cell size</a:t>
            </a:r>
            <a:r>
              <a:rPr lang="ja-JP" altLang="en-US" dirty="0"/>
              <a:t>：</a:t>
            </a:r>
            <a:r>
              <a:rPr lang="en-US" altLang="ja-JP" dirty="0"/>
              <a:t>15´ </a:t>
            </a:r>
            <a:endParaRPr lang="en-US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</a:t>
            </a:r>
            <a:r>
              <a:rPr lang="en-US" altLang="ja-JP" dirty="0"/>
              <a:t>No.</a:t>
            </a:r>
            <a:r>
              <a:rPr lang="ja-JP" altLang="en-US" dirty="0"/>
              <a:t>：</a:t>
            </a:r>
            <a:r>
              <a:rPr lang="en-US" altLang="ja-JP" dirty="0"/>
              <a:t>JP50PAME, Area 69-15S - 69-00S 39-30E - 39-45E </a:t>
            </a:r>
            <a:endParaRPr lang="en-US" altLang="ja-JP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dirty="0"/>
              <a:t>	</a:t>
            </a:r>
            <a:r>
              <a:rPr lang="en-US" altLang="ja-JP" dirty="0" smtClean="0"/>
              <a:t>	Cell </a:t>
            </a:r>
            <a:r>
              <a:rPr lang="en-US" altLang="ja-JP" dirty="0"/>
              <a:t>No.</a:t>
            </a:r>
            <a:r>
              <a:rPr lang="ja-JP" altLang="en-US" dirty="0"/>
              <a:t>：</a:t>
            </a:r>
            <a:r>
              <a:rPr lang="en-US" altLang="ja-JP" dirty="0"/>
              <a:t>JP50PKEU, Area 69-00S - 68-45S 39-30E - </a:t>
            </a:r>
            <a:r>
              <a:rPr lang="en-US" altLang="ja-JP" dirty="0" smtClean="0"/>
              <a:t>39-45E</a:t>
            </a:r>
          </a:p>
        </p:txBody>
      </p:sp>
      <p:sp>
        <p:nvSpPr>
          <p:cNvPr id="6148" name="フッター プレースホルダー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 smtClean="0"/>
              <a:t>HCA-15, Niteroi, Brazil, 26 – 28 June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" y="258763"/>
            <a:ext cx="11620500" cy="541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altLang="ja-JP" dirty="0"/>
              <a:t>New charts produced (</a:t>
            </a:r>
            <a:r>
              <a:rPr kumimoji="1" lang="en-US" altLang="ja-JP" dirty="0" smtClean="0"/>
              <a:t>INT and national paper charts)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4075" y="1803400"/>
            <a:ext cx="10515600" cy="2635250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ja-JP" sz="2800" dirty="0" smtClean="0"/>
              <a:t>July </a:t>
            </a:r>
            <a:r>
              <a:rPr lang="pt-BR" altLang="ja-JP" sz="2800" dirty="0"/>
              <a:t>2016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sz="2800" dirty="0"/>
              <a:t>	</a:t>
            </a:r>
            <a:r>
              <a:rPr lang="en-US" altLang="ja-JP" sz="2800" dirty="0" smtClean="0"/>
              <a:t> INT9046 (published as national paper charts “W3941”)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/>
              <a:t>	</a:t>
            </a:r>
            <a:r>
              <a:rPr lang="en-US" altLang="ja-JP" sz="2800" dirty="0" smtClean="0"/>
              <a:t>	Title </a:t>
            </a:r>
            <a:r>
              <a:rPr lang="en-US" altLang="ja-JP" sz="2800" dirty="0"/>
              <a:t>ONGUL ISLANDS TO SKARVSNES </a:t>
            </a:r>
            <a:endParaRPr lang="en-US" altLang="ja-JP" sz="28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 smtClean="0"/>
              <a:t>		Area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68-52S</a:t>
            </a:r>
            <a:r>
              <a:rPr lang="en-US" altLang="ja-JP" sz="2800" dirty="0"/>
              <a:t>, 69-28S, 38-47E and 39-55E Scale 1:100,000 </a:t>
            </a:r>
            <a:endParaRPr lang="pt-BR" altLang="ja-JP" sz="28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sz="2800" dirty="0" smtClean="0"/>
              <a:t>	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dirty="0"/>
              <a:t> </a:t>
            </a:r>
            <a:r>
              <a:rPr lang="pt-BR" altLang="ja-JP" dirty="0" smtClean="0"/>
              <a:t>  					</a:t>
            </a:r>
            <a:endParaRPr lang="en-US" altLang="ja-JP" dirty="0" smtClean="0"/>
          </a:p>
        </p:txBody>
      </p:sp>
      <p:sp>
        <p:nvSpPr>
          <p:cNvPr id="7172" name="フッター プレースホルダー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 smtClean="0"/>
              <a:t>HCA-15, Niteroi, Brazil, 26 – 28 June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" y="258763"/>
            <a:ext cx="11620500" cy="541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altLang="ja-JP" dirty="0"/>
              <a:t>Areas Surveyed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4075" y="1155700"/>
            <a:ext cx="10515600" cy="4951413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 smtClean="0"/>
              <a:t>Due to damage of </a:t>
            </a:r>
            <a:r>
              <a:rPr lang="en-US" altLang="ja-JP" sz="3200" dirty="0" err="1" smtClean="0"/>
              <a:t>multibeam</a:t>
            </a:r>
            <a:r>
              <a:rPr lang="en-US" altLang="ja-JP" sz="3200" dirty="0" smtClean="0"/>
              <a:t> sonar of Japanese icebreaker “</a:t>
            </a:r>
            <a:r>
              <a:rPr lang="en-US" altLang="ja-JP" sz="3200" dirty="0" err="1" smtClean="0"/>
              <a:t>Shirase</a:t>
            </a:r>
            <a:r>
              <a:rPr lang="en-US" altLang="ja-JP" sz="3200" dirty="0" smtClean="0"/>
              <a:t>”, Japan has not been able to conduct hydrographic surveys in Antarctic region since 2014.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3200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 smtClean="0"/>
              <a:t>JHOD has made efforts to ensure budget to repair the </a:t>
            </a:r>
            <a:r>
              <a:rPr lang="en-US" altLang="ja-JP" sz="3200" dirty="0" err="1" smtClean="0"/>
              <a:t>multibeam</a:t>
            </a:r>
            <a:r>
              <a:rPr lang="en-US" altLang="ja-JP" sz="3200" dirty="0" smtClean="0"/>
              <a:t> sonar in cooperation with the ministry* which is in charge of Antarctic projects.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      *</a:t>
            </a:r>
            <a:r>
              <a:rPr lang="en-US" altLang="ja-JP" dirty="0" smtClean="0"/>
              <a:t>Ministry </a:t>
            </a:r>
            <a:r>
              <a:rPr lang="en-US" altLang="ja-JP" dirty="0"/>
              <a:t>of Education, Culture, Sports, Science and Technology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 smtClean="0"/>
              <a:t>The </a:t>
            </a:r>
            <a:r>
              <a:rPr lang="en-US" altLang="ja-JP" sz="3200" dirty="0" err="1" smtClean="0"/>
              <a:t>multibeam</a:t>
            </a:r>
            <a:r>
              <a:rPr lang="en-US" altLang="ja-JP" sz="3200" dirty="0" smtClean="0"/>
              <a:t> sonar would be repaired in 2019 hopefully.</a:t>
            </a:r>
            <a:endParaRPr lang="pt-BR" altLang="ja-JP" sz="32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ja-JP" sz="2800" dirty="0"/>
              <a:t> </a:t>
            </a:r>
            <a:r>
              <a:rPr lang="pt-BR" altLang="ja-JP" sz="2800" dirty="0" smtClean="0"/>
              <a:t>  					</a:t>
            </a:r>
            <a:endParaRPr lang="en-US" altLang="ja-JP" sz="2800" dirty="0" smtClean="0"/>
          </a:p>
        </p:txBody>
      </p:sp>
      <p:sp>
        <p:nvSpPr>
          <p:cNvPr id="8196" name="フッター プレースホルダー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 smtClean="0"/>
              <a:t>HCA-15, Niteroi, Brazil, 26 – 28 June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277813"/>
            <a:ext cx="8982075" cy="636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Planned Activities 2018-19</a:t>
            </a:r>
            <a:endParaRPr lang="en-AU" dirty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 smtClean="0"/>
              <a:t>HCA-15, Niteroi, Brazil, 26 – 28 June 2018</a:t>
            </a: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774700" y="1063625"/>
            <a:ext cx="36957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0" lang="en-AU" altLang="ja-JP"/>
              <a:t>new charts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kumimoji="0" lang="en-AU" altLang="ja-JP" sz="2800"/>
              <a:t>No plans at this stage</a:t>
            </a:r>
          </a:p>
          <a:p>
            <a:pPr eaLnBrk="1" hangingPunct="1"/>
            <a:r>
              <a:rPr kumimoji="0" lang="en-AU" altLang="ja-JP"/>
              <a:t>new surveys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kumimoji="0" lang="en-AU" altLang="ja-JP" sz="2800"/>
              <a:t>No plans in 2018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kumimoji="0" lang="en-AU" altLang="ja-JP" sz="2800"/>
              <a:t>Red rectangles in the right figure during </a:t>
            </a:r>
            <a:r>
              <a:rPr lang="en-US" altLang="ja-JP" sz="2800"/>
              <a:t>Dec. 2019-Mar. 2020.</a:t>
            </a:r>
            <a:endParaRPr kumimoji="0" lang="en-AU" altLang="ja-JP" sz="2800"/>
          </a:p>
          <a:p>
            <a:pPr lvl="1" eaLnBrk="1" hangingPunct="1"/>
            <a:endParaRPr kumimoji="0" lang="en-AU" altLang="ja-JP"/>
          </a:p>
        </p:txBody>
      </p:sp>
      <p:pic>
        <p:nvPicPr>
          <p:cNvPr id="10245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5482" r="30946" b="9738"/>
          <a:stretch>
            <a:fillRect/>
          </a:stretch>
        </p:blipFill>
        <p:spPr bwMode="auto">
          <a:xfrm>
            <a:off x="4672013" y="1198563"/>
            <a:ext cx="6072187" cy="4260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867400" y="4217988"/>
            <a:ext cx="885825" cy="1069975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353050" y="1473200"/>
            <a:ext cx="1400175" cy="852488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553200" y="4519613"/>
            <a:ext cx="36513" cy="36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49" name="テキスト ボックス 17"/>
          <p:cNvSpPr txBox="1">
            <a:spLocks noChangeArrowheads="1"/>
          </p:cNvSpPr>
          <p:nvPr/>
        </p:nvSpPr>
        <p:spPr bwMode="auto">
          <a:xfrm>
            <a:off x="8039100" y="4502150"/>
            <a:ext cx="2616200" cy="614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/>
              <a:t>         ：</a:t>
            </a:r>
            <a:r>
              <a:rPr lang="en-US" altLang="ja-JP" sz="1800"/>
              <a:t>Planned survey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600"/>
              <a:t>            (Dec. 2019-Mar. 2020)</a:t>
            </a:r>
            <a:endParaRPr lang="ja-JP" altLang="en-US" sz="1600"/>
          </a:p>
        </p:txBody>
      </p:sp>
      <p:sp>
        <p:nvSpPr>
          <p:cNvPr id="10250" name="正方形/長方形 2"/>
          <p:cNvSpPr>
            <a:spLocks noChangeArrowheads="1"/>
          </p:cNvSpPr>
          <p:nvPr/>
        </p:nvSpPr>
        <p:spPr bwMode="auto">
          <a:xfrm>
            <a:off x="7618413" y="3328987"/>
            <a:ext cx="19716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 dirty="0" err="1"/>
              <a:t>Lützow</a:t>
            </a:r>
            <a:r>
              <a:rPr kumimoji="0" lang="en-US" altLang="ja-JP" sz="1800" dirty="0"/>
              <a:t>-holm bay</a:t>
            </a:r>
            <a:endParaRPr kumimoji="0" lang="ja-JP" altLang="en-US" sz="1800" dirty="0"/>
          </a:p>
        </p:txBody>
      </p:sp>
      <p:sp>
        <p:nvSpPr>
          <p:cNvPr id="10251" name="テキスト ボックス 3"/>
          <p:cNvSpPr txBox="1">
            <a:spLocks noChangeArrowheads="1"/>
          </p:cNvSpPr>
          <p:nvPr/>
        </p:nvSpPr>
        <p:spPr bwMode="auto">
          <a:xfrm>
            <a:off x="4294188" y="5451475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/>
              <a:t>32 deg E</a:t>
            </a:r>
            <a:endParaRPr lang="ja-JP" altLang="en-US" sz="1800"/>
          </a:p>
        </p:txBody>
      </p:sp>
      <p:sp>
        <p:nvSpPr>
          <p:cNvPr id="10252" name="テキスト ボックス 18"/>
          <p:cNvSpPr txBox="1">
            <a:spLocks noChangeArrowheads="1"/>
          </p:cNvSpPr>
          <p:nvPr/>
        </p:nvSpPr>
        <p:spPr bwMode="auto">
          <a:xfrm>
            <a:off x="10256838" y="5451475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/>
              <a:t>56 deg E</a:t>
            </a:r>
            <a:endParaRPr lang="ja-JP" altLang="en-US" sz="1800"/>
          </a:p>
        </p:txBody>
      </p:sp>
      <p:sp>
        <p:nvSpPr>
          <p:cNvPr id="10253" name="テキスト ボックス 19"/>
          <p:cNvSpPr txBox="1">
            <a:spLocks noChangeArrowheads="1"/>
          </p:cNvSpPr>
          <p:nvPr/>
        </p:nvSpPr>
        <p:spPr bwMode="auto">
          <a:xfrm>
            <a:off x="10744200" y="5081588"/>
            <a:ext cx="1290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/>
              <a:t>70 deg S</a:t>
            </a:r>
            <a:endParaRPr lang="ja-JP" altLang="en-US" sz="1800"/>
          </a:p>
        </p:txBody>
      </p:sp>
      <p:sp>
        <p:nvSpPr>
          <p:cNvPr id="10254" name="テキスト ボックス 21"/>
          <p:cNvSpPr txBox="1">
            <a:spLocks noChangeArrowheads="1"/>
          </p:cNvSpPr>
          <p:nvPr/>
        </p:nvSpPr>
        <p:spPr bwMode="auto">
          <a:xfrm>
            <a:off x="10744200" y="1138238"/>
            <a:ext cx="1290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/>
              <a:t>64 deg S</a:t>
            </a:r>
            <a:endParaRPr lang="ja-JP" altLang="en-US" sz="1800"/>
          </a:p>
        </p:txBody>
      </p:sp>
      <p:sp>
        <p:nvSpPr>
          <p:cNvPr id="17" name="正方形/長方形 16"/>
          <p:cNvSpPr/>
          <p:nvPr/>
        </p:nvSpPr>
        <p:spPr>
          <a:xfrm>
            <a:off x="8258175" y="4581525"/>
            <a:ext cx="241300" cy="20955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239713"/>
            <a:ext cx="11082337" cy="636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Data provision</a:t>
            </a:r>
            <a:endParaRPr lang="en-AU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71513" y="1309688"/>
            <a:ext cx="10641012" cy="4530725"/>
          </a:xfrm>
        </p:spPr>
        <p:txBody>
          <a:bodyPr/>
          <a:lstStyle/>
          <a:p>
            <a:pPr eaLnBrk="1" hangingPunct="1"/>
            <a:r>
              <a:rPr lang="en-GB" altLang="ja-JP" smtClean="0"/>
              <a:t>Japan has developed online system to provide oceanographic and bathymetric data.  </a:t>
            </a:r>
            <a:r>
              <a:rPr lang="en-US" altLang="ja-JP" smtClean="0">
                <a:hlinkClick r:id="rId2"/>
              </a:rPr>
              <a:t>http://www.jodc.go.jp/jodcweb/JDOSS/index.html</a:t>
            </a:r>
            <a:endParaRPr lang="en-US" altLang="ja-JP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ja-JP" altLang="en-US" smtClean="0"/>
          </a:p>
          <a:p>
            <a:pPr algn="just" eaLnBrk="1" hangingPunct="1"/>
            <a:endParaRPr lang="en-GB" altLang="ja-JP" smtClean="0"/>
          </a:p>
          <a:p>
            <a:pPr algn="just" eaLnBrk="1" hangingPunct="1"/>
            <a:endParaRPr lang="en-GB" altLang="ja-JP" sz="2400" b="1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dirty="0" smtClean="0"/>
              <a:t>HCA-15, Niteroi, Brazil, 26 – 28 June 2018</a:t>
            </a:r>
          </a:p>
        </p:txBody>
      </p:sp>
      <p:pic>
        <p:nvPicPr>
          <p:cNvPr id="11269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6"/>
          <a:stretch>
            <a:fillRect/>
          </a:stretch>
        </p:blipFill>
        <p:spPr bwMode="auto">
          <a:xfrm>
            <a:off x="6934200" y="2292350"/>
            <a:ext cx="4686300" cy="3765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69925" y="2378075"/>
            <a:ext cx="6265863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ja-JP" sz="2800" dirty="0">
                <a:latin typeface="+mn-lt"/>
                <a:ea typeface="+mn-ea"/>
              </a:rPr>
              <a:t>Marine data such as bathymetry, tide, salinity, DO and temperature in Antarctica can be downloaded.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n-lt"/>
                <a:ea typeface="+mn-ea"/>
              </a:rPr>
              <a:t>    --- &gt;  </a:t>
            </a:r>
            <a:r>
              <a:rPr lang="en-US" altLang="ja-JP" sz="2000" u="sng" dirty="0">
                <a:latin typeface="+mn-lt"/>
                <a:ea typeface="+mn-ea"/>
              </a:rPr>
              <a:t>The data will also contribute to </a:t>
            </a:r>
            <a:r>
              <a:rPr lang="en-US" altLang="ja-JP" sz="2000" u="sng" dirty="0">
                <a:solidFill>
                  <a:srgbClr val="FF0000"/>
                </a:solidFill>
                <a:latin typeface="+mn-lt"/>
                <a:ea typeface="+mn-ea"/>
              </a:rPr>
              <a:t>GEBCO Seabed2030.</a:t>
            </a:r>
            <a:endParaRPr lang="ja-JP" altLang="en-US" sz="2000" u="sng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271" name="正方形/長方形 7"/>
          <p:cNvSpPr>
            <a:spLocks noChangeArrowheads="1"/>
          </p:cNvSpPr>
          <p:nvPr/>
        </p:nvSpPr>
        <p:spPr bwMode="auto">
          <a:xfrm>
            <a:off x="1044575" y="4146550"/>
            <a:ext cx="51847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/>
              <a:t>Bathymetry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>
                <a:hlinkClick r:id="rId4"/>
              </a:rPr>
              <a:t>  http://jdoss1.jodc.go.jp/vpage2017/JAREdepth.html</a:t>
            </a:r>
            <a:endParaRPr kumimoji="0" lang="en-US" altLang="ja-JP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/>
              <a:t>Tide at “Showa” station of Japan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>
                <a:hlinkClick r:id="rId5"/>
              </a:rPr>
              <a:t>  http://jdoss1.jodc.go.jp/vpage/tide.html</a:t>
            </a:r>
            <a:endParaRPr kumimoji="0" lang="en-US" altLang="ja-JP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/>
              <a:t>Salinity, DO and Temperature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800">
                <a:hlinkClick r:id="rId6"/>
              </a:rPr>
              <a:t>  http://jdoss1.jodc.go.jp/vpage/scalar.html</a:t>
            </a:r>
            <a:endParaRPr kumimoji="0" lang="en-US" altLang="ja-JP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en-US" altLang="ja-JP" sz="1800"/>
          </a:p>
        </p:txBody>
      </p:sp>
      <p:sp>
        <p:nvSpPr>
          <p:cNvPr id="4" name="大かっこ 3"/>
          <p:cNvSpPr/>
          <p:nvPr/>
        </p:nvSpPr>
        <p:spPr>
          <a:xfrm>
            <a:off x="774700" y="4175125"/>
            <a:ext cx="5708650" cy="1784350"/>
          </a:xfrm>
          <a:prstGeom prst="bracket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746</TotalTime>
  <Words>342</Words>
  <Application>Microsoft Office PowerPoint</Application>
  <PresentationFormat>ワイド画面</PresentationFormat>
  <Paragraphs>69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Wingdings</vt:lpstr>
      <vt:lpstr>Office Theme</vt:lpstr>
      <vt:lpstr>National Report by    Japan </vt:lpstr>
      <vt:lpstr>Survey and charting progress in Antarctica since HCA-14 (June 2016)</vt:lpstr>
      <vt:lpstr>New charts produced (ENC)</vt:lpstr>
      <vt:lpstr>New charts produced (INT and national paper charts)</vt:lpstr>
      <vt:lpstr>Areas Surveyed</vt:lpstr>
      <vt:lpstr>Planned Activities 2018-19</vt:lpstr>
      <vt:lpstr>Data provision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海洋情報部 国際業務室</cp:lastModifiedBy>
  <cp:revision>84</cp:revision>
  <cp:lastPrinted>2018-06-25T08:00:11Z</cp:lastPrinted>
  <dcterms:created xsi:type="dcterms:W3CDTF">2017-10-09T13:46:17Z</dcterms:created>
  <dcterms:modified xsi:type="dcterms:W3CDTF">2018-06-25T09:02:20Z</dcterms:modified>
</cp:coreProperties>
</file>