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315" r:id="rId3"/>
    <p:sldId id="322" r:id="rId4"/>
    <p:sldId id="297" r:id="rId5"/>
    <p:sldId id="298" r:id="rId6"/>
    <p:sldId id="300" r:id="rId7"/>
    <p:sldId id="306" r:id="rId8"/>
    <p:sldId id="307" r:id="rId9"/>
    <p:sldId id="309" r:id="rId10"/>
    <p:sldId id="311" r:id="rId11"/>
    <p:sldId id="312" r:id="rId12"/>
    <p:sldId id="321" r:id="rId13"/>
    <p:sldId id="293" r:id="rId14"/>
    <p:sldId id="319" r:id="rId15"/>
    <p:sldId id="318" r:id="rId16"/>
    <p:sldId id="320" r:id="rId17"/>
    <p:sldId id="323" r:id="rId18"/>
  </p:sldIdLst>
  <p:sldSz cx="9144000" cy="6858000" type="screen4x3"/>
  <p:notesSz cx="6797675" cy="9928225"/>
  <p:defaultTextStyle>
    <a:defPPr>
      <a:defRPr lang="en-US"/>
    </a:defPPr>
    <a:lvl1pPr algn="l" rtl="0" fontAlgn="base">
      <a:spcBef>
        <a:spcPct val="0"/>
      </a:spcBef>
      <a:spcAft>
        <a:spcPct val="0"/>
      </a:spcAft>
      <a:defRPr sz="2200" kern="1200">
        <a:solidFill>
          <a:schemeClr val="tx1"/>
        </a:solidFill>
        <a:latin typeface="Verdana" pitchFamily="34" charset="0"/>
        <a:ea typeface="+mn-ea"/>
        <a:cs typeface="+mn-cs"/>
      </a:defRPr>
    </a:lvl1pPr>
    <a:lvl2pPr marL="457200" algn="l" rtl="0" fontAlgn="base">
      <a:spcBef>
        <a:spcPct val="0"/>
      </a:spcBef>
      <a:spcAft>
        <a:spcPct val="0"/>
      </a:spcAft>
      <a:defRPr sz="2200" kern="1200">
        <a:solidFill>
          <a:schemeClr val="tx1"/>
        </a:solidFill>
        <a:latin typeface="Verdana" pitchFamily="34" charset="0"/>
        <a:ea typeface="+mn-ea"/>
        <a:cs typeface="+mn-cs"/>
      </a:defRPr>
    </a:lvl2pPr>
    <a:lvl3pPr marL="914400" algn="l" rtl="0" fontAlgn="base">
      <a:spcBef>
        <a:spcPct val="0"/>
      </a:spcBef>
      <a:spcAft>
        <a:spcPct val="0"/>
      </a:spcAft>
      <a:defRPr sz="2200" kern="1200">
        <a:solidFill>
          <a:schemeClr val="tx1"/>
        </a:solidFill>
        <a:latin typeface="Verdana" pitchFamily="34" charset="0"/>
        <a:ea typeface="+mn-ea"/>
        <a:cs typeface="+mn-cs"/>
      </a:defRPr>
    </a:lvl3pPr>
    <a:lvl4pPr marL="1371600" algn="l" rtl="0" fontAlgn="base">
      <a:spcBef>
        <a:spcPct val="0"/>
      </a:spcBef>
      <a:spcAft>
        <a:spcPct val="0"/>
      </a:spcAft>
      <a:defRPr sz="2200" kern="1200">
        <a:solidFill>
          <a:schemeClr val="tx1"/>
        </a:solidFill>
        <a:latin typeface="Verdana" pitchFamily="34" charset="0"/>
        <a:ea typeface="+mn-ea"/>
        <a:cs typeface="+mn-cs"/>
      </a:defRPr>
    </a:lvl4pPr>
    <a:lvl5pPr marL="1828800" algn="l" rtl="0" fontAlgn="base">
      <a:spcBef>
        <a:spcPct val="0"/>
      </a:spcBef>
      <a:spcAft>
        <a:spcPct val="0"/>
      </a:spcAft>
      <a:defRPr sz="2200" kern="1200">
        <a:solidFill>
          <a:schemeClr val="tx1"/>
        </a:solidFill>
        <a:latin typeface="Verdana" pitchFamily="34" charset="0"/>
        <a:ea typeface="+mn-ea"/>
        <a:cs typeface="+mn-cs"/>
      </a:defRPr>
    </a:lvl5pPr>
    <a:lvl6pPr marL="2286000" algn="l" defTabSz="914400" rtl="0" eaLnBrk="1" latinLnBrk="0" hangingPunct="1">
      <a:defRPr sz="2200" kern="1200">
        <a:solidFill>
          <a:schemeClr val="tx1"/>
        </a:solidFill>
        <a:latin typeface="Verdana" pitchFamily="34" charset="0"/>
        <a:ea typeface="+mn-ea"/>
        <a:cs typeface="+mn-cs"/>
      </a:defRPr>
    </a:lvl6pPr>
    <a:lvl7pPr marL="2743200" algn="l" defTabSz="914400" rtl="0" eaLnBrk="1" latinLnBrk="0" hangingPunct="1">
      <a:defRPr sz="2200" kern="1200">
        <a:solidFill>
          <a:schemeClr val="tx1"/>
        </a:solidFill>
        <a:latin typeface="Verdana" pitchFamily="34" charset="0"/>
        <a:ea typeface="+mn-ea"/>
        <a:cs typeface="+mn-cs"/>
      </a:defRPr>
    </a:lvl7pPr>
    <a:lvl8pPr marL="3200400" algn="l" defTabSz="914400" rtl="0" eaLnBrk="1" latinLnBrk="0" hangingPunct="1">
      <a:defRPr sz="2200" kern="1200">
        <a:solidFill>
          <a:schemeClr val="tx1"/>
        </a:solidFill>
        <a:latin typeface="Verdana" pitchFamily="34" charset="0"/>
        <a:ea typeface="+mn-ea"/>
        <a:cs typeface="+mn-cs"/>
      </a:defRPr>
    </a:lvl8pPr>
    <a:lvl9pPr marL="3657600" algn="l" defTabSz="914400" rtl="0" eaLnBrk="1" latinLnBrk="0" hangingPunct="1">
      <a:defRPr sz="2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CC"/>
    <a:srgbClr val="99FF99"/>
    <a:srgbClr val="66FF66"/>
    <a:srgbClr val="33CC33"/>
    <a:srgbClr val="FFFF66"/>
    <a:srgbClr val="005187"/>
    <a:srgbClr val="000000"/>
    <a:srgbClr val="55286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6" autoAdjust="0"/>
    <p:restoredTop sz="94580" autoAdjust="0"/>
  </p:normalViewPr>
  <p:slideViewPr>
    <p:cSldViewPr>
      <p:cViewPr varScale="1">
        <p:scale>
          <a:sx n="68" d="100"/>
          <a:sy n="68" d="100"/>
        </p:scale>
        <p:origin x="128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22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523756" y="470557"/>
            <a:ext cx="5762900" cy="4356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60333" eaLnBrk="0" hangingPunct="0">
              <a:spcBef>
                <a:spcPct val="0"/>
              </a:spcBef>
              <a:defRPr sz="1000">
                <a:latin typeface="Arial" charset="0"/>
              </a:defRPr>
            </a:lvl1pPr>
          </a:lstStyle>
          <a:p>
            <a:pPr>
              <a:defRPr/>
            </a:pPr>
            <a:endParaRPr lang="nl-NL"/>
          </a:p>
        </p:txBody>
      </p:sp>
      <p:sp>
        <p:nvSpPr>
          <p:cNvPr id="32771" name="Rectangle 3"/>
          <p:cNvSpPr>
            <a:spLocks noGrp="1" noChangeArrowheads="1"/>
          </p:cNvSpPr>
          <p:nvPr>
            <p:ph type="dt" sz="quarter" idx="1"/>
          </p:nvPr>
        </p:nvSpPr>
        <p:spPr bwMode="auto">
          <a:xfrm>
            <a:off x="523756" y="119718"/>
            <a:ext cx="2945129" cy="15463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60333" eaLnBrk="0" hangingPunct="0">
              <a:spcBef>
                <a:spcPct val="0"/>
              </a:spcBef>
              <a:defRPr sz="800">
                <a:latin typeface="Arial" charset="0"/>
              </a:defRPr>
            </a:lvl1pPr>
          </a:lstStyle>
          <a:p>
            <a:pPr>
              <a:defRPr/>
            </a:pPr>
            <a:r>
              <a:rPr lang="nl-NL"/>
              <a:t>26 October 2010</a:t>
            </a:r>
          </a:p>
        </p:txBody>
      </p:sp>
      <p:sp>
        <p:nvSpPr>
          <p:cNvPr id="32772" name="Rectangle 4"/>
          <p:cNvSpPr>
            <a:spLocks noGrp="1" noChangeArrowheads="1"/>
          </p:cNvSpPr>
          <p:nvPr>
            <p:ph type="ftr" sz="quarter" idx="2"/>
          </p:nvPr>
        </p:nvSpPr>
        <p:spPr bwMode="auto">
          <a:xfrm>
            <a:off x="523757" y="9431066"/>
            <a:ext cx="5912544" cy="4971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60333" eaLnBrk="0" hangingPunct="0">
              <a:spcBef>
                <a:spcPct val="0"/>
              </a:spcBef>
              <a:defRPr sz="1000">
                <a:latin typeface="Arial" charset="0"/>
              </a:defRPr>
            </a:lvl1pPr>
          </a:lstStyle>
          <a:p>
            <a:pPr>
              <a:defRPr/>
            </a:pPr>
            <a:r>
              <a:rPr lang="nl-NL"/>
              <a:t>Eventuele voettekst</a:t>
            </a:r>
          </a:p>
        </p:txBody>
      </p:sp>
      <p:sp>
        <p:nvSpPr>
          <p:cNvPr id="32773" name="Rectangle 5"/>
          <p:cNvSpPr>
            <a:spLocks noGrp="1" noChangeArrowheads="1"/>
          </p:cNvSpPr>
          <p:nvPr>
            <p:ph type="sldNum" sz="quarter" idx="3"/>
          </p:nvPr>
        </p:nvSpPr>
        <p:spPr bwMode="auto">
          <a:xfrm>
            <a:off x="6495202" y="9431066"/>
            <a:ext cx="224467" cy="4971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defTabSz="960333" eaLnBrk="0" hangingPunct="0">
              <a:spcBef>
                <a:spcPct val="0"/>
              </a:spcBef>
              <a:defRPr sz="1000">
                <a:latin typeface="Arial" charset="0"/>
              </a:defRPr>
            </a:lvl1pPr>
          </a:lstStyle>
          <a:p>
            <a:pPr>
              <a:defRPr/>
            </a:pPr>
            <a:fld id="{169F8614-09D7-4843-B3F9-A431175A8389}" type="slidenum">
              <a:rPr lang="nl-NL"/>
              <a:pPr>
                <a:defRPr/>
              </a:pPr>
              <a:t>‹#›</a:t>
            </a:fld>
            <a:endParaRPr lang="nl-NL"/>
          </a:p>
        </p:txBody>
      </p:sp>
      <p:pic>
        <p:nvPicPr>
          <p:cNvPr id="15366" name="Picture 19" descr="Def_p_p"/>
          <p:cNvPicPr>
            <a:picLocks noChangeAspect="1" noChangeArrowheads="1"/>
          </p:cNvPicPr>
          <p:nvPr/>
        </p:nvPicPr>
        <p:blipFill>
          <a:blip r:embed="rId2"/>
          <a:srcRect/>
          <a:stretch>
            <a:fillRect/>
          </a:stretch>
        </p:blipFill>
        <p:spPr bwMode="auto">
          <a:xfrm>
            <a:off x="5912544" y="1"/>
            <a:ext cx="885131" cy="590273"/>
          </a:xfrm>
          <a:prstGeom prst="rect">
            <a:avLst/>
          </a:prstGeom>
          <a:noFill/>
          <a:ln w="9525">
            <a:noFill/>
            <a:miter lim="800000"/>
            <a:headEnd/>
            <a:tailEnd/>
          </a:ln>
        </p:spPr>
      </p:pic>
      <p:sp>
        <p:nvSpPr>
          <p:cNvPr id="32788" name="RubriceringEnMerking2"/>
          <p:cNvSpPr txBox="1">
            <a:spLocks noChangeArrowheads="1"/>
          </p:cNvSpPr>
          <p:nvPr/>
        </p:nvSpPr>
        <p:spPr bwMode="auto">
          <a:xfrm rot="-5400000">
            <a:off x="6549860" y="2939921"/>
            <a:ext cx="123111" cy="120989"/>
          </a:xfrm>
          <a:prstGeom prst="rect">
            <a:avLst/>
          </a:prstGeom>
          <a:noFill/>
          <a:ln w="9525">
            <a:noFill/>
            <a:miter lim="800000"/>
            <a:headEnd/>
            <a:tailEnd/>
          </a:ln>
        </p:spPr>
        <p:txBody>
          <a:bodyPr vert="eaVert" lIns="0" tIns="0" rIns="0" bIns="0">
            <a:spAutoFit/>
          </a:bodyPr>
          <a:lstStyle/>
          <a:p>
            <a:pPr algn="r" eaLnBrk="0" hangingPunct="0">
              <a:defRPr/>
            </a:pPr>
            <a:endParaRPr lang="nl-NL" sz="800">
              <a:latin typeface="Arial" charset="0"/>
            </a:endParaRPr>
          </a:p>
        </p:txBody>
      </p:sp>
      <p:sp>
        <p:nvSpPr>
          <p:cNvPr id="32789" name="RubriceringEnMerking"/>
          <p:cNvSpPr txBox="1">
            <a:spLocks noChangeArrowheads="1"/>
          </p:cNvSpPr>
          <p:nvPr/>
        </p:nvSpPr>
        <p:spPr bwMode="auto">
          <a:xfrm rot="-5400000">
            <a:off x="6548268" y="6881448"/>
            <a:ext cx="123111" cy="120989"/>
          </a:xfrm>
          <a:prstGeom prst="rect">
            <a:avLst/>
          </a:prstGeom>
          <a:noFill/>
          <a:ln w="9525">
            <a:noFill/>
            <a:miter lim="800000"/>
            <a:headEnd/>
            <a:tailEnd/>
          </a:ln>
        </p:spPr>
        <p:txBody>
          <a:bodyPr vert="eaVert" lIns="0" tIns="0" rIns="0" bIns="0">
            <a:spAutoFit/>
          </a:bodyPr>
          <a:lstStyle/>
          <a:p>
            <a:pPr eaLnBrk="0" hangingPunct="0">
              <a:defRPr/>
            </a:pPr>
            <a:endParaRPr lang="nl-NL" sz="800">
              <a:latin typeface="Arial" charset="0"/>
            </a:endParaRPr>
          </a:p>
        </p:txBody>
      </p:sp>
    </p:spTree>
    <p:extLst>
      <p:ext uri="{BB962C8B-B14F-4D97-AF65-F5344CB8AC3E}">
        <p14:creationId xmlns:p14="http://schemas.microsoft.com/office/powerpoint/2010/main" val="3923650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23756" y="472218"/>
            <a:ext cx="5762900" cy="43397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60333" eaLnBrk="0" hangingPunct="0">
              <a:spcBef>
                <a:spcPct val="0"/>
              </a:spcBef>
              <a:defRPr sz="1000">
                <a:latin typeface="Arial" charset="0"/>
              </a:defRPr>
            </a:lvl1pPr>
          </a:lstStyle>
          <a:p>
            <a:pPr>
              <a:defRPr/>
            </a:pPr>
            <a:endParaRPr lang="en-US"/>
          </a:p>
        </p:txBody>
      </p:sp>
      <p:sp>
        <p:nvSpPr>
          <p:cNvPr id="5123" name="Rectangle 3"/>
          <p:cNvSpPr>
            <a:spLocks noGrp="1" noChangeArrowheads="1"/>
          </p:cNvSpPr>
          <p:nvPr>
            <p:ph type="dt" idx="1"/>
          </p:nvPr>
        </p:nvSpPr>
        <p:spPr bwMode="auto">
          <a:xfrm>
            <a:off x="522164" y="119718"/>
            <a:ext cx="2945129" cy="15629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60333" eaLnBrk="0" hangingPunct="0">
              <a:spcBef>
                <a:spcPct val="0"/>
              </a:spcBef>
              <a:defRPr sz="800">
                <a:latin typeface="Arial" charset="0"/>
              </a:defRPr>
            </a:lvl1pPr>
          </a:lstStyle>
          <a:p>
            <a:pPr>
              <a:defRPr/>
            </a:pPr>
            <a:r>
              <a:rPr lang="en-US"/>
              <a:t>26 October 2010</a:t>
            </a:r>
          </a:p>
        </p:txBody>
      </p:sp>
      <p:sp>
        <p:nvSpPr>
          <p:cNvPr id="14340" name="Rectangle 4"/>
          <p:cNvSpPr>
            <a:spLocks noGrp="1" noRot="1" noChangeAspect="1" noChangeArrowheads="1" noTextEdit="1"/>
          </p:cNvSpPr>
          <p:nvPr>
            <p:ph type="sldImg" idx="2"/>
          </p:nvPr>
        </p:nvSpPr>
        <p:spPr bwMode="auto">
          <a:xfrm>
            <a:off x="355600" y="982663"/>
            <a:ext cx="4964113"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523756" y="4896773"/>
            <a:ext cx="4640567" cy="405209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Klik om het opmaakprofiel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5126" name="Rectangle 6"/>
          <p:cNvSpPr>
            <a:spLocks noGrp="1" noChangeArrowheads="1"/>
          </p:cNvSpPr>
          <p:nvPr>
            <p:ph type="ftr" sz="quarter" idx="4"/>
          </p:nvPr>
        </p:nvSpPr>
        <p:spPr bwMode="auto">
          <a:xfrm>
            <a:off x="522164" y="9431066"/>
            <a:ext cx="5988959" cy="4971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60333" eaLnBrk="0" hangingPunct="0">
              <a:spcBef>
                <a:spcPct val="0"/>
              </a:spcBef>
              <a:defRPr sz="1000">
                <a:latin typeface="Arial" charset="0"/>
              </a:defRPr>
            </a:lvl1pPr>
          </a:lstStyle>
          <a:p>
            <a:pPr>
              <a:defRPr/>
            </a:pPr>
            <a:r>
              <a:rPr lang="en-US"/>
              <a:t>Eventuele voettekst</a:t>
            </a:r>
          </a:p>
        </p:txBody>
      </p:sp>
      <p:sp>
        <p:nvSpPr>
          <p:cNvPr id="5127" name="Rectangle 7"/>
          <p:cNvSpPr>
            <a:spLocks noGrp="1" noChangeArrowheads="1"/>
          </p:cNvSpPr>
          <p:nvPr>
            <p:ph type="sldNum" sz="quarter" idx="5"/>
          </p:nvPr>
        </p:nvSpPr>
        <p:spPr bwMode="auto">
          <a:xfrm>
            <a:off x="6496795" y="9431066"/>
            <a:ext cx="226059" cy="49716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defTabSz="960333" eaLnBrk="0" hangingPunct="0">
              <a:spcBef>
                <a:spcPct val="0"/>
              </a:spcBef>
              <a:defRPr sz="1000">
                <a:latin typeface="Arial" charset="0"/>
              </a:defRPr>
            </a:lvl1pPr>
          </a:lstStyle>
          <a:p>
            <a:pPr>
              <a:defRPr/>
            </a:pPr>
            <a:fld id="{C16C24B1-3F57-4E7F-9347-F6D8F7C45BFE}" type="slidenum">
              <a:rPr lang="en-US"/>
              <a:pPr>
                <a:defRPr/>
              </a:pPr>
              <a:t>‹#›</a:t>
            </a:fld>
            <a:endParaRPr lang="en-US"/>
          </a:p>
        </p:txBody>
      </p:sp>
      <p:pic>
        <p:nvPicPr>
          <p:cNvPr id="14344" name="Picture 18" descr="Def_p_p"/>
          <p:cNvPicPr>
            <a:picLocks noChangeAspect="1" noChangeArrowheads="1"/>
          </p:cNvPicPr>
          <p:nvPr/>
        </p:nvPicPr>
        <p:blipFill>
          <a:blip r:embed="rId2"/>
          <a:srcRect/>
          <a:stretch>
            <a:fillRect/>
          </a:stretch>
        </p:blipFill>
        <p:spPr bwMode="auto">
          <a:xfrm>
            <a:off x="5912544" y="1"/>
            <a:ext cx="885131" cy="590273"/>
          </a:xfrm>
          <a:prstGeom prst="rect">
            <a:avLst/>
          </a:prstGeom>
          <a:noFill/>
          <a:ln w="9525">
            <a:noFill/>
            <a:miter lim="800000"/>
            <a:headEnd/>
            <a:tailEnd/>
          </a:ln>
        </p:spPr>
      </p:pic>
      <p:sp>
        <p:nvSpPr>
          <p:cNvPr id="5139" name="RubriceringEnMerking2"/>
          <p:cNvSpPr txBox="1">
            <a:spLocks noChangeArrowheads="1"/>
          </p:cNvSpPr>
          <p:nvPr/>
        </p:nvSpPr>
        <p:spPr bwMode="auto">
          <a:xfrm rot="-5400000">
            <a:off x="6549860" y="2939921"/>
            <a:ext cx="123111" cy="120989"/>
          </a:xfrm>
          <a:prstGeom prst="rect">
            <a:avLst/>
          </a:prstGeom>
          <a:noFill/>
          <a:ln w="9525">
            <a:noFill/>
            <a:miter lim="800000"/>
            <a:headEnd/>
            <a:tailEnd/>
          </a:ln>
        </p:spPr>
        <p:txBody>
          <a:bodyPr vert="eaVert" lIns="0" tIns="0" rIns="0" bIns="0">
            <a:spAutoFit/>
          </a:bodyPr>
          <a:lstStyle/>
          <a:p>
            <a:pPr algn="r" eaLnBrk="0" hangingPunct="0">
              <a:defRPr/>
            </a:pPr>
            <a:endParaRPr lang="nl-NL" sz="800">
              <a:latin typeface="Arial" charset="0"/>
            </a:endParaRPr>
          </a:p>
        </p:txBody>
      </p:sp>
      <p:sp>
        <p:nvSpPr>
          <p:cNvPr id="5140" name="RubriceringEnMerking"/>
          <p:cNvSpPr txBox="1">
            <a:spLocks noChangeArrowheads="1"/>
          </p:cNvSpPr>
          <p:nvPr/>
        </p:nvSpPr>
        <p:spPr bwMode="auto">
          <a:xfrm rot="-5400000">
            <a:off x="6548268" y="6881448"/>
            <a:ext cx="123111" cy="120989"/>
          </a:xfrm>
          <a:prstGeom prst="rect">
            <a:avLst/>
          </a:prstGeom>
          <a:noFill/>
          <a:ln w="9525">
            <a:noFill/>
            <a:miter lim="800000"/>
            <a:headEnd/>
            <a:tailEnd/>
          </a:ln>
        </p:spPr>
        <p:txBody>
          <a:bodyPr vert="eaVert" lIns="0" tIns="0" rIns="0" bIns="0">
            <a:spAutoFit/>
          </a:bodyPr>
          <a:lstStyle/>
          <a:p>
            <a:pPr eaLnBrk="0" hangingPunct="0">
              <a:defRPr/>
            </a:pPr>
            <a:endParaRPr lang="nl-NL" sz="800">
              <a:latin typeface="Arial" charset="0"/>
            </a:endParaRPr>
          </a:p>
        </p:txBody>
      </p:sp>
    </p:spTree>
    <p:extLst>
      <p:ext uri="{BB962C8B-B14F-4D97-AF65-F5344CB8AC3E}">
        <p14:creationId xmlns:p14="http://schemas.microsoft.com/office/powerpoint/2010/main" val="2515150366"/>
      </p:ext>
    </p:extLst>
  </p:cSld>
  <p:clrMap bg1="lt1" tx1="dk1" bg2="lt2" tx2="dk2" accent1="accent1" accent2="accent2" accent3="accent3" accent4="accent4" accent5="accent5" accent6="accent6" hlink="hlink" folHlink="folHlink"/>
  <p:hf hdr="0"/>
  <p:notesStyle>
    <a:lvl1pPr algn="l" rtl="0" eaLnBrk="0" fontAlgn="base" hangingPunct="0">
      <a:lnSpc>
        <a:spcPct val="110000"/>
      </a:lnSpc>
      <a:spcBef>
        <a:spcPct val="0"/>
      </a:spcBef>
      <a:spcAft>
        <a:spcPct val="0"/>
      </a:spcAft>
      <a:defRPr sz="1000" kern="1200">
        <a:solidFill>
          <a:schemeClr val="tx1"/>
        </a:solidFill>
        <a:latin typeface="Arial" charset="0"/>
        <a:ea typeface="+mn-ea"/>
        <a:cs typeface="+mn-cs"/>
      </a:defRPr>
    </a:lvl1pPr>
    <a:lvl2pPr marL="190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2pPr>
    <a:lvl3pPr marL="381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3pPr>
    <a:lvl4pPr marL="571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4pPr>
    <a:lvl5pPr marL="762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a:ln/>
        </p:spPr>
      </p:sp>
      <p:sp>
        <p:nvSpPr>
          <p:cNvPr id="17410" name="Tijdelijke aanduiding voor notities 2"/>
          <p:cNvSpPr>
            <a:spLocks noGrp="1"/>
          </p:cNvSpPr>
          <p:nvPr>
            <p:ph type="body" idx="1"/>
          </p:nvPr>
        </p:nvSpPr>
        <p:spPr>
          <a:noFill/>
          <a:ln/>
        </p:spPr>
        <p:txBody>
          <a:bodyPr/>
          <a:lstStyle/>
          <a:p>
            <a:endParaRPr lang="nl-NL" smtClean="0"/>
          </a:p>
        </p:txBody>
      </p:sp>
      <p:sp>
        <p:nvSpPr>
          <p:cNvPr id="17411" name="Tijdelijke aanduiding voor datum 3"/>
          <p:cNvSpPr>
            <a:spLocks noGrp="1"/>
          </p:cNvSpPr>
          <p:nvPr>
            <p:ph type="dt" sz="quarter" idx="1"/>
          </p:nvPr>
        </p:nvSpPr>
        <p:spPr>
          <a:noFill/>
        </p:spPr>
        <p:txBody>
          <a:bodyPr/>
          <a:lstStyle/>
          <a:p>
            <a:r>
              <a:rPr lang="en-US" smtClean="0"/>
              <a:t>26 October 2010</a:t>
            </a:r>
          </a:p>
        </p:txBody>
      </p:sp>
      <p:sp>
        <p:nvSpPr>
          <p:cNvPr id="17412" name="Tijdelijke aanduiding voor voettekst 4"/>
          <p:cNvSpPr>
            <a:spLocks noGrp="1"/>
          </p:cNvSpPr>
          <p:nvPr>
            <p:ph type="ftr" sz="quarter" idx="4"/>
          </p:nvPr>
        </p:nvSpPr>
        <p:spPr>
          <a:noFill/>
        </p:spPr>
        <p:txBody>
          <a:bodyPr/>
          <a:lstStyle/>
          <a:p>
            <a:r>
              <a:rPr lang="en-US" smtClean="0"/>
              <a:t>Eventuele voettekst</a:t>
            </a:r>
          </a:p>
        </p:txBody>
      </p:sp>
      <p:sp>
        <p:nvSpPr>
          <p:cNvPr id="17413" name="Tijdelijke aanduiding voor dianummer 5"/>
          <p:cNvSpPr>
            <a:spLocks noGrp="1"/>
          </p:cNvSpPr>
          <p:nvPr>
            <p:ph type="sldNum" sz="quarter" idx="5"/>
          </p:nvPr>
        </p:nvSpPr>
        <p:spPr>
          <a:noFill/>
        </p:spPr>
        <p:txBody>
          <a:bodyPr/>
          <a:lstStyle/>
          <a:p>
            <a:fld id="{8357FD6B-74D8-48DF-AF77-F3DC1C721E01}"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atum 3"/>
          <p:cNvSpPr>
            <a:spLocks noGrp="1"/>
          </p:cNvSpPr>
          <p:nvPr>
            <p:ph type="dt" idx="10"/>
          </p:nvPr>
        </p:nvSpPr>
        <p:spPr/>
        <p:txBody>
          <a:bodyPr/>
          <a:lstStyle/>
          <a:p>
            <a:pPr>
              <a:defRPr/>
            </a:pPr>
            <a:r>
              <a:rPr lang="en-US"/>
              <a:t>26 October 2010</a:t>
            </a:r>
          </a:p>
        </p:txBody>
      </p:sp>
      <p:sp>
        <p:nvSpPr>
          <p:cNvPr id="5" name="Tijdelijke aanduiding voor voettekst 4"/>
          <p:cNvSpPr>
            <a:spLocks noGrp="1"/>
          </p:cNvSpPr>
          <p:nvPr>
            <p:ph type="ftr" sz="quarter" idx="11"/>
          </p:nvPr>
        </p:nvSpPr>
        <p:spPr/>
        <p:txBody>
          <a:bodyPr/>
          <a:lstStyle/>
          <a:p>
            <a:pPr>
              <a:defRPr/>
            </a:pPr>
            <a:r>
              <a:rPr lang="en-US"/>
              <a:t>Eventuele voettekst</a:t>
            </a:r>
          </a:p>
        </p:txBody>
      </p:sp>
      <p:sp>
        <p:nvSpPr>
          <p:cNvPr id="6" name="Tijdelijke aanduiding voor dianummer 5"/>
          <p:cNvSpPr>
            <a:spLocks noGrp="1"/>
          </p:cNvSpPr>
          <p:nvPr>
            <p:ph type="sldNum" sz="quarter" idx="12"/>
          </p:nvPr>
        </p:nvSpPr>
        <p:spPr/>
        <p:txBody>
          <a:bodyPr/>
          <a:lstStyle/>
          <a:p>
            <a:pPr>
              <a:defRPr/>
            </a:pPr>
            <a:fld id="{3055224D-1EEA-458D-AA4F-E05DACB39C6C}"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atum 3"/>
          <p:cNvSpPr>
            <a:spLocks noGrp="1"/>
          </p:cNvSpPr>
          <p:nvPr>
            <p:ph type="dt" idx="10"/>
          </p:nvPr>
        </p:nvSpPr>
        <p:spPr/>
        <p:txBody>
          <a:bodyPr/>
          <a:lstStyle/>
          <a:p>
            <a:pPr>
              <a:defRPr/>
            </a:pPr>
            <a:r>
              <a:rPr lang="en-US"/>
              <a:t>26 October 2010</a:t>
            </a:r>
          </a:p>
        </p:txBody>
      </p:sp>
      <p:sp>
        <p:nvSpPr>
          <p:cNvPr id="5" name="Tijdelijke aanduiding voor voettekst 4"/>
          <p:cNvSpPr>
            <a:spLocks noGrp="1"/>
          </p:cNvSpPr>
          <p:nvPr>
            <p:ph type="ftr" sz="quarter" idx="11"/>
          </p:nvPr>
        </p:nvSpPr>
        <p:spPr/>
        <p:txBody>
          <a:bodyPr/>
          <a:lstStyle/>
          <a:p>
            <a:pPr>
              <a:defRPr/>
            </a:pPr>
            <a:r>
              <a:rPr lang="en-US"/>
              <a:t>Eventuele voettekst</a:t>
            </a:r>
          </a:p>
        </p:txBody>
      </p:sp>
      <p:sp>
        <p:nvSpPr>
          <p:cNvPr id="6" name="Tijdelijke aanduiding voor dianummer 5"/>
          <p:cNvSpPr>
            <a:spLocks noGrp="1"/>
          </p:cNvSpPr>
          <p:nvPr>
            <p:ph type="sldNum" sz="quarter" idx="12"/>
          </p:nvPr>
        </p:nvSpPr>
        <p:spPr/>
        <p:txBody>
          <a:bodyPr/>
          <a:lstStyle/>
          <a:p>
            <a:pPr>
              <a:defRPr/>
            </a:pPr>
            <a:fld id="{3055224D-1EEA-458D-AA4F-E05DACB39C6C}"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atum 3"/>
          <p:cNvSpPr>
            <a:spLocks noGrp="1"/>
          </p:cNvSpPr>
          <p:nvPr>
            <p:ph type="dt" idx="10"/>
          </p:nvPr>
        </p:nvSpPr>
        <p:spPr/>
        <p:txBody>
          <a:bodyPr/>
          <a:lstStyle/>
          <a:p>
            <a:pPr>
              <a:defRPr/>
            </a:pPr>
            <a:r>
              <a:rPr lang="en-US"/>
              <a:t>26 October 2010</a:t>
            </a:r>
          </a:p>
        </p:txBody>
      </p:sp>
      <p:sp>
        <p:nvSpPr>
          <p:cNvPr id="5" name="Tijdelijke aanduiding voor voettekst 4"/>
          <p:cNvSpPr>
            <a:spLocks noGrp="1"/>
          </p:cNvSpPr>
          <p:nvPr>
            <p:ph type="ftr" sz="quarter" idx="11"/>
          </p:nvPr>
        </p:nvSpPr>
        <p:spPr/>
        <p:txBody>
          <a:bodyPr/>
          <a:lstStyle/>
          <a:p>
            <a:pPr>
              <a:defRPr/>
            </a:pPr>
            <a:r>
              <a:rPr lang="en-US"/>
              <a:t>Eventuele voettekst</a:t>
            </a:r>
          </a:p>
        </p:txBody>
      </p:sp>
      <p:sp>
        <p:nvSpPr>
          <p:cNvPr id="6" name="Tijdelijke aanduiding voor dianummer 5"/>
          <p:cNvSpPr>
            <a:spLocks noGrp="1"/>
          </p:cNvSpPr>
          <p:nvPr>
            <p:ph type="sldNum" sz="quarter" idx="12"/>
          </p:nvPr>
        </p:nvSpPr>
        <p:spPr/>
        <p:txBody>
          <a:bodyPr/>
          <a:lstStyle/>
          <a:p>
            <a:pPr>
              <a:defRPr/>
            </a:pPr>
            <a:fld id="{3055224D-1EEA-458D-AA4F-E05DACB39C6C}"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atum 3"/>
          <p:cNvSpPr>
            <a:spLocks noGrp="1"/>
          </p:cNvSpPr>
          <p:nvPr>
            <p:ph type="dt" idx="10"/>
          </p:nvPr>
        </p:nvSpPr>
        <p:spPr/>
        <p:txBody>
          <a:bodyPr/>
          <a:lstStyle/>
          <a:p>
            <a:pPr>
              <a:defRPr/>
            </a:pPr>
            <a:r>
              <a:rPr lang="en-US"/>
              <a:t>26 October 2010</a:t>
            </a:r>
          </a:p>
        </p:txBody>
      </p:sp>
      <p:sp>
        <p:nvSpPr>
          <p:cNvPr id="5" name="Tijdelijke aanduiding voor voettekst 4"/>
          <p:cNvSpPr>
            <a:spLocks noGrp="1"/>
          </p:cNvSpPr>
          <p:nvPr>
            <p:ph type="ftr" sz="quarter" idx="11"/>
          </p:nvPr>
        </p:nvSpPr>
        <p:spPr/>
        <p:txBody>
          <a:bodyPr/>
          <a:lstStyle/>
          <a:p>
            <a:pPr>
              <a:defRPr/>
            </a:pPr>
            <a:r>
              <a:rPr lang="en-US"/>
              <a:t>Eventuele voettekst</a:t>
            </a:r>
          </a:p>
        </p:txBody>
      </p:sp>
      <p:sp>
        <p:nvSpPr>
          <p:cNvPr id="6" name="Tijdelijke aanduiding voor dianummer 5"/>
          <p:cNvSpPr>
            <a:spLocks noGrp="1"/>
          </p:cNvSpPr>
          <p:nvPr>
            <p:ph type="sldNum" sz="quarter" idx="12"/>
          </p:nvPr>
        </p:nvSpPr>
        <p:spPr/>
        <p:txBody>
          <a:bodyPr/>
          <a:lstStyle/>
          <a:p>
            <a:pPr>
              <a:defRPr/>
            </a:pPr>
            <a:fld id="{3055224D-1EEA-458D-AA4F-E05DACB39C6C}"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atum 3"/>
          <p:cNvSpPr>
            <a:spLocks noGrp="1"/>
          </p:cNvSpPr>
          <p:nvPr>
            <p:ph type="dt" idx="10"/>
          </p:nvPr>
        </p:nvSpPr>
        <p:spPr/>
        <p:txBody>
          <a:bodyPr/>
          <a:lstStyle/>
          <a:p>
            <a:pPr>
              <a:defRPr/>
            </a:pPr>
            <a:r>
              <a:rPr lang="en-US"/>
              <a:t>26 October 2010</a:t>
            </a:r>
          </a:p>
        </p:txBody>
      </p:sp>
      <p:sp>
        <p:nvSpPr>
          <p:cNvPr id="5" name="Tijdelijke aanduiding voor voettekst 4"/>
          <p:cNvSpPr>
            <a:spLocks noGrp="1"/>
          </p:cNvSpPr>
          <p:nvPr>
            <p:ph type="ftr" sz="quarter" idx="11"/>
          </p:nvPr>
        </p:nvSpPr>
        <p:spPr/>
        <p:txBody>
          <a:bodyPr/>
          <a:lstStyle/>
          <a:p>
            <a:pPr>
              <a:defRPr/>
            </a:pPr>
            <a:r>
              <a:rPr lang="en-US"/>
              <a:t>Eventuele voettekst</a:t>
            </a:r>
          </a:p>
        </p:txBody>
      </p:sp>
      <p:sp>
        <p:nvSpPr>
          <p:cNvPr id="6" name="Tijdelijke aanduiding voor dianummer 5"/>
          <p:cNvSpPr>
            <a:spLocks noGrp="1"/>
          </p:cNvSpPr>
          <p:nvPr>
            <p:ph type="sldNum" sz="quarter" idx="12"/>
          </p:nvPr>
        </p:nvSpPr>
        <p:spPr/>
        <p:txBody>
          <a:bodyPr/>
          <a:lstStyle/>
          <a:p>
            <a:pPr>
              <a:defRPr/>
            </a:pPr>
            <a:fld id="{3055224D-1EEA-458D-AA4F-E05DACB39C6C}"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atum 3"/>
          <p:cNvSpPr>
            <a:spLocks noGrp="1"/>
          </p:cNvSpPr>
          <p:nvPr>
            <p:ph type="dt" idx="10"/>
          </p:nvPr>
        </p:nvSpPr>
        <p:spPr/>
        <p:txBody>
          <a:bodyPr/>
          <a:lstStyle/>
          <a:p>
            <a:pPr>
              <a:defRPr/>
            </a:pPr>
            <a:r>
              <a:rPr lang="en-US"/>
              <a:t>26 October 2010</a:t>
            </a:r>
          </a:p>
        </p:txBody>
      </p:sp>
      <p:sp>
        <p:nvSpPr>
          <p:cNvPr id="5" name="Tijdelijke aanduiding voor voettekst 4"/>
          <p:cNvSpPr>
            <a:spLocks noGrp="1"/>
          </p:cNvSpPr>
          <p:nvPr>
            <p:ph type="ftr" sz="quarter" idx="11"/>
          </p:nvPr>
        </p:nvSpPr>
        <p:spPr/>
        <p:txBody>
          <a:bodyPr/>
          <a:lstStyle/>
          <a:p>
            <a:pPr>
              <a:defRPr/>
            </a:pPr>
            <a:r>
              <a:rPr lang="en-US"/>
              <a:t>Eventuele voettekst</a:t>
            </a:r>
          </a:p>
        </p:txBody>
      </p:sp>
      <p:sp>
        <p:nvSpPr>
          <p:cNvPr id="6" name="Tijdelijke aanduiding voor dianummer 5"/>
          <p:cNvSpPr>
            <a:spLocks noGrp="1"/>
          </p:cNvSpPr>
          <p:nvPr>
            <p:ph type="sldNum" sz="quarter" idx="12"/>
          </p:nvPr>
        </p:nvSpPr>
        <p:spPr/>
        <p:txBody>
          <a:bodyPr/>
          <a:lstStyle/>
          <a:p>
            <a:pPr>
              <a:defRPr/>
            </a:pPr>
            <a:fld id="{3055224D-1EEA-458D-AA4F-E05DACB39C6C}"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atum 3"/>
          <p:cNvSpPr>
            <a:spLocks noGrp="1"/>
          </p:cNvSpPr>
          <p:nvPr>
            <p:ph type="dt" idx="10"/>
          </p:nvPr>
        </p:nvSpPr>
        <p:spPr/>
        <p:txBody>
          <a:bodyPr/>
          <a:lstStyle/>
          <a:p>
            <a:pPr>
              <a:defRPr/>
            </a:pPr>
            <a:r>
              <a:rPr lang="en-US"/>
              <a:t>26 October 2010</a:t>
            </a:r>
          </a:p>
        </p:txBody>
      </p:sp>
      <p:sp>
        <p:nvSpPr>
          <p:cNvPr id="5" name="Tijdelijke aanduiding voor voettekst 4"/>
          <p:cNvSpPr>
            <a:spLocks noGrp="1"/>
          </p:cNvSpPr>
          <p:nvPr>
            <p:ph type="ftr" sz="quarter" idx="11"/>
          </p:nvPr>
        </p:nvSpPr>
        <p:spPr/>
        <p:txBody>
          <a:bodyPr/>
          <a:lstStyle/>
          <a:p>
            <a:pPr>
              <a:defRPr/>
            </a:pPr>
            <a:r>
              <a:rPr lang="en-US"/>
              <a:t>Eventuele voettekst</a:t>
            </a:r>
          </a:p>
        </p:txBody>
      </p:sp>
      <p:sp>
        <p:nvSpPr>
          <p:cNvPr id="6" name="Tijdelijke aanduiding voor dianummer 5"/>
          <p:cNvSpPr>
            <a:spLocks noGrp="1"/>
          </p:cNvSpPr>
          <p:nvPr>
            <p:ph type="sldNum" sz="quarter" idx="12"/>
          </p:nvPr>
        </p:nvSpPr>
        <p:spPr/>
        <p:txBody>
          <a:bodyPr/>
          <a:lstStyle/>
          <a:p>
            <a:pPr>
              <a:defRPr/>
            </a:pPr>
            <a:fld id="{3055224D-1EEA-458D-AA4F-E05DACB39C6C}"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atum 3"/>
          <p:cNvSpPr>
            <a:spLocks noGrp="1"/>
          </p:cNvSpPr>
          <p:nvPr>
            <p:ph type="dt" idx="10"/>
          </p:nvPr>
        </p:nvSpPr>
        <p:spPr/>
        <p:txBody>
          <a:bodyPr/>
          <a:lstStyle/>
          <a:p>
            <a:pPr>
              <a:defRPr/>
            </a:pPr>
            <a:r>
              <a:rPr lang="en-US"/>
              <a:t>26 October 2010</a:t>
            </a:r>
          </a:p>
        </p:txBody>
      </p:sp>
      <p:sp>
        <p:nvSpPr>
          <p:cNvPr id="5" name="Tijdelijke aanduiding voor voettekst 4"/>
          <p:cNvSpPr>
            <a:spLocks noGrp="1"/>
          </p:cNvSpPr>
          <p:nvPr>
            <p:ph type="ftr" sz="quarter" idx="11"/>
          </p:nvPr>
        </p:nvSpPr>
        <p:spPr/>
        <p:txBody>
          <a:bodyPr/>
          <a:lstStyle/>
          <a:p>
            <a:pPr>
              <a:defRPr/>
            </a:pPr>
            <a:r>
              <a:rPr lang="en-US"/>
              <a:t>Eventuele voettekst</a:t>
            </a:r>
          </a:p>
        </p:txBody>
      </p:sp>
      <p:sp>
        <p:nvSpPr>
          <p:cNvPr id="6" name="Tijdelijke aanduiding voor dianummer 5"/>
          <p:cNvSpPr>
            <a:spLocks noGrp="1"/>
          </p:cNvSpPr>
          <p:nvPr>
            <p:ph type="sldNum" sz="quarter" idx="12"/>
          </p:nvPr>
        </p:nvSpPr>
        <p:spPr/>
        <p:txBody>
          <a:bodyPr/>
          <a:lstStyle/>
          <a:p>
            <a:pPr>
              <a:defRPr/>
            </a:pPr>
            <a:fld id="{3055224D-1EEA-458D-AA4F-E05DACB39C6C}"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89"/>
          <p:cNvSpPr>
            <a:spLocks noChangeArrowheads="1"/>
          </p:cNvSpPr>
          <p:nvPr/>
        </p:nvSpPr>
        <p:spPr bwMode="auto">
          <a:xfrm>
            <a:off x="4572000" y="0"/>
            <a:ext cx="4572000" cy="6858000"/>
          </a:xfrm>
          <a:prstGeom prst="rect">
            <a:avLst/>
          </a:prstGeom>
          <a:solidFill>
            <a:srgbClr val="0E61AA"/>
          </a:solidFill>
          <a:ln w="9525">
            <a:noFill/>
            <a:miter lim="800000"/>
            <a:headEnd/>
            <a:tailEnd/>
          </a:ln>
          <a:effectLst/>
        </p:spPr>
        <p:txBody>
          <a:bodyPr wrap="none" lIns="0" tIns="0" rIns="0" bIns="0" anchor="ctr"/>
          <a:lstStyle/>
          <a:p>
            <a:pPr algn="ctr" eaLnBrk="0" hangingPunct="0">
              <a:spcBef>
                <a:spcPct val="50000"/>
              </a:spcBef>
              <a:defRPr/>
            </a:pPr>
            <a:endParaRPr lang="nl-NL" sz="2600">
              <a:solidFill>
                <a:schemeClr val="bg1"/>
              </a:solidFill>
            </a:endParaRPr>
          </a:p>
        </p:txBody>
      </p:sp>
      <p:sp>
        <p:nvSpPr>
          <p:cNvPr id="5" name="Rectangle 157"/>
          <p:cNvSpPr>
            <a:spLocks noChangeArrowheads="1"/>
          </p:cNvSpPr>
          <p:nvPr/>
        </p:nvSpPr>
        <p:spPr bwMode="auto">
          <a:xfrm>
            <a:off x="4933950" y="2474913"/>
            <a:ext cx="3598863" cy="942975"/>
          </a:xfrm>
          <a:prstGeom prst="rect">
            <a:avLst/>
          </a:prstGeom>
          <a:noFill/>
          <a:ln w="9525">
            <a:noFill/>
            <a:miter lim="800000"/>
            <a:headEnd/>
            <a:tailEnd/>
          </a:ln>
          <a:effectLst/>
        </p:spPr>
        <p:txBody>
          <a:bodyPr anchor="ctr"/>
          <a:lstStyle/>
          <a:p>
            <a:pPr eaLnBrk="0" hangingPunct="0">
              <a:defRPr/>
            </a:pPr>
            <a:endParaRPr lang="nl-NL" sz="2600">
              <a:solidFill>
                <a:schemeClr val="bg1"/>
              </a:solidFill>
            </a:endParaRPr>
          </a:p>
        </p:txBody>
      </p:sp>
      <p:sp>
        <p:nvSpPr>
          <p:cNvPr id="6" name="shpDatum"/>
          <p:cNvSpPr>
            <a:spLocks noChangeArrowheads="1"/>
          </p:cNvSpPr>
          <p:nvPr/>
        </p:nvSpPr>
        <p:spPr bwMode="auto">
          <a:xfrm>
            <a:off x="4913311" y="5658148"/>
            <a:ext cx="4035425" cy="749796"/>
          </a:xfrm>
          <a:prstGeom prst="rect">
            <a:avLst/>
          </a:prstGeom>
          <a:noFill/>
          <a:ln w="9525">
            <a:noFill/>
            <a:miter lim="800000"/>
            <a:headEnd/>
            <a:tailEnd/>
          </a:ln>
          <a:effectLst/>
        </p:spPr>
        <p:txBody>
          <a:bodyPr/>
          <a:lstStyle/>
          <a:p>
            <a:pPr eaLnBrk="0" hangingPunct="0">
              <a:spcBef>
                <a:spcPct val="50000"/>
              </a:spcBef>
              <a:defRPr/>
            </a:pPr>
            <a:r>
              <a:rPr lang="nl-NL" sz="1200" dirty="0" smtClean="0">
                <a:solidFill>
                  <a:schemeClr val="bg1"/>
                </a:solidFill>
              </a:rPr>
              <a:t>Captain Marc van der Donck</a:t>
            </a:r>
          </a:p>
          <a:p>
            <a:pPr eaLnBrk="0" hangingPunct="0">
              <a:spcBef>
                <a:spcPct val="50000"/>
              </a:spcBef>
              <a:defRPr/>
            </a:pPr>
            <a:r>
              <a:rPr lang="nl-NL" sz="1200" dirty="0" smtClean="0">
                <a:solidFill>
                  <a:schemeClr val="bg1"/>
                </a:solidFill>
              </a:rPr>
              <a:t>Chair MACHC</a:t>
            </a:r>
          </a:p>
          <a:p>
            <a:pPr eaLnBrk="0" hangingPunct="0">
              <a:spcBef>
                <a:spcPct val="50000"/>
              </a:spcBef>
              <a:defRPr/>
            </a:pPr>
            <a:endParaRPr lang="nl-NL" sz="1200" dirty="0" smtClean="0">
              <a:solidFill>
                <a:schemeClr val="bg1"/>
              </a:solidFill>
            </a:endParaRPr>
          </a:p>
          <a:p>
            <a:pPr eaLnBrk="0" hangingPunct="0">
              <a:defRPr/>
            </a:pPr>
            <a:r>
              <a:rPr lang="nl-NL" sz="1200" dirty="0" smtClean="0">
                <a:solidFill>
                  <a:schemeClr val="bg1"/>
                </a:solidFill>
              </a:rPr>
              <a:t>December</a:t>
            </a:r>
            <a:r>
              <a:rPr lang="nl-NL" sz="1200" baseline="0" dirty="0" smtClean="0">
                <a:solidFill>
                  <a:schemeClr val="bg1"/>
                </a:solidFill>
              </a:rPr>
              <a:t> </a:t>
            </a:r>
            <a:r>
              <a:rPr lang="nl-NL" sz="1200" dirty="0" smtClean="0">
                <a:solidFill>
                  <a:schemeClr val="bg1"/>
                </a:solidFill>
              </a:rPr>
              <a:t>2016</a:t>
            </a:r>
            <a:endParaRPr lang="nl-NL" sz="1200" dirty="0">
              <a:solidFill>
                <a:schemeClr val="bg1"/>
              </a:solidFill>
            </a:endParaRPr>
          </a:p>
        </p:txBody>
      </p:sp>
      <p:sp>
        <p:nvSpPr>
          <p:cNvPr id="7" name="ZwarteBalk" hidden="1"/>
          <p:cNvSpPr>
            <a:spLocks noChangeArrowheads="1"/>
          </p:cNvSpPr>
          <p:nvPr/>
        </p:nvSpPr>
        <p:spPr bwMode="auto">
          <a:xfrm>
            <a:off x="8893175" y="0"/>
            <a:ext cx="250825" cy="6858000"/>
          </a:xfrm>
          <a:prstGeom prst="rect">
            <a:avLst/>
          </a:prstGeom>
          <a:solidFill>
            <a:srgbClr val="000000"/>
          </a:solidFill>
          <a:ln w="9525">
            <a:noFill/>
            <a:miter lim="800000"/>
            <a:headEnd/>
            <a:tailEnd/>
          </a:ln>
          <a:effectLst/>
        </p:spPr>
        <p:txBody>
          <a:bodyPr wrap="none" lIns="0" tIns="0" rIns="0" bIns="0" anchor="ctr"/>
          <a:lstStyle/>
          <a:p>
            <a:pPr eaLnBrk="0" hangingPunct="0">
              <a:spcBef>
                <a:spcPct val="50000"/>
              </a:spcBef>
              <a:defRPr/>
            </a:pPr>
            <a:endParaRPr lang="en-US"/>
          </a:p>
        </p:txBody>
      </p:sp>
      <p:sp>
        <p:nvSpPr>
          <p:cNvPr id="8" name="ZwarteB" hidden="1"/>
          <p:cNvSpPr>
            <a:spLocks noChangeArrowheads="1"/>
          </p:cNvSpPr>
          <p:nvPr/>
        </p:nvSpPr>
        <p:spPr bwMode="auto">
          <a:xfrm>
            <a:off x="8893175" y="0"/>
            <a:ext cx="250825" cy="6858000"/>
          </a:xfrm>
          <a:prstGeom prst="rect">
            <a:avLst/>
          </a:prstGeom>
          <a:solidFill>
            <a:srgbClr val="000000"/>
          </a:solidFill>
          <a:ln w="9525" algn="ctr">
            <a:noFill/>
            <a:miter lim="800000"/>
            <a:headEnd/>
            <a:tailEnd/>
          </a:ln>
          <a:effectLst/>
        </p:spPr>
        <p:txBody>
          <a:bodyPr wrap="none" lIns="0" tIns="0" rIns="0" bIns="0" anchor="ctr"/>
          <a:lstStyle/>
          <a:p>
            <a:pPr eaLnBrk="0" hangingPunct="0">
              <a:spcBef>
                <a:spcPct val="50000"/>
              </a:spcBef>
              <a:defRPr/>
            </a:pPr>
            <a:endParaRPr lang="en-US"/>
          </a:p>
        </p:txBody>
      </p:sp>
      <p:sp>
        <p:nvSpPr>
          <p:cNvPr id="9" name="RubriceringEnMerking"/>
          <p:cNvSpPr txBox="1">
            <a:spLocks noChangeArrowheads="1"/>
          </p:cNvSpPr>
          <p:nvPr/>
        </p:nvSpPr>
        <p:spPr bwMode="auto">
          <a:xfrm rot="16200000">
            <a:off x="5897563" y="3182938"/>
            <a:ext cx="6302375" cy="168275"/>
          </a:xfrm>
          <a:prstGeom prst="rect">
            <a:avLst/>
          </a:prstGeom>
          <a:noFill/>
          <a:ln w="9525">
            <a:noFill/>
            <a:miter lim="800000"/>
            <a:headEnd/>
            <a:tailEnd/>
          </a:ln>
          <a:effectLst/>
        </p:spPr>
        <p:txBody>
          <a:bodyPr lIns="0" tIns="0" rIns="0" bIns="0"/>
          <a:lstStyle/>
          <a:p>
            <a:pPr eaLnBrk="0" hangingPunct="0">
              <a:defRPr/>
            </a:pPr>
            <a:endParaRPr lang="en-US" sz="1100" b="1">
              <a:solidFill>
                <a:schemeClr val="bg1"/>
              </a:solidFill>
            </a:endParaRPr>
          </a:p>
        </p:txBody>
      </p:sp>
      <p:pic>
        <p:nvPicPr>
          <p:cNvPr id="10" name="Picture 202" descr="Ke_Marine_Logo_Engels"/>
          <p:cNvPicPr>
            <a:picLocks noChangeAspect="1" noChangeArrowheads="1"/>
          </p:cNvPicPr>
          <p:nvPr userDrawn="1"/>
        </p:nvPicPr>
        <p:blipFill>
          <a:blip r:embed="rId2"/>
          <a:srcRect/>
          <a:stretch>
            <a:fillRect/>
          </a:stretch>
        </p:blipFill>
        <p:spPr bwMode="auto">
          <a:xfrm>
            <a:off x="0" y="0"/>
            <a:ext cx="9144000" cy="2001838"/>
          </a:xfrm>
          <a:prstGeom prst="rect">
            <a:avLst/>
          </a:prstGeom>
          <a:noFill/>
          <a:ln w="9525">
            <a:noFill/>
            <a:miter lim="800000"/>
            <a:headEnd/>
            <a:tailEnd/>
          </a:ln>
        </p:spPr>
      </p:pic>
      <p:sp>
        <p:nvSpPr>
          <p:cNvPr id="11" name="RveBenaming"/>
          <p:cNvSpPr txBox="1">
            <a:spLocks noChangeArrowheads="1"/>
          </p:cNvSpPr>
          <p:nvPr userDrawn="1"/>
        </p:nvSpPr>
        <p:spPr bwMode="auto">
          <a:xfrm>
            <a:off x="4913313" y="1071563"/>
            <a:ext cx="3887787" cy="287337"/>
          </a:xfrm>
          <a:prstGeom prst="rect">
            <a:avLst/>
          </a:prstGeom>
          <a:noFill/>
          <a:ln w="9525">
            <a:noFill/>
            <a:miter lim="800000"/>
            <a:headEnd/>
            <a:tailEnd/>
          </a:ln>
          <a:effectLst/>
        </p:spPr>
        <p:txBody>
          <a:bodyPr lIns="90000" tIns="0" rIns="0" bIns="0" anchor="b"/>
          <a:lstStyle/>
          <a:p>
            <a:pPr eaLnBrk="0" hangingPunct="0">
              <a:spcBef>
                <a:spcPct val="50000"/>
              </a:spcBef>
              <a:defRPr/>
            </a:pPr>
            <a:r>
              <a:rPr lang="nl-NL" sz="1200" dirty="0">
                <a:solidFill>
                  <a:schemeClr val="bg1"/>
                </a:solidFill>
              </a:rPr>
              <a:t>Hydrographic Service</a:t>
            </a:r>
          </a:p>
        </p:txBody>
      </p:sp>
      <p:sp>
        <p:nvSpPr>
          <p:cNvPr id="12" name="Afdeling"/>
          <p:cNvSpPr txBox="1">
            <a:spLocks noChangeArrowheads="1"/>
          </p:cNvSpPr>
          <p:nvPr userDrawn="1"/>
        </p:nvSpPr>
        <p:spPr bwMode="auto">
          <a:xfrm>
            <a:off x="4932363" y="5746750"/>
            <a:ext cx="3886200" cy="201613"/>
          </a:xfrm>
          <a:prstGeom prst="rect">
            <a:avLst/>
          </a:prstGeom>
          <a:noFill/>
          <a:ln w="9525">
            <a:noFill/>
            <a:miter lim="800000"/>
            <a:headEnd/>
            <a:tailEnd/>
          </a:ln>
          <a:effectLst/>
        </p:spPr>
        <p:txBody>
          <a:bodyPr lIns="90000" tIns="0" rIns="0" bIns="0"/>
          <a:lstStyle/>
          <a:p>
            <a:pPr eaLnBrk="0" hangingPunct="0">
              <a:spcBef>
                <a:spcPct val="50000"/>
              </a:spcBef>
              <a:defRPr/>
            </a:pPr>
            <a:endParaRPr lang="nl-NL" sz="1100">
              <a:solidFill>
                <a:schemeClr val="bg1"/>
              </a:solidFill>
            </a:endParaRPr>
          </a:p>
        </p:txBody>
      </p:sp>
      <p:sp>
        <p:nvSpPr>
          <p:cNvPr id="7368" name="Rectangle 200"/>
          <p:cNvSpPr>
            <a:spLocks noGrp="1" noChangeArrowheads="1"/>
          </p:cNvSpPr>
          <p:nvPr>
            <p:ph type="ctrTitle" hasCustomPrompt="1"/>
          </p:nvPr>
        </p:nvSpPr>
        <p:spPr>
          <a:xfrm>
            <a:off x="4933950" y="1696661"/>
            <a:ext cx="3598863" cy="892552"/>
          </a:xfrm>
        </p:spPr>
        <p:txBody>
          <a:bodyPr lIns="90000" tIns="45720" rIns="90000" bIns="45720" anchor="b"/>
          <a:lstStyle>
            <a:lvl1pPr algn="ctr">
              <a:defRPr baseline="0">
                <a:solidFill>
                  <a:schemeClr val="bg1"/>
                </a:solidFill>
              </a:defRPr>
            </a:lvl1pPr>
          </a:lstStyle>
          <a:p>
            <a:r>
              <a:rPr lang="nl-NL" dirty="0" smtClean="0"/>
              <a:t>16th MACHC Conference</a:t>
            </a:r>
            <a:endParaRPr lang="nl-NL" dirty="0"/>
          </a:p>
        </p:txBody>
      </p:sp>
      <p:sp>
        <p:nvSpPr>
          <p:cNvPr id="7379" name="Rectangle 211"/>
          <p:cNvSpPr>
            <a:spLocks noGrp="1" noChangeArrowheads="1"/>
          </p:cNvSpPr>
          <p:nvPr>
            <p:ph type="subTitle" idx="1" hasCustomPrompt="1"/>
          </p:nvPr>
        </p:nvSpPr>
        <p:spPr>
          <a:xfrm>
            <a:off x="4933950" y="2781300"/>
            <a:ext cx="3598863" cy="2447925"/>
          </a:xfrm>
        </p:spPr>
        <p:txBody>
          <a:bodyPr lIns="91440" tIns="45720" rIns="91440" bIns="45720"/>
          <a:lstStyle>
            <a:lvl1pPr marL="0" indent="0">
              <a:buFont typeface="Arial" panose="020B0604020202020204" pitchFamily="34" charset="0"/>
              <a:buNone/>
              <a:defRPr sz="2400" baseline="0">
                <a:solidFill>
                  <a:srgbClr val="FFC000"/>
                </a:solidFill>
              </a:defRPr>
            </a:lvl1pPr>
          </a:lstStyle>
          <a:p>
            <a:r>
              <a:rPr lang="nl-NL" dirty="0" smtClean="0"/>
              <a:t>Agenda item 2.2.1</a:t>
            </a:r>
          </a:p>
          <a:p>
            <a:endParaRPr lang="nl-NL" dirty="0" smtClean="0"/>
          </a:p>
          <a:p>
            <a:r>
              <a:rPr lang="en-US" noProof="0" dirty="0" smtClean="0"/>
              <a:t>Procedure for selecting the MACHC rep to the IHO council</a:t>
            </a:r>
            <a:endParaRPr lang="en-US" noProof="0"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1265238"/>
            <a:ext cx="1943100" cy="4754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265238"/>
            <a:ext cx="5678488" cy="4754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11188" y="1265238"/>
            <a:ext cx="7772400" cy="396875"/>
          </a:xfrm>
        </p:spPr>
        <p:txBody>
          <a:bodyPr/>
          <a:lstStyle/>
          <a:p>
            <a:r>
              <a:rPr lang="en-US"/>
              <a:t>Klik om de stijl te bewerken</a:t>
            </a:r>
            <a:endParaRPr lang="nl-NL"/>
          </a:p>
        </p:txBody>
      </p:sp>
      <p:sp>
        <p:nvSpPr>
          <p:cNvPr id="3" name="Tijdelijke aanduiding voor illustratie 2"/>
          <p:cNvSpPr>
            <a:spLocks noGrp="1"/>
          </p:cNvSpPr>
          <p:nvPr>
            <p:ph type="clipArt" sz="half" idx="1"/>
          </p:nvPr>
        </p:nvSpPr>
        <p:spPr>
          <a:xfrm>
            <a:off x="609600" y="1773238"/>
            <a:ext cx="3810000" cy="4246562"/>
          </a:xfrm>
        </p:spPr>
        <p:txBody>
          <a:bodyPr/>
          <a:lstStyle/>
          <a:p>
            <a:pPr lvl="0"/>
            <a:endParaRPr lang="nl-NL" noProof="0"/>
          </a:p>
        </p:txBody>
      </p:sp>
      <p:sp>
        <p:nvSpPr>
          <p:cNvPr id="4" name="Tijdelijke aanduiding voor tekst 3"/>
          <p:cNvSpPr>
            <a:spLocks noGrp="1"/>
          </p:cNvSpPr>
          <p:nvPr>
            <p:ph type="body" sz="half" idx="2"/>
          </p:nvPr>
        </p:nvSpPr>
        <p:spPr>
          <a:xfrm>
            <a:off x="4572000" y="1773238"/>
            <a:ext cx="3810000" cy="4246562"/>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73238"/>
            <a:ext cx="3810000"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773238"/>
            <a:ext cx="3810000"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shpKleurvlakOnder"/>
          <p:cNvSpPr>
            <a:spLocks noChangeArrowheads="1"/>
          </p:cNvSpPr>
          <p:nvPr/>
        </p:nvSpPr>
        <p:spPr bwMode="auto">
          <a:xfrm>
            <a:off x="0" y="6318250"/>
            <a:ext cx="9144000" cy="539750"/>
          </a:xfrm>
          <a:prstGeom prst="rect">
            <a:avLst/>
          </a:prstGeom>
          <a:solidFill>
            <a:srgbClr val="0E61AA"/>
          </a:solidFill>
          <a:ln w="25400">
            <a:noFill/>
            <a:miter lim="800000"/>
            <a:headEnd/>
            <a:tailEnd/>
          </a:ln>
        </p:spPr>
        <p:txBody>
          <a:bodyPr anchor="ctr"/>
          <a:lstStyle/>
          <a:p>
            <a:pPr algn="ctr">
              <a:defRPr/>
            </a:pPr>
            <a:endParaRPr lang="nl-NL" sz="1800">
              <a:solidFill>
                <a:srgbClr val="FFFFFF"/>
              </a:solidFill>
              <a:cs typeface="Arial" charset="0"/>
            </a:endParaRPr>
          </a:p>
        </p:txBody>
      </p:sp>
      <p:sp>
        <p:nvSpPr>
          <p:cNvPr id="1027" name="Rectangle 46"/>
          <p:cNvSpPr>
            <a:spLocks noGrp="1" noChangeAspect="1" noChangeArrowheads="1"/>
          </p:cNvSpPr>
          <p:nvPr>
            <p:ph type="body" idx="1"/>
          </p:nvPr>
        </p:nvSpPr>
        <p:spPr bwMode="auto">
          <a:xfrm>
            <a:off x="609600" y="1773238"/>
            <a:ext cx="7772400" cy="4246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Klik om het opmaakprofiel van de modeltekst te bewerken</a:t>
            </a:r>
          </a:p>
          <a:p>
            <a:pPr lvl="1"/>
            <a:r>
              <a:rPr lang="en-US" smtClean="0"/>
              <a:t> </a:t>
            </a:r>
          </a:p>
          <a:p>
            <a:pPr lvl="2"/>
            <a:r>
              <a:rPr lang="en-US" smtClean="0"/>
              <a:t> </a:t>
            </a:r>
          </a:p>
          <a:p>
            <a:pPr lvl="3"/>
            <a:r>
              <a:rPr lang="en-US" smtClean="0"/>
              <a:t> </a:t>
            </a:r>
          </a:p>
          <a:p>
            <a:pPr lvl="4"/>
            <a:r>
              <a:rPr lang="en-US" smtClean="0"/>
              <a:t> </a:t>
            </a:r>
          </a:p>
        </p:txBody>
      </p:sp>
      <p:sp>
        <p:nvSpPr>
          <p:cNvPr id="1095" name="shpTekst"/>
          <p:cNvSpPr>
            <a:spLocks noChangeArrowheads="1"/>
          </p:cNvSpPr>
          <p:nvPr/>
        </p:nvSpPr>
        <p:spPr bwMode="auto">
          <a:xfrm>
            <a:off x="0" y="0"/>
            <a:ext cx="9144000" cy="1071563"/>
          </a:xfrm>
          <a:prstGeom prst="rect">
            <a:avLst/>
          </a:prstGeom>
          <a:solidFill>
            <a:srgbClr val="0E61AA"/>
          </a:solidFill>
          <a:ln w="25400">
            <a:noFill/>
            <a:miter lim="800000"/>
            <a:headEnd/>
            <a:tailEnd/>
          </a:ln>
        </p:spPr>
        <p:txBody>
          <a:bodyPr anchor="ctr"/>
          <a:lstStyle/>
          <a:p>
            <a:pPr algn="ctr">
              <a:defRPr/>
            </a:pPr>
            <a:endParaRPr lang="nl-NL" sz="1800">
              <a:solidFill>
                <a:srgbClr val="FFFFFF"/>
              </a:solidFill>
              <a:cs typeface="Arial" charset="0"/>
            </a:endParaRPr>
          </a:p>
        </p:txBody>
      </p:sp>
      <p:sp>
        <p:nvSpPr>
          <p:cNvPr id="1029" name="Rectangle 45"/>
          <p:cNvSpPr>
            <a:spLocks noGrp="1" noChangeArrowheads="1"/>
          </p:cNvSpPr>
          <p:nvPr>
            <p:ph type="title"/>
          </p:nvPr>
        </p:nvSpPr>
        <p:spPr bwMode="auto">
          <a:xfrm>
            <a:off x="611188" y="1265238"/>
            <a:ext cx="7772400" cy="3968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nl-NL" smtClean="0"/>
          </a:p>
        </p:txBody>
      </p:sp>
      <p:sp>
        <p:nvSpPr>
          <p:cNvPr id="1100" name="shpBeeldmerk"/>
          <p:cNvSpPr>
            <a:spLocks noChangeArrowheads="1"/>
          </p:cNvSpPr>
          <p:nvPr/>
        </p:nvSpPr>
        <p:spPr bwMode="auto">
          <a:xfrm>
            <a:off x="19050" y="6330950"/>
            <a:ext cx="712788" cy="363538"/>
          </a:xfrm>
          <a:prstGeom prst="rect">
            <a:avLst/>
          </a:prstGeom>
          <a:noFill/>
          <a:ln w="9525">
            <a:noFill/>
            <a:miter lim="800000"/>
            <a:headEnd/>
            <a:tailEnd/>
          </a:ln>
        </p:spPr>
        <p:txBody>
          <a:bodyPr/>
          <a:lstStyle/>
          <a:p>
            <a:pPr eaLnBrk="0" hangingPunct="0">
              <a:defRPr/>
            </a:pPr>
            <a:fld id="{8EE11AD8-92F2-4C1E-BA97-C2E0F57E82BC}" type="slidenum">
              <a:rPr lang="nl-NL" sz="1000">
                <a:solidFill>
                  <a:schemeClr val="bg1"/>
                </a:solidFill>
                <a:cs typeface="Arial" charset="0"/>
              </a:rPr>
              <a:pPr eaLnBrk="0" hangingPunct="0">
                <a:defRPr/>
              </a:pPr>
              <a:t>‹#›</a:t>
            </a:fld>
            <a:endParaRPr lang="nl-NL" sz="1000" dirty="0">
              <a:solidFill>
                <a:schemeClr val="bg1"/>
              </a:solidFill>
              <a:cs typeface="Arial" charset="0"/>
            </a:endParaRPr>
          </a:p>
        </p:txBody>
      </p:sp>
      <p:sp>
        <p:nvSpPr>
          <p:cNvPr id="1101" name="shpDatum"/>
          <p:cNvSpPr>
            <a:spLocks noChangeArrowheads="1"/>
          </p:cNvSpPr>
          <p:nvPr/>
        </p:nvSpPr>
        <p:spPr bwMode="auto">
          <a:xfrm>
            <a:off x="5724525" y="6531769"/>
            <a:ext cx="3419475" cy="217487"/>
          </a:xfrm>
          <a:prstGeom prst="rect">
            <a:avLst/>
          </a:prstGeom>
          <a:noFill/>
          <a:ln w="9525">
            <a:noFill/>
            <a:miter lim="800000"/>
            <a:headEnd/>
            <a:tailEnd/>
          </a:ln>
          <a:effectLst/>
        </p:spPr>
        <p:txBody>
          <a:bodyPr/>
          <a:lstStyle/>
          <a:p>
            <a:pPr eaLnBrk="0" hangingPunct="0">
              <a:defRPr/>
            </a:pPr>
            <a:r>
              <a:rPr lang="nl-NL" sz="1200" dirty="0" smtClean="0">
                <a:solidFill>
                  <a:schemeClr val="bg1"/>
                </a:solidFill>
              </a:rPr>
              <a:t>December</a:t>
            </a:r>
            <a:r>
              <a:rPr lang="nl-NL" sz="1200" baseline="0" dirty="0" smtClean="0">
                <a:solidFill>
                  <a:schemeClr val="bg1"/>
                </a:solidFill>
              </a:rPr>
              <a:t> </a:t>
            </a:r>
            <a:r>
              <a:rPr lang="nl-NL" sz="1200" dirty="0" smtClean="0">
                <a:solidFill>
                  <a:schemeClr val="bg1"/>
                </a:solidFill>
              </a:rPr>
              <a:t>2016</a:t>
            </a:r>
            <a:endParaRPr lang="nl-NL" sz="1200" dirty="0">
              <a:solidFill>
                <a:schemeClr val="bg1"/>
              </a:solidFill>
            </a:endParaRPr>
          </a:p>
        </p:txBody>
      </p:sp>
      <p:sp>
        <p:nvSpPr>
          <p:cNvPr id="1109" name="TitelSlide2"/>
          <p:cNvSpPr txBox="1">
            <a:spLocks noChangeArrowheads="1"/>
          </p:cNvSpPr>
          <p:nvPr/>
        </p:nvSpPr>
        <p:spPr bwMode="auto">
          <a:xfrm>
            <a:off x="19100" y="6531769"/>
            <a:ext cx="4006850" cy="217487"/>
          </a:xfrm>
          <a:prstGeom prst="rect">
            <a:avLst/>
          </a:prstGeom>
          <a:noFill/>
          <a:ln w="9525">
            <a:noFill/>
            <a:miter lim="800000"/>
            <a:headEnd/>
            <a:tailEnd/>
          </a:ln>
          <a:effectLst/>
        </p:spPr>
        <p:txBody>
          <a:bodyPr lIns="90000" tIns="46800" rIns="90000" bIns="46800"/>
          <a:lstStyle/>
          <a:p>
            <a:pPr eaLnBrk="0" hangingPunct="0">
              <a:spcBef>
                <a:spcPct val="50000"/>
              </a:spcBef>
              <a:defRPr/>
            </a:pPr>
            <a:r>
              <a:rPr lang="en-US" sz="1200" dirty="0" smtClean="0">
                <a:solidFill>
                  <a:schemeClr val="bg1"/>
                </a:solidFill>
              </a:rPr>
              <a:t>17</a:t>
            </a:r>
            <a:r>
              <a:rPr lang="en-US" sz="1200" baseline="30000" dirty="0" smtClean="0">
                <a:solidFill>
                  <a:schemeClr val="bg1"/>
                </a:solidFill>
              </a:rPr>
              <a:t>th</a:t>
            </a:r>
            <a:r>
              <a:rPr lang="en-US" sz="1200" dirty="0" smtClean="0">
                <a:solidFill>
                  <a:schemeClr val="bg1"/>
                </a:solidFill>
              </a:rPr>
              <a:t> MACHC Conference</a:t>
            </a:r>
            <a:endParaRPr lang="nl-NL" sz="1200" dirty="0">
              <a:solidFill>
                <a:schemeClr val="bg1"/>
              </a:solidFill>
            </a:endParaRPr>
          </a:p>
        </p:txBody>
      </p:sp>
      <p:sp>
        <p:nvSpPr>
          <p:cNvPr id="1113" name="ZwarteBalk" hidden="1"/>
          <p:cNvSpPr>
            <a:spLocks noChangeArrowheads="1"/>
          </p:cNvSpPr>
          <p:nvPr/>
        </p:nvSpPr>
        <p:spPr bwMode="auto">
          <a:xfrm>
            <a:off x="8893175" y="0"/>
            <a:ext cx="250825" cy="6858000"/>
          </a:xfrm>
          <a:prstGeom prst="rect">
            <a:avLst/>
          </a:prstGeom>
          <a:solidFill>
            <a:srgbClr val="000000"/>
          </a:solidFill>
          <a:ln w="9525">
            <a:noFill/>
            <a:miter lim="800000"/>
            <a:headEnd/>
            <a:tailEnd/>
          </a:ln>
          <a:effectLst/>
        </p:spPr>
        <p:txBody>
          <a:bodyPr wrap="none" lIns="0" tIns="0" rIns="0" bIns="0" anchor="ctr"/>
          <a:lstStyle/>
          <a:p>
            <a:pPr eaLnBrk="0" hangingPunct="0">
              <a:spcBef>
                <a:spcPct val="50000"/>
              </a:spcBef>
              <a:defRPr/>
            </a:pPr>
            <a:endParaRPr lang="en-US"/>
          </a:p>
        </p:txBody>
      </p:sp>
      <p:sp>
        <p:nvSpPr>
          <p:cNvPr id="1118" name="ZwarteB" hidden="1"/>
          <p:cNvSpPr>
            <a:spLocks noChangeArrowheads="1"/>
          </p:cNvSpPr>
          <p:nvPr/>
        </p:nvSpPr>
        <p:spPr bwMode="auto">
          <a:xfrm>
            <a:off x="8893175" y="0"/>
            <a:ext cx="250825" cy="6858000"/>
          </a:xfrm>
          <a:prstGeom prst="rect">
            <a:avLst/>
          </a:prstGeom>
          <a:solidFill>
            <a:schemeClr val="tx1"/>
          </a:solidFill>
          <a:ln w="9525">
            <a:noFill/>
            <a:miter lim="800000"/>
            <a:headEnd/>
            <a:tailEnd/>
          </a:ln>
          <a:effectLst/>
        </p:spPr>
        <p:txBody>
          <a:bodyPr wrap="none" lIns="0" tIns="0" rIns="0" bIns="0" anchor="ctr"/>
          <a:lstStyle/>
          <a:p>
            <a:pPr eaLnBrk="0" hangingPunct="0">
              <a:spcBef>
                <a:spcPct val="50000"/>
              </a:spcBef>
              <a:defRPr/>
            </a:pPr>
            <a:endParaRPr lang="en-US"/>
          </a:p>
        </p:txBody>
      </p:sp>
      <p:sp>
        <p:nvSpPr>
          <p:cNvPr id="1116" name="RubriceringEnMerking"/>
          <p:cNvSpPr txBox="1">
            <a:spLocks noChangeArrowheads="1"/>
          </p:cNvSpPr>
          <p:nvPr/>
        </p:nvSpPr>
        <p:spPr bwMode="auto">
          <a:xfrm rot="-5400000">
            <a:off x="5903119" y="3177382"/>
            <a:ext cx="6302375" cy="179387"/>
          </a:xfrm>
          <a:prstGeom prst="rect">
            <a:avLst/>
          </a:prstGeom>
          <a:noFill/>
          <a:ln w="9525">
            <a:noFill/>
            <a:miter lim="800000"/>
            <a:headEnd/>
            <a:tailEnd/>
          </a:ln>
          <a:effectLst/>
        </p:spPr>
        <p:txBody>
          <a:bodyPr lIns="0" tIns="0" rIns="0" bIns="0"/>
          <a:lstStyle/>
          <a:p>
            <a:pPr eaLnBrk="0" hangingPunct="0">
              <a:defRPr/>
            </a:pPr>
            <a:endParaRPr lang="en-US" sz="1100" b="1">
              <a:solidFill>
                <a:schemeClr val="bg1"/>
              </a:solidFill>
            </a:endParaRPr>
          </a:p>
        </p:txBody>
      </p:sp>
      <p:pic>
        <p:nvPicPr>
          <p:cNvPr id="1036" name="LogoMarine" descr="K_Marine_Logo_Powerpoint_pos"/>
          <p:cNvPicPr>
            <a:picLocks noChangeArrowheads="1"/>
          </p:cNvPicPr>
          <p:nvPr/>
        </p:nvPicPr>
        <p:blipFill>
          <a:blip r:embed="rId14"/>
          <a:srcRect/>
          <a:stretch>
            <a:fillRect/>
          </a:stretch>
        </p:blipFill>
        <p:spPr bwMode="auto">
          <a:xfrm>
            <a:off x="4335463" y="0"/>
            <a:ext cx="439737" cy="849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iming>
    <p:tnLst>
      <p:par>
        <p:cTn id="1" dur="indefinite" restart="never" nodeType="tmRoot"/>
      </p:par>
    </p:tnLst>
  </p:timing>
  <p:txStyles>
    <p:titleStyle>
      <a:lvl1pPr algn="l" rtl="0" eaLnBrk="0" fontAlgn="base" hangingPunct="0">
        <a:spcBef>
          <a:spcPct val="0"/>
        </a:spcBef>
        <a:spcAft>
          <a:spcPct val="0"/>
        </a:spcAft>
        <a:defRPr sz="2600">
          <a:solidFill>
            <a:srgbClr val="E17000"/>
          </a:solidFill>
          <a:latin typeface="+mj-lt"/>
          <a:ea typeface="+mj-ea"/>
          <a:cs typeface="+mj-cs"/>
        </a:defRPr>
      </a:lvl1pPr>
      <a:lvl2pPr algn="l" rtl="0" eaLnBrk="0" fontAlgn="base" hangingPunct="0">
        <a:spcBef>
          <a:spcPct val="0"/>
        </a:spcBef>
        <a:spcAft>
          <a:spcPct val="0"/>
        </a:spcAft>
        <a:defRPr sz="2600">
          <a:solidFill>
            <a:srgbClr val="E17000"/>
          </a:solidFill>
          <a:latin typeface="Verdana" pitchFamily="34" charset="0"/>
        </a:defRPr>
      </a:lvl2pPr>
      <a:lvl3pPr algn="l" rtl="0" eaLnBrk="0" fontAlgn="base" hangingPunct="0">
        <a:spcBef>
          <a:spcPct val="0"/>
        </a:spcBef>
        <a:spcAft>
          <a:spcPct val="0"/>
        </a:spcAft>
        <a:defRPr sz="2600">
          <a:solidFill>
            <a:srgbClr val="E17000"/>
          </a:solidFill>
          <a:latin typeface="Verdana" pitchFamily="34" charset="0"/>
        </a:defRPr>
      </a:lvl3pPr>
      <a:lvl4pPr algn="l" rtl="0" eaLnBrk="0" fontAlgn="base" hangingPunct="0">
        <a:spcBef>
          <a:spcPct val="0"/>
        </a:spcBef>
        <a:spcAft>
          <a:spcPct val="0"/>
        </a:spcAft>
        <a:defRPr sz="2600">
          <a:solidFill>
            <a:srgbClr val="E17000"/>
          </a:solidFill>
          <a:latin typeface="Verdana" pitchFamily="34" charset="0"/>
        </a:defRPr>
      </a:lvl4pPr>
      <a:lvl5pPr algn="l" rtl="0" eaLnBrk="0" fontAlgn="base" hangingPunct="0">
        <a:spcBef>
          <a:spcPct val="0"/>
        </a:spcBef>
        <a:spcAft>
          <a:spcPct val="0"/>
        </a:spcAft>
        <a:defRPr sz="2600">
          <a:solidFill>
            <a:srgbClr val="E17000"/>
          </a:solidFill>
          <a:latin typeface="Verdana" pitchFamily="34" charset="0"/>
        </a:defRPr>
      </a:lvl5pPr>
      <a:lvl6pPr marL="457200" algn="l" rtl="0" eaLnBrk="0" fontAlgn="base" hangingPunct="0">
        <a:spcBef>
          <a:spcPct val="0"/>
        </a:spcBef>
        <a:spcAft>
          <a:spcPct val="0"/>
        </a:spcAft>
        <a:defRPr sz="2600">
          <a:solidFill>
            <a:srgbClr val="E17000"/>
          </a:solidFill>
          <a:latin typeface="Verdana" pitchFamily="34" charset="0"/>
        </a:defRPr>
      </a:lvl6pPr>
      <a:lvl7pPr marL="914400" algn="l" rtl="0" eaLnBrk="0" fontAlgn="base" hangingPunct="0">
        <a:spcBef>
          <a:spcPct val="0"/>
        </a:spcBef>
        <a:spcAft>
          <a:spcPct val="0"/>
        </a:spcAft>
        <a:defRPr sz="2600">
          <a:solidFill>
            <a:srgbClr val="E17000"/>
          </a:solidFill>
          <a:latin typeface="Verdana" pitchFamily="34" charset="0"/>
        </a:defRPr>
      </a:lvl7pPr>
      <a:lvl8pPr marL="1371600" algn="l" rtl="0" eaLnBrk="0" fontAlgn="base" hangingPunct="0">
        <a:spcBef>
          <a:spcPct val="0"/>
        </a:spcBef>
        <a:spcAft>
          <a:spcPct val="0"/>
        </a:spcAft>
        <a:defRPr sz="2600">
          <a:solidFill>
            <a:srgbClr val="E17000"/>
          </a:solidFill>
          <a:latin typeface="Verdana" pitchFamily="34" charset="0"/>
        </a:defRPr>
      </a:lvl8pPr>
      <a:lvl9pPr marL="1828800" algn="l" rtl="0" eaLnBrk="0" fontAlgn="base" hangingPunct="0">
        <a:spcBef>
          <a:spcPct val="0"/>
        </a:spcBef>
        <a:spcAft>
          <a:spcPct val="0"/>
        </a:spcAft>
        <a:defRPr sz="2600">
          <a:solidFill>
            <a:srgbClr val="E17000"/>
          </a:solidFill>
          <a:latin typeface="Verdana" pitchFamily="34" charset="0"/>
        </a:defRPr>
      </a:lvl9pPr>
    </p:titleStyle>
    <p:bodyStyle>
      <a:lvl1pPr marL="342900" indent="-342900" algn="l" rtl="0" eaLnBrk="0" fontAlgn="base" hangingPunct="0">
        <a:spcBef>
          <a:spcPct val="5000"/>
        </a:spcBef>
        <a:spcAft>
          <a:spcPct val="0"/>
        </a:spcAft>
        <a:buChar char="•"/>
        <a:defRPr sz="2200">
          <a:solidFill>
            <a:srgbClr val="000000"/>
          </a:solidFill>
          <a:latin typeface="+mn-lt"/>
          <a:ea typeface="+mn-ea"/>
          <a:cs typeface="+mn-cs"/>
        </a:defRPr>
      </a:lvl1pPr>
      <a:lvl2pPr marL="374650" indent="-184150" algn="l" rtl="0" eaLnBrk="0" fontAlgn="base" hangingPunct="0">
        <a:spcBef>
          <a:spcPct val="5000"/>
        </a:spcBef>
        <a:spcAft>
          <a:spcPct val="0"/>
        </a:spcAft>
        <a:buChar char="•"/>
        <a:defRPr sz="2200">
          <a:solidFill>
            <a:srgbClr val="000000"/>
          </a:solidFill>
          <a:latin typeface="+mn-lt"/>
        </a:defRPr>
      </a:lvl2pPr>
      <a:lvl3pPr marL="660400" indent="254000" algn="l" rtl="0" eaLnBrk="0" fontAlgn="base" hangingPunct="0">
        <a:spcBef>
          <a:spcPct val="5000"/>
        </a:spcBef>
        <a:spcAft>
          <a:spcPct val="0"/>
        </a:spcAft>
        <a:buFont typeface="Verdana" pitchFamily="34" charset="0"/>
        <a:buChar char="–"/>
        <a:defRPr sz="2200">
          <a:solidFill>
            <a:srgbClr val="000000"/>
          </a:solidFill>
          <a:latin typeface="+mn-lt"/>
        </a:defRPr>
      </a:lvl3pPr>
      <a:lvl4pPr marL="1166813" indent="-177800" algn="l" rtl="0" eaLnBrk="0" fontAlgn="base" hangingPunct="0">
        <a:spcBef>
          <a:spcPct val="5000"/>
        </a:spcBef>
        <a:spcAft>
          <a:spcPct val="0"/>
        </a:spcAft>
        <a:buFont typeface="Verdana" pitchFamily="34" charset="0"/>
        <a:buChar char="›"/>
        <a:defRPr sz="2200">
          <a:solidFill>
            <a:srgbClr val="000000"/>
          </a:solidFill>
          <a:latin typeface="+mn-lt"/>
        </a:defRPr>
      </a:lvl4pPr>
      <a:lvl5pPr marL="1346200" indent="482600" algn="l" rtl="0" eaLnBrk="0" fontAlgn="base" hangingPunct="0">
        <a:spcBef>
          <a:spcPct val="5000"/>
        </a:spcBef>
        <a:spcAft>
          <a:spcPct val="0"/>
        </a:spcAft>
        <a:buFont typeface="Verdana" pitchFamily="34" charset="0"/>
        <a:buChar char="»"/>
        <a:defRPr sz="2200">
          <a:solidFill>
            <a:srgbClr val="000000"/>
          </a:solidFill>
          <a:latin typeface="+mn-lt"/>
        </a:defRPr>
      </a:lvl5pPr>
      <a:lvl6pPr marL="1803400" algn="l" rtl="0" eaLnBrk="0" fontAlgn="base" hangingPunct="0">
        <a:spcBef>
          <a:spcPct val="5000"/>
        </a:spcBef>
        <a:spcAft>
          <a:spcPct val="0"/>
        </a:spcAft>
        <a:buFont typeface="Verdana" pitchFamily="34" charset="0"/>
        <a:buChar char="»"/>
        <a:defRPr sz="2200">
          <a:solidFill>
            <a:srgbClr val="000000"/>
          </a:solidFill>
          <a:latin typeface="+mn-lt"/>
        </a:defRPr>
      </a:lvl6pPr>
      <a:lvl7pPr marL="2260600" algn="l" rtl="0" eaLnBrk="0" fontAlgn="base" hangingPunct="0">
        <a:spcBef>
          <a:spcPct val="5000"/>
        </a:spcBef>
        <a:spcAft>
          <a:spcPct val="0"/>
        </a:spcAft>
        <a:buFont typeface="Verdana" pitchFamily="34" charset="0"/>
        <a:buChar char="»"/>
        <a:defRPr sz="2200">
          <a:solidFill>
            <a:srgbClr val="000000"/>
          </a:solidFill>
          <a:latin typeface="+mn-lt"/>
        </a:defRPr>
      </a:lvl7pPr>
      <a:lvl8pPr marL="2717800" algn="l" rtl="0" eaLnBrk="0" fontAlgn="base" hangingPunct="0">
        <a:spcBef>
          <a:spcPct val="5000"/>
        </a:spcBef>
        <a:spcAft>
          <a:spcPct val="0"/>
        </a:spcAft>
        <a:buFont typeface="Verdana" pitchFamily="34" charset="0"/>
        <a:buChar char="»"/>
        <a:defRPr sz="2200">
          <a:solidFill>
            <a:srgbClr val="000000"/>
          </a:solidFill>
          <a:latin typeface="+mn-lt"/>
        </a:defRPr>
      </a:lvl8pPr>
      <a:lvl9pPr marL="3175000" algn="l" rtl="0" eaLnBrk="0" fontAlgn="base" hangingPunct="0">
        <a:spcBef>
          <a:spcPct val="5000"/>
        </a:spcBef>
        <a:spcAft>
          <a:spcPct val="0"/>
        </a:spcAft>
        <a:buFont typeface="Verdana" pitchFamily="34" charset="0"/>
        <a:buChar char="»"/>
        <a:defRPr sz="2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3950" y="1696662"/>
            <a:ext cx="3598863" cy="892552"/>
          </a:xfrm>
        </p:spPr>
        <p:txBody>
          <a:bodyPr/>
          <a:lstStyle/>
          <a:p>
            <a:r>
              <a:rPr lang="nl-NL" dirty="0" smtClean="0"/>
              <a:t>17th MACHC Conference</a:t>
            </a:r>
            <a:endParaRPr lang="en-US" dirty="0"/>
          </a:p>
        </p:txBody>
      </p:sp>
      <p:sp>
        <p:nvSpPr>
          <p:cNvPr id="5" name="Rectangle 211"/>
          <p:cNvSpPr>
            <a:spLocks noGrp="1" noChangeArrowheads="1"/>
          </p:cNvSpPr>
          <p:nvPr>
            <p:ph type="subTitle" idx="1"/>
          </p:nvPr>
        </p:nvSpPr>
        <p:spPr>
          <a:xfrm>
            <a:off x="4933950" y="2781300"/>
            <a:ext cx="3598863" cy="2447925"/>
          </a:xfrm>
        </p:spPr>
        <p:txBody>
          <a:bodyPr lIns="91440" tIns="45720" rIns="91440" bIns="45720"/>
          <a:lstStyle>
            <a:lvl1pPr marL="0" indent="0">
              <a:buFont typeface="Arial" panose="020B0604020202020204" pitchFamily="34" charset="0"/>
              <a:buNone/>
              <a:defRPr sz="2400" baseline="0">
                <a:solidFill>
                  <a:srgbClr val="FFC000"/>
                </a:solidFill>
              </a:defRPr>
            </a:lvl1pPr>
          </a:lstStyle>
          <a:p>
            <a:r>
              <a:rPr lang="nl-NL" dirty="0" smtClean="0"/>
              <a:t>Agenda item 2.2</a:t>
            </a:r>
          </a:p>
          <a:p>
            <a:endParaRPr lang="nl-NL" dirty="0" smtClean="0"/>
          </a:p>
          <a:p>
            <a:r>
              <a:rPr lang="en-US" noProof="0" dirty="0" smtClean="0"/>
              <a:t>IRCC </a:t>
            </a:r>
            <a:r>
              <a:rPr lang="en-US" dirty="0"/>
              <a:t>8</a:t>
            </a:r>
            <a:r>
              <a:rPr lang="en-US" noProof="0" dirty="0" smtClean="0"/>
              <a:t> report</a:t>
            </a:r>
            <a:endParaRPr lang="en-US" noProof="0" dirty="0"/>
          </a:p>
        </p:txBody>
      </p:sp>
      <p:pic>
        <p:nvPicPr>
          <p:cNvPr id="6" name="Afbeelding 1"/>
          <p:cNvPicPr>
            <a:picLocks noChangeAspect="1"/>
          </p:cNvPicPr>
          <p:nvPr/>
        </p:nvPicPr>
        <p:blipFill>
          <a:blip r:embed="rId3" cstate="print"/>
          <a:srcRect/>
          <a:stretch>
            <a:fillRect/>
          </a:stretch>
        </p:blipFill>
        <p:spPr bwMode="auto">
          <a:xfrm>
            <a:off x="823128" y="669791"/>
            <a:ext cx="2848928" cy="3263265"/>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4425950"/>
            <a:ext cx="464502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encrypted-tbn1.gstatic.com/images?q=tbn:ANd9GcTdXwoQ2e-vhKdwoVNzyOW2p3AWG-Q2k0--KNspBnJKM6Wm44QH"/>
          <p:cNvPicPr>
            <a:picLocks noChangeAspect="1" noChangeArrowheads="1"/>
          </p:cNvPicPr>
          <p:nvPr/>
        </p:nvPicPr>
        <p:blipFill>
          <a:blip r:embed="rId3" cstate="print"/>
          <a:srcRect/>
          <a:stretch>
            <a:fillRect/>
          </a:stretch>
        </p:blipFill>
        <p:spPr bwMode="auto">
          <a:xfrm>
            <a:off x="2051720" y="1124744"/>
            <a:ext cx="4248472" cy="4248472"/>
          </a:xfrm>
          <a:prstGeom prst="rect">
            <a:avLst/>
          </a:prstGeom>
          <a:noFill/>
        </p:spPr>
      </p:pic>
      <p:sp>
        <p:nvSpPr>
          <p:cNvPr id="3" name="TextBox 2"/>
          <p:cNvSpPr txBox="1"/>
          <p:nvPr/>
        </p:nvSpPr>
        <p:spPr>
          <a:xfrm>
            <a:off x="464048" y="1135063"/>
            <a:ext cx="4665188" cy="461665"/>
          </a:xfrm>
          <a:prstGeom prst="rect">
            <a:avLst/>
          </a:prstGeom>
          <a:noFill/>
        </p:spPr>
        <p:txBody>
          <a:bodyPr wrap="none" rtlCol="0">
            <a:spAutoFit/>
          </a:bodyPr>
          <a:lstStyle/>
          <a:p>
            <a:r>
              <a:rPr lang="nl-NL" sz="2400" dirty="0" err="1">
                <a:solidFill>
                  <a:schemeClr val="tx2"/>
                </a:solidFill>
              </a:rPr>
              <a:t>Capacity</a:t>
            </a:r>
            <a:r>
              <a:rPr lang="nl-NL" sz="2400" dirty="0">
                <a:solidFill>
                  <a:schemeClr val="tx2"/>
                </a:solidFill>
              </a:rPr>
              <a:t> Building </a:t>
            </a:r>
            <a:r>
              <a:rPr lang="nl-NL" sz="2400" dirty="0" err="1">
                <a:solidFill>
                  <a:schemeClr val="tx2"/>
                </a:solidFill>
              </a:rPr>
              <a:t>Committee</a:t>
            </a:r>
            <a:endParaRPr lang="nl-NL" sz="2400" dirty="0">
              <a:solidFill>
                <a:schemeClr val="tx2"/>
              </a:solidFill>
            </a:endParaRPr>
          </a:p>
        </p:txBody>
      </p:sp>
      <p:sp>
        <p:nvSpPr>
          <p:cNvPr id="7" name="Tekstvak 6"/>
          <p:cNvSpPr txBox="1"/>
          <p:nvPr/>
        </p:nvSpPr>
        <p:spPr>
          <a:xfrm>
            <a:off x="2771800" y="2492896"/>
            <a:ext cx="2691763" cy="707886"/>
          </a:xfrm>
          <a:prstGeom prst="rect">
            <a:avLst/>
          </a:prstGeom>
          <a:solidFill>
            <a:srgbClr val="FFFF66"/>
          </a:solidFill>
        </p:spPr>
        <p:txBody>
          <a:bodyPr wrap="none" rtlCol="0">
            <a:spAutoFit/>
          </a:bodyPr>
          <a:lstStyle/>
          <a:p>
            <a:pPr algn="ctr"/>
            <a:r>
              <a:rPr lang="nl-NL" sz="2000" dirty="0"/>
              <a:t>MACHC </a:t>
            </a:r>
          </a:p>
          <a:p>
            <a:pPr algn="ctr"/>
            <a:r>
              <a:rPr lang="nl-NL" sz="2000" dirty="0"/>
              <a:t>CB plan 2013-2017</a:t>
            </a:r>
          </a:p>
        </p:txBody>
      </p:sp>
      <p:sp>
        <p:nvSpPr>
          <p:cNvPr id="10" name="Tekstvak 9"/>
          <p:cNvSpPr txBox="1"/>
          <p:nvPr/>
        </p:nvSpPr>
        <p:spPr>
          <a:xfrm>
            <a:off x="323528" y="3865568"/>
            <a:ext cx="1983235" cy="769441"/>
          </a:xfrm>
          <a:prstGeom prst="rect">
            <a:avLst/>
          </a:prstGeom>
          <a:noFill/>
          <a:ln w="19050">
            <a:solidFill>
              <a:schemeClr val="accent1">
                <a:lumMod val="75000"/>
              </a:schemeClr>
            </a:solidFill>
          </a:ln>
        </p:spPr>
        <p:txBody>
          <a:bodyPr wrap="none" rtlCol="0">
            <a:spAutoFit/>
          </a:bodyPr>
          <a:lstStyle/>
          <a:p>
            <a:r>
              <a:rPr lang="nl-NL" u="sng" dirty="0"/>
              <a:t>2014</a:t>
            </a:r>
          </a:p>
          <a:p>
            <a:r>
              <a:rPr lang="nl-NL" dirty="0"/>
              <a:t>4 </a:t>
            </a:r>
            <a:r>
              <a:rPr lang="nl-NL" dirty="0" err="1"/>
              <a:t>Completed</a:t>
            </a:r>
            <a:endParaRPr lang="nl-NL" dirty="0"/>
          </a:p>
        </p:txBody>
      </p:sp>
      <p:sp>
        <p:nvSpPr>
          <p:cNvPr id="11" name="Tekstvak 10"/>
          <p:cNvSpPr txBox="1"/>
          <p:nvPr/>
        </p:nvSpPr>
        <p:spPr>
          <a:xfrm>
            <a:off x="1775603" y="4937803"/>
            <a:ext cx="2016224" cy="707886"/>
          </a:xfrm>
          <a:prstGeom prst="rect">
            <a:avLst/>
          </a:prstGeom>
          <a:noFill/>
          <a:ln w="19050">
            <a:solidFill>
              <a:schemeClr val="accent1">
                <a:lumMod val="75000"/>
              </a:schemeClr>
            </a:solidFill>
          </a:ln>
        </p:spPr>
        <p:txBody>
          <a:bodyPr wrap="square" rtlCol="0">
            <a:spAutoFit/>
          </a:bodyPr>
          <a:lstStyle/>
          <a:p>
            <a:r>
              <a:rPr lang="nl-NL" sz="2000" u="sng" dirty="0"/>
              <a:t>2015</a:t>
            </a:r>
          </a:p>
          <a:p>
            <a:r>
              <a:rPr lang="nl-NL" sz="2000" dirty="0"/>
              <a:t>6 </a:t>
            </a:r>
            <a:r>
              <a:rPr lang="nl-NL" sz="2000" dirty="0" err="1"/>
              <a:t>Completed</a:t>
            </a:r>
            <a:endParaRPr lang="nl-NL" dirty="0"/>
          </a:p>
        </p:txBody>
      </p:sp>
      <p:sp>
        <p:nvSpPr>
          <p:cNvPr id="12" name="Tekstvak 11"/>
          <p:cNvSpPr txBox="1"/>
          <p:nvPr/>
        </p:nvSpPr>
        <p:spPr>
          <a:xfrm>
            <a:off x="4644008" y="4865384"/>
            <a:ext cx="1471878" cy="1015663"/>
          </a:xfrm>
          <a:prstGeom prst="rect">
            <a:avLst/>
          </a:prstGeom>
          <a:noFill/>
          <a:ln w="19050">
            <a:solidFill>
              <a:schemeClr val="accent1">
                <a:lumMod val="75000"/>
              </a:schemeClr>
            </a:solidFill>
          </a:ln>
        </p:spPr>
        <p:txBody>
          <a:bodyPr wrap="none" rtlCol="0">
            <a:spAutoFit/>
          </a:bodyPr>
          <a:lstStyle/>
          <a:p>
            <a:r>
              <a:rPr lang="nl-NL" sz="2000" u="sng" dirty="0"/>
              <a:t>2016</a:t>
            </a:r>
          </a:p>
          <a:p>
            <a:r>
              <a:rPr lang="nl-NL" sz="2000" dirty="0"/>
              <a:t>4  </a:t>
            </a:r>
            <a:r>
              <a:rPr lang="en-GB" sz="2000" dirty="0"/>
              <a:t>Funded</a:t>
            </a:r>
          </a:p>
          <a:p>
            <a:endParaRPr lang="nl-NL" sz="2000" dirty="0"/>
          </a:p>
        </p:txBody>
      </p:sp>
      <p:sp>
        <p:nvSpPr>
          <p:cNvPr id="13" name="Tekstvak 12"/>
          <p:cNvSpPr txBox="1"/>
          <p:nvPr/>
        </p:nvSpPr>
        <p:spPr>
          <a:xfrm>
            <a:off x="2699792" y="3645024"/>
            <a:ext cx="2952328" cy="430887"/>
          </a:xfrm>
          <a:prstGeom prst="rect">
            <a:avLst/>
          </a:prstGeom>
          <a:noFill/>
        </p:spPr>
        <p:txBody>
          <a:bodyPr wrap="square" rtlCol="0">
            <a:spAutoFit/>
          </a:bodyPr>
          <a:lstStyle/>
          <a:p>
            <a:pPr algn="ctr"/>
            <a:r>
              <a:rPr lang="en-US" dirty="0">
                <a:solidFill>
                  <a:srgbClr val="FF0000"/>
                </a:solidFill>
              </a:rPr>
              <a:t>ACTIVITIES</a:t>
            </a:r>
          </a:p>
        </p:txBody>
      </p:sp>
      <p:sp>
        <p:nvSpPr>
          <p:cNvPr id="14" name="Lachebekje 13"/>
          <p:cNvSpPr/>
          <p:nvPr/>
        </p:nvSpPr>
        <p:spPr bwMode="auto">
          <a:xfrm>
            <a:off x="5821288" y="949648"/>
            <a:ext cx="1296144" cy="1080120"/>
          </a:xfrm>
          <a:prstGeom prst="smileyFac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dirty="0">
              <a:ln>
                <a:noFill/>
              </a:ln>
              <a:solidFill>
                <a:srgbClr val="FF0000"/>
              </a:solidFill>
              <a:effectLst/>
              <a:latin typeface="Verdana" pitchFamily="34" charset="0"/>
            </a:endParaRPr>
          </a:p>
        </p:txBody>
      </p:sp>
      <p:sp>
        <p:nvSpPr>
          <p:cNvPr id="15" name="Lachebekje 14"/>
          <p:cNvSpPr/>
          <p:nvPr/>
        </p:nvSpPr>
        <p:spPr bwMode="auto">
          <a:xfrm>
            <a:off x="6660232" y="1556792"/>
            <a:ext cx="914400" cy="914400"/>
          </a:xfrm>
          <a:prstGeom prst="smileyFace">
            <a:avLst/>
          </a:prstGeom>
          <a:noFill/>
          <a:ln w="9525"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dirty="0">
              <a:ln>
                <a:noFill/>
              </a:ln>
              <a:effectLst/>
              <a:latin typeface="Verdana" pitchFamily="34" charset="0"/>
            </a:endParaRPr>
          </a:p>
        </p:txBody>
      </p:sp>
      <p:sp>
        <p:nvSpPr>
          <p:cNvPr id="16" name="Tekstvak 11"/>
          <p:cNvSpPr txBox="1"/>
          <p:nvPr/>
        </p:nvSpPr>
        <p:spPr>
          <a:xfrm>
            <a:off x="6804248" y="3352635"/>
            <a:ext cx="1707519" cy="1015663"/>
          </a:xfrm>
          <a:prstGeom prst="rect">
            <a:avLst/>
          </a:prstGeom>
          <a:noFill/>
          <a:ln w="19050">
            <a:solidFill>
              <a:schemeClr val="accent1">
                <a:lumMod val="75000"/>
              </a:schemeClr>
            </a:solidFill>
          </a:ln>
        </p:spPr>
        <p:txBody>
          <a:bodyPr wrap="none" rtlCol="0">
            <a:spAutoFit/>
          </a:bodyPr>
          <a:lstStyle/>
          <a:p>
            <a:r>
              <a:rPr lang="nl-NL" sz="2000" u="sng" dirty="0"/>
              <a:t>2017</a:t>
            </a:r>
          </a:p>
          <a:p>
            <a:r>
              <a:rPr lang="nl-NL" sz="2000" dirty="0"/>
              <a:t>4  </a:t>
            </a:r>
            <a:r>
              <a:rPr lang="nl-NL" sz="2000" dirty="0" err="1"/>
              <a:t>Proposed</a:t>
            </a:r>
            <a:endParaRPr lang="nl-NL" sz="2000" dirty="0"/>
          </a:p>
          <a:p>
            <a:endParaRPr lang="nl-NL" sz="2000" dirty="0"/>
          </a:p>
        </p:txBody>
      </p:sp>
      <p:sp>
        <p:nvSpPr>
          <p:cNvPr id="2" name="Rounded Rectangular Callout 1"/>
          <p:cNvSpPr/>
          <p:nvPr/>
        </p:nvSpPr>
        <p:spPr bwMode="auto">
          <a:xfrm>
            <a:off x="6461885" y="2013992"/>
            <a:ext cx="2592288" cy="4176464"/>
          </a:xfrm>
          <a:prstGeom prst="wedgeRoundRectCallout">
            <a:avLst>
              <a:gd name="adj1" fmla="val -60823"/>
              <a:gd name="adj2" fmla="val 29609"/>
              <a:gd name="adj3" fmla="val 16667"/>
            </a:avLst>
          </a:prstGeom>
          <a:solidFill>
            <a:srgbClr val="FFFF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42900" lvl="0" indent="-342900">
              <a:buFont typeface="Arial" panose="020B0604020202020204" pitchFamily="34" charset="0"/>
              <a:buChar char="•"/>
            </a:pPr>
            <a:r>
              <a:rPr lang="en-GB" sz="2000" dirty="0"/>
              <a:t>MSI &amp; Hydro Governance Workshop</a:t>
            </a:r>
          </a:p>
          <a:p>
            <a:pPr marL="342900" lvl="0" indent="-342900">
              <a:buFont typeface="Arial" panose="020B0604020202020204" pitchFamily="34" charset="0"/>
              <a:buChar char="•"/>
            </a:pPr>
            <a:r>
              <a:rPr lang="en-GB" sz="2000" dirty="0"/>
              <a:t>SDB Workshop</a:t>
            </a:r>
          </a:p>
          <a:p>
            <a:pPr marL="342900" indent="-342900">
              <a:buFont typeface="Arial" panose="020B0604020202020204" pitchFamily="34" charset="0"/>
              <a:buChar char="•"/>
            </a:pPr>
            <a:r>
              <a:rPr lang="en-GB" sz="2000" dirty="0"/>
              <a:t>MSDI Workshop for Spanish Speakers</a:t>
            </a:r>
            <a:endParaRPr lang="en-US" sz="2000" dirty="0"/>
          </a:p>
          <a:p>
            <a:pPr marL="342900" indent="-342900">
              <a:buFont typeface="Arial" panose="020B0604020202020204" pitchFamily="34" charset="0"/>
              <a:buChar char="•"/>
            </a:pPr>
            <a:r>
              <a:rPr lang="en-GB" sz="2000" dirty="0"/>
              <a:t>Seminar on Raising Awareness of Hydrography </a:t>
            </a:r>
            <a:endParaRPr kumimoji="0" lang="en-US" sz="2000" b="0" i="0" u="none" strike="noStrike" cap="none" normalizeH="0" baseline="0" dirty="0">
              <a:ln>
                <a:noFill/>
              </a:ln>
              <a:solidFill>
                <a:schemeClr val="tx1"/>
              </a:solidFill>
              <a:effectLst/>
            </a:endParaRPr>
          </a:p>
        </p:txBody>
      </p:sp>
      <p:sp>
        <p:nvSpPr>
          <p:cNvPr id="17" name="TextBox 16"/>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18837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048" y="1135063"/>
            <a:ext cx="6537495" cy="461665"/>
          </a:xfrm>
          <a:prstGeom prst="rect">
            <a:avLst/>
          </a:prstGeom>
          <a:noFill/>
        </p:spPr>
        <p:txBody>
          <a:bodyPr wrap="none" rtlCol="0">
            <a:spAutoFit/>
          </a:bodyPr>
          <a:lstStyle/>
          <a:p>
            <a:r>
              <a:rPr lang="en-GB" sz="2400" dirty="0">
                <a:solidFill>
                  <a:schemeClr val="tx2"/>
                </a:solidFill>
              </a:rPr>
              <a:t>Capacity Building Committee: challenges</a:t>
            </a:r>
          </a:p>
        </p:txBody>
      </p:sp>
      <p:sp>
        <p:nvSpPr>
          <p:cNvPr id="15" name="Lachebekje 14"/>
          <p:cNvSpPr/>
          <p:nvPr/>
        </p:nvSpPr>
        <p:spPr bwMode="auto">
          <a:xfrm>
            <a:off x="6660232" y="1556792"/>
            <a:ext cx="914400" cy="914400"/>
          </a:xfrm>
          <a:prstGeom prst="smileyFace">
            <a:avLst/>
          </a:prstGeom>
          <a:noFill/>
          <a:ln w="9525"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dirty="0">
              <a:ln>
                <a:noFill/>
              </a:ln>
              <a:effectLst/>
              <a:latin typeface="Verdana" pitchFamily="34" charset="0"/>
            </a:endParaRPr>
          </a:p>
        </p:txBody>
      </p:sp>
      <p:sp>
        <p:nvSpPr>
          <p:cNvPr id="2" name="TextBox 1"/>
          <p:cNvSpPr txBox="1"/>
          <p:nvPr/>
        </p:nvSpPr>
        <p:spPr>
          <a:xfrm>
            <a:off x="631693" y="1700808"/>
            <a:ext cx="7488832" cy="2800767"/>
          </a:xfrm>
          <a:prstGeom prst="rect">
            <a:avLst/>
          </a:prstGeom>
          <a:noFill/>
        </p:spPr>
        <p:txBody>
          <a:bodyPr wrap="square" rtlCol="0">
            <a:spAutoFit/>
          </a:bodyPr>
          <a:lstStyle/>
          <a:p>
            <a:pPr marL="342900" indent="-342900">
              <a:buFont typeface="Arial" panose="020B0604020202020204" pitchFamily="34" charset="0"/>
              <a:buChar char="•"/>
            </a:pPr>
            <a:r>
              <a:rPr lang="en-GB" dirty="0"/>
              <a:t>Need for more courses in Spanish.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Complications in managing and coordinating MACHC CB activities in combination with a growing number of regional initiatives, e.g. FOCHIAMECA, OECS, PAIGH, US support to Haiti etc. </a:t>
            </a:r>
          </a:p>
          <a:p>
            <a:pPr marL="342900" indent="-342900">
              <a:buFont typeface="Arial" panose="020B0604020202020204" pitchFamily="34" charset="0"/>
              <a:buChar char="•"/>
            </a:pPr>
            <a:endParaRPr lang="en-GB" dirty="0"/>
          </a:p>
        </p:txBody>
      </p:sp>
      <p:sp>
        <p:nvSpPr>
          <p:cNvPr id="6" name="TextBox 5"/>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36209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048" y="1135063"/>
            <a:ext cx="8565743" cy="461665"/>
          </a:xfrm>
          <a:prstGeom prst="rect">
            <a:avLst/>
          </a:prstGeom>
          <a:noFill/>
        </p:spPr>
        <p:txBody>
          <a:bodyPr wrap="none" rtlCol="0">
            <a:spAutoFit/>
          </a:bodyPr>
          <a:lstStyle/>
          <a:p>
            <a:r>
              <a:rPr lang="en-GB" sz="2400" dirty="0">
                <a:solidFill>
                  <a:schemeClr val="tx2"/>
                </a:solidFill>
              </a:rPr>
              <a:t>Standards of Competence for Hydrographic </a:t>
            </a:r>
            <a:r>
              <a:rPr lang="en-GB" sz="2400" dirty="0" smtClean="0">
                <a:solidFill>
                  <a:schemeClr val="tx2"/>
                </a:solidFill>
              </a:rPr>
              <a:t>Surveyors</a:t>
            </a:r>
            <a:endParaRPr lang="en-GB" sz="2400" dirty="0">
              <a:solidFill>
                <a:schemeClr val="tx2"/>
              </a:solidFill>
            </a:endParaRPr>
          </a:p>
        </p:txBody>
      </p:sp>
      <p:sp>
        <p:nvSpPr>
          <p:cNvPr id="15" name="Lachebekje 14"/>
          <p:cNvSpPr/>
          <p:nvPr/>
        </p:nvSpPr>
        <p:spPr bwMode="auto">
          <a:xfrm>
            <a:off x="6660232" y="1556792"/>
            <a:ext cx="914400" cy="914400"/>
          </a:xfrm>
          <a:prstGeom prst="smileyFace">
            <a:avLst/>
          </a:prstGeom>
          <a:noFill/>
          <a:ln w="9525"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dirty="0">
              <a:ln>
                <a:noFill/>
              </a:ln>
              <a:effectLst/>
              <a:latin typeface="Verdana" pitchFamily="34" charset="0"/>
            </a:endParaRPr>
          </a:p>
        </p:txBody>
      </p:sp>
      <p:sp>
        <p:nvSpPr>
          <p:cNvPr id="2" name="TextBox 1"/>
          <p:cNvSpPr txBox="1"/>
          <p:nvPr/>
        </p:nvSpPr>
        <p:spPr>
          <a:xfrm>
            <a:off x="631692" y="1725216"/>
            <a:ext cx="7972755" cy="3293209"/>
          </a:xfrm>
          <a:prstGeom prst="rect">
            <a:avLst/>
          </a:prstGeom>
          <a:noFill/>
        </p:spPr>
        <p:txBody>
          <a:bodyPr wrap="square" rtlCol="0">
            <a:spAutoFit/>
          </a:bodyPr>
          <a:lstStyle/>
          <a:p>
            <a:pPr marL="342900" indent="-342900">
              <a:buFont typeface="Arial" panose="020B0604020202020204" pitchFamily="34" charset="0"/>
              <a:buChar char="•"/>
            </a:pPr>
            <a:r>
              <a:rPr lang="en-GB" dirty="0" smtClean="0"/>
              <a:t>JPN HO: separate Cat</a:t>
            </a:r>
            <a:r>
              <a:rPr lang="en-GB" dirty="0"/>
              <a:t>. A syllabus for Hydrographic Surveyors that already hold a Cat. B certification. </a:t>
            </a: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No, but:</a:t>
            </a:r>
          </a:p>
          <a:p>
            <a:pPr marL="800100" lvl="1" indent="-342900">
              <a:buFont typeface="Arial" panose="020B0604020202020204" pitchFamily="34" charset="0"/>
              <a:buChar char="•"/>
            </a:pPr>
            <a:r>
              <a:rPr lang="en-GB" sz="2000" dirty="0" smtClean="0"/>
              <a:t>If Cat B before Cat A: submitting institute must demonstrate that total combined training is at Cat A level.</a:t>
            </a:r>
          </a:p>
          <a:p>
            <a:pPr marL="800100" lvl="1" indent="-342900">
              <a:buFont typeface="Arial" panose="020B0604020202020204" pitchFamily="34" charset="0"/>
              <a:buChar char="•"/>
            </a:pPr>
            <a:r>
              <a:rPr lang="en-GB" sz="2000" dirty="0" smtClean="0"/>
              <a:t>“</a:t>
            </a:r>
            <a:r>
              <a:rPr lang="en-GB" sz="2000" dirty="0"/>
              <a:t>IBSC </a:t>
            </a:r>
            <a:r>
              <a:rPr lang="en-GB" sz="2000" dirty="0" smtClean="0"/>
              <a:t>to </a:t>
            </a:r>
            <a:r>
              <a:rPr lang="en-GB" sz="2000" dirty="0"/>
              <a:t>clarify the course duration timeframes indicated in S-5A, S-5B, S-8A and S-8B </a:t>
            </a:r>
            <a:r>
              <a:rPr lang="en-GB" sz="2000" dirty="0" smtClean="0"/>
              <a:t> (minimum versus recommendations).</a:t>
            </a:r>
            <a:endParaRPr lang="en-US" sz="2000" dirty="0"/>
          </a:p>
        </p:txBody>
      </p:sp>
      <p:sp>
        <p:nvSpPr>
          <p:cNvPr id="5" name="TextBox 4"/>
          <p:cNvSpPr txBox="1">
            <a:spLocks noChangeArrowheads="1"/>
          </p:cNvSpPr>
          <p:nvPr/>
        </p:nvSpPr>
        <p:spPr bwMode="auto">
          <a:xfrm>
            <a:off x="467544" y="404664"/>
            <a:ext cx="950901" cy="461665"/>
          </a:xfrm>
          <a:prstGeom prst="rect">
            <a:avLst/>
          </a:prstGeom>
          <a:noFill/>
          <a:ln w="9525">
            <a:noFill/>
            <a:miter lim="800000"/>
            <a:headEnd/>
            <a:tailEnd/>
          </a:ln>
        </p:spPr>
        <p:txBody>
          <a:bodyPr wrap="none">
            <a:spAutoFit/>
          </a:bodyPr>
          <a:lstStyle/>
          <a:p>
            <a:r>
              <a:rPr lang="en-GB" sz="2400" dirty="0" smtClean="0">
                <a:solidFill>
                  <a:schemeClr val="tx2"/>
                </a:solidFill>
              </a:rPr>
              <a:t>IBSC</a:t>
            </a:r>
            <a:endParaRPr lang="en-GB" sz="2400" dirty="0">
              <a:solidFill>
                <a:schemeClr val="tx2"/>
              </a:solidFill>
            </a:endParaRPr>
          </a:p>
        </p:txBody>
      </p:sp>
    </p:spTree>
    <p:extLst>
      <p:ext uri="{BB962C8B-B14F-4D97-AF65-F5344CB8AC3E}">
        <p14:creationId xmlns:p14="http://schemas.microsoft.com/office/powerpoint/2010/main" val="20146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4213" y="1125538"/>
            <a:ext cx="5056064" cy="430887"/>
          </a:xfrm>
          <a:prstGeom prst="rect">
            <a:avLst/>
          </a:prstGeom>
          <a:noFill/>
          <a:ln w="9525">
            <a:noFill/>
            <a:miter lim="800000"/>
            <a:headEnd/>
            <a:tailEnd/>
          </a:ln>
        </p:spPr>
        <p:txBody>
          <a:bodyPr wrap="none">
            <a:spAutoFit/>
          </a:bodyPr>
          <a:lstStyle/>
          <a:p>
            <a:r>
              <a:rPr lang="en-GB" dirty="0" smtClean="0">
                <a:solidFill>
                  <a:schemeClr val="tx2"/>
                </a:solidFill>
              </a:rPr>
              <a:t>Annexes to MACHC letter 17/2016</a:t>
            </a:r>
            <a:endParaRPr lang="en-GB" dirty="0">
              <a:solidFill>
                <a:schemeClr val="tx2"/>
              </a:solidFill>
            </a:endParaRPr>
          </a:p>
        </p:txBody>
      </p:sp>
      <p:sp>
        <p:nvSpPr>
          <p:cNvPr id="14" name="TextBox 13"/>
          <p:cNvSpPr txBox="1"/>
          <p:nvPr/>
        </p:nvSpPr>
        <p:spPr>
          <a:xfrm>
            <a:off x="467544" y="1700808"/>
            <a:ext cx="7992888" cy="4093428"/>
          </a:xfrm>
          <a:prstGeom prst="rect">
            <a:avLst/>
          </a:prstGeom>
          <a:noFill/>
        </p:spPr>
        <p:txBody>
          <a:bodyPr wrap="square" rtlCol="0">
            <a:spAutoFit/>
          </a:bodyPr>
          <a:lstStyle/>
          <a:p>
            <a:pPr lvl="0"/>
            <a:r>
              <a:rPr lang="en-US" sz="2000" u="sng" dirty="0" smtClean="0"/>
              <a:t>A. Filtered Decision List.</a:t>
            </a:r>
            <a:r>
              <a:rPr lang="en-US" sz="2000" dirty="0" smtClean="0"/>
              <a:t> </a:t>
            </a:r>
          </a:p>
          <a:p>
            <a:pPr marL="342900" lvl="0" indent="-342900">
              <a:buFont typeface="Arial" panose="020B0604020202020204" pitchFamily="34" charset="0"/>
              <a:buChar char="•"/>
            </a:pPr>
            <a:r>
              <a:rPr lang="en-GB" sz="2000" dirty="0" smtClean="0"/>
              <a:t>Affect </a:t>
            </a:r>
            <a:r>
              <a:rPr lang="en-GB" sz="2000" dirty="0"/>
              <a:t>the MACHC region </a:t>
            </a:r>
            <a:endParaRPr lang="en-GB" sz="2000" dirty="0" smtClean="0"/>
          </a:p>
          <a:p>
            <a:pPr marL="342900" lvl="0" indent="-342900">
              <a:buFont typeface="Arial" panose="020B0604020202020204" pitchFamily="34" charset="0"/>
              <a:buChar char="•"/>
            </a:pPr>
            <a:r>
              <a:rPr lang="en-GB" sz="2000" dirty="0" smtClean="0"/>
              <a:t>Of </a:t>
            </a:r>
            <a:r>
              <a:rPr lang="en-GB" sz="2000" dirty="0"/>
              <a:t>immediate interest to its </a:t>
            </a:r>
            <a:r>
              <a:rPr lang="en-GB" sz="2000" dirty="0" smtClean="0"/>
              <a:t>Members.</a:t>
            </a:r>
          </a:p>
          <a:p>
            <a:pPr lvl="0"/>
            <a:endParaRPr lang="en-US" sz="2000" dirty="0"/>
          </a:p>
          <a:p>
            <a:r>
              <a:rPr lang="en-US" sz="2000" u="sng" dirty="0" smtClean="0"/>
              <a:t>B. Filtered Action List</a:t>
            </a:r>
            <a:r>
              <a:rPr lang="en-US" sz="2000" dirty="0" smtClean="0"/>
              <a:t> </a:t>
            </a:r>
          </a:p>
          <a:p>
            <a:pPr marL="342900" indent="-342900">
              <a:buFont typeface="Arial" panose="020B0604020202020204" pitchFamily="34" charset="0"/>
              <a:buChar char="•"/>
            </a:pPr>
            <a:r>
              <a:rPr lang="en-GB" sz="2000" dirty="0"/>
              <a:t>R</a:t>
            </a:r>
            <a:r>
              <a:rPr lang="en-GB" sz="2000" dirty="0" smtClean="0"/>
              <a:t>elate </a:t>
            </a:r>
            <a:r>
              <a:rPr lang="en-GB" sz="2000" dirty="0"/>
              <a:t>to the MACHC region. </a:t>
            </a:r>
            <a:endParaRPr lang="en-GB" sz="2000" dirty="0" smtClean="0"/>
          </a:p>
          <a:p>
            <a:pPr marL="342900" indent="-342900">
              <a:buFont typeface="Arial" panose="020B0604020202020204" pitchFamily="34" charset="0"/>
              <a:buChar char="•"/>
            </a:pPr>
            <a:r>
              <a:rPr lang="en-GB" sz="2000" dirty="0" smtClean="0"/>
              <a:t>Added Column with proposed MACHC way </a:t>
            </a:r>
            <a:r>
              <a:rPr lang="en-GB" sz="2000" dirty="0"/>
              <a:t>ahead. </a:t>
            </a:r>
            <a:endParaRPr lang="en-GB" sz="2000" dirty="0" smtClean="0"/>
          </a:p>
          <a:p>
            <a:pPr marL="342900" indent="-342900">
              <a:buFont typeface="Arial" panose="020B0604020202020204" pitchFamily="34" charset="0"/>
              <a:buChar char="•"/>
            </a:pPr>
            <a:r>
              <a:rPr lang="en-GB" sz="2000" dirty="0" smtClean="0"/>
              <a:t>Basis </a:t>
            </a:r>
            <a:r>
              <a:rPr lang="en-GB" sz="2000" dirty="0"/>
              <a:t>for discussion during </a:t>
            </a:r>
            <a:r>
              <a:rPr lang="en-GB" sz="2000" dirty="0" smtClean="0"/>
              <a:t>agenda </a:t>
            </a:r>
            <a:r>
              <a:rPr lang="en-GB" sz="2000" dirty="0"/>
              <a:t>item 2.2 </a:t>
            </a:r>
            <a:r>
              <a:rPr lang="en-GB" sz="2000" dirty="0" smtClean="0"/>
              <a:t> </a:t>
            </a:r>
          </a:p>
          <a:p>
            <a:pPr marL="342900" indent="-342900">
              <a:buFont typeface="Arial" panose="020B0604020202020204" pitchFamily="34" charset="0"/>
              <a:buChar char="•"/>
            </a:pPr>
            <a:endParaRPr lang="nl-NL" sz="2000" dirty="0" smtClean="0"/>
          </a:p>
          <a:p>
            <a:pPr lvl="0"/>
            <a:endParaRPr lang="nl-NL" sz="2000" dirty="0"/>
          </a:p>
          <a:p>
            <a:pPr lvl="0"/>
            <a:endParaRPr lang="en-US" sz="2000" dirty="0" smtClean="0"/>
          </a:p>
          <a:p>
            <a:pPr marL="342900" lvl="0" indent="-342900">
              <a:buFont typeface="Arial" panose="020B0604020202020204" pitchFamily="34" charset="0"/>
              <a:buChar char="•"/>
            </a:pPr>
            <a:endParaRPr lang="en-US" sz="2000" i="1" u="sng" dirty="0"/>
          </a:p>
          <a:p>
            <a:r>
              <a:rPr lang="en-GB" sz="2000" dirty="0" smtClean="0"/>
              <a:t> </a:t>
            </a:r>
            <a:endParaRPr lang="en-US" sz="2000" dirty="0"/>
          </a:p>
        </p:txBody>
      </p:sp>
      <p:sp>
        <p:nvSpPr>
          <p:cNvPr id="4" name="TextBox 3"/>
          <p:cNvSpPr txBox="1">
            <a:spLocks noChangeArrowheads="1"/>
          </p:cNvSpPr>
          <p:nvPr/>
        </p:nvSpPr>
        <p:spPr bwMode="auto">
          <a:xfrm>
            <a:off x="467544" y="404664"/>
            <a:ext cx="2784737" cy="461665"/>
          </a:xfrm>
          <a:prstGeom prst="rect">
            <a:avLst/>
          </a:prstGeom>
          <a:noFill/>
          <a:ln w="9525">
            <a:noFill/>
            <a:miter lim="800000"/>
            <a:headEnd/>
            <a:tailEnd/>
          </a:ln>
        </p:spPr>
        <p:txBody>
          <a:bodyPr wrap="none">
            <a:spAutoFit/>
          </a:bodyPr>
          <a:lstStyle/>
          <a:p>
            <a:r>
              <a:rPr lang="en-GB" sz="2400" dirty="0" smtClean="0">
                <a:solidFill>
                  <a:schemeClr val="tx2"/>
                </a:solidFill>
              </a:rPr>
              <a:t>IRRC8 Action list</a:t>
            </a:r>
            <a:endParaRPr lang="en-GB" sz="2400" dirty="0">
              <a:solidFill>
                <a:schemeClr val="tx2"/>
              </a:solidFill>
            </a:endParaRPr>
          </a:p>
        </p:txBody>
      </p:sp>
    </p:spTree>
    <p:extLst>
      <p:ext uri="{BB962C8B-B14F-4D97-AF65-F5344CB8AC3E}">
        <p14:creationId xmlns:p14="http://schemas.microsoft.com/office/powerpoint/2010/main" val="101295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1052736"/>
            <a:ext cx="6966844" cy="430887"/>
          </a:xfrm>
          <a:prstGeom prst="rect">
            <a:avLst/>
          </a:prstGeom>
          <a:noFill/>
          <a:ln w="9525">
            <a:noFill/>
            <a:miter lim="800000"/>
            <a:headEnd/>
            <a:tailEnd/>
          </a:ln>
        </p:spPr>
        <p:txBody>
          <a:bodyPr wrap="none">
            <a:spAutoFit/>
          </a:bodyPr>
          <a:lstStyle/>
          <a:p>
            <a:r>
              <a:rPr lang="en-GB" dirty="0" smtClean="0">
                <a:solidFill>
                  <a:schemeClr val="tx2"/>
                </a:solidFill>
              </a:rPr>
              <a:t>IRCC 8 Actions translated in MACHC Actions (1)</a:t>
            </a:r>
            <a:endParaRPr lang="en-GB"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90321271"/>
              </p:ext>
            </p:extLst>
          </p:nvPr>
        </p:nvGraphicFramePr>
        <p:xfrm>
          <a:off x="395536" y="1483623"/>
          <a:ext cx="8352928" cy="4744720"/>
        </p:xfrm>
        <a:graphic>
          <a:graphicData uri="http://schemas.openxmlformats.org/drawingml/2006/table">
            <a:tbl>
              <a:tblPr firstRow="1" firstCol="1" lastRow="1" lastCol="1" bandRow="1" bandCol="1"/>
              <a:tblGrid>
                <a:gridCol w="79208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tblGrid>
              <a:tr h="95201">
                <a:tc>
                  <a:txBody>
                    <a:bodyPr/>
                    <a:lstStyle/>
                    <a:p>
                      <a:pPr algn="ctr">
                        <a:spcBef>
                          <a:spcPts val="200"/>
                        </a:spcBef>
                        <a:spcAft>
                          <a:spcPts val="200"/>
                        </a:spcAft>
                      </a:pPr>
                      <a:r>
                        <a:rPr lang="en-US" sz="1400" b="1" dirty="0">
                          <a:effectLst/>
                          <a:latin typeface="Arial" panose="020B0604020202020204" pitchFamily="34" charset="0"/>
                          <a:ea typeface="Times New Roman"/>
                          <a:cs typeface="Arial" panose="020B0604020202020204" pitchFamily="34" charset="0"/>
                        </a:rPr>
                        <a:t>IRCC8</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dirty="0">
                          <a:effectLst/>
                          <a:latin typeface="Arial" panose="020B0604020202020204" pitchFamily="34" charset="0"/>
                          <a:ea typeface="Times New Roman"/>
                          <a:cs typeface="Arial" panose="020B0604020202020204" pitchFamily="34" charset="0"/>
                        </a:rPr>
                        <a:t>ACTION (AGENDA ITEM)</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RESP</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DEADLINE</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dirty="0">
                          <a:effectLst/>
                          <a:latin typeface="Arial" panose="020B0604020202020204" pitchFamily="34" charset="0"/>
                          <a:ea typeface="Times New Roman"/>
                          <a:cs typeface="Arial" panose="020B0604020202020204" pitchFamily="34" charset="0"/>
                        </a:rPr>
                        <a:t>MACHC actions to be taken</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19252">
                <a:tc>
                  <a:txBody>
                    <a:bodyPr/>
                    <a:lstStyle/>
                    <a:p>
                      <a:pPr algn="ct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6</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Encourage the attendance of Member States and Observers at WWNWS-SC meetings (7b)</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RHC </a:t>
                      </a:r>
                      <a:r>
                        <a:rPr lang="en-US" sz="1400" dirty="0" smtClean="0">
                          <a:effectLst/>
                          <a:latin typeface="Arial" panose="020B0604020202020204" pitchFamily="34" charset="0"/>
                          <a:ea typeface="Times New Roman"/>
                          <a:cs typeface="Arial" panose="020B0604020202020204" pitchFamily="34" charset="0"/>
                        </a:rPr>
                        <a:t>Chair</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Permanent </a:t>
                      </a:r>
                    </a:p>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 </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Adopt as continuous MACHC action item.</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6007">
                <a:tc>
                  <a:txBody>
                    <a:bodyPr/>
                    <a:lstStyle/>
                    <a:p>
                      <a:pPr algn="ct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7</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Raise awareness of the impact of e-navigation on the provision of MSI in the respective regions and to highlight the use of the Joint Manual on MSI to ensure correct terminology and formats are used in MSI messages (7b)</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RHC </a:t>
                      </a:r>
                      <a:r>
                        <a:rPr lang="en-US" sz="1400" dirty="0" smtClean="0">
                          <a:effectLst/>
                          <a:latin typeface="Arial" panose="020B0604020202020204" pitchFamily="34" charset="0"/>
                          <a:ea typeface="Times New Roman"/>
                          <a:cs typeface="Arial" panose="020B0604020202020204" pitchFamily="34" charset="0"/>
                        </a:rPr>
                        <a:t>Chair</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a:effectLst/>
                          <a:latin typeface="Arial" panose="020B0604020202020204" pitchFamily="34" charset="0"/>
                          <a:ea typeface="Times New Roman"/>
                          <a:cs typeface="Arial" panose="020B0604020202020204" pitchFamily="34" charset="0"/>
                        </a:rPr>
                        <a:t>Permanent</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effectLst/>
                          <a:latin typeface="Arial" panose="020B0604020202020204" pitchFamily="34" charset="0"/>
                          <a:ea typeface="Times New Roman"/>
                          <a:cs typeface="Arial" panose="020B0604020202020204" pitchFamily="34" charset="0"/>
                        </a:rPr>
                        <a:t>Adopt as continuous MACHC action item. Will </a:t>
                      </a:r>
                      <a:r>
                        <a:rPr lang="en-US" sz="1400" dirty="0" smtClean="0">
                          <a:effectLst/>
                          <a:latin typeface="Arial" panose="020B0604020202020204" pitchFamily="34" charset="0"/>
                          <a:ea typeface="Times New Roman"/>
                          <a:cs typeface="Arial" panose="020B0604020202020204" pitchFamily="34" charset="0"/>
                        </a:rPr>
                        <a:t>be </a:t>
                      </a:r>
                      <a:r>
                        <a:rPr lang="en-US" sz="1400" dirty="0">
                          <a:effectLst/>
                          <a:latin typeface="Arial" panose="020B0604020202020204" pitchFamily="34" charset="0"/>
                          <a:ea typeface="Times New Roman"/>
                          <a:cs typeface="Arial" panose="020B0604020202020204" pitchFamily="34" charset="0"/>
                        </a:rPr>
                        <a:t>addressed </a:t>
                      </a:r>
                      <a:r>
                        <a:rPr lang="en-US" sz="1400" dirty="0" smtClean="0">
                          <a:effectLst/>
                          <a:latin typeface="Arial" panose="020B0604020202020204" pitchFamily="34" charset="0"/>
                          <a:ea typeface="Times New Roman"/>
                          <a:cs typeface="Arial" panose="020B0604020202020204" pitchFamily="34" charset="0"/>
                        </a:rPr>
                        <a:t>during </a:t>
                      </a:r>
                      <a:r>
                        <a:rPr lang="en-US" sz="1400" b="1" dirty="0">
                          <a:effectLst/>
                          <a:latin typeface="Arial" panose="020B0604020202020204" pitchFamily="34" charset="0"/>
                          <a:ea typeface="Times New Roman"/>
                          <a:cs typeface="Arial" panose="020B0604020202020204" pitchFamily="34" charset="0"/>
                        </a:rPr>
                        <a:t>agenda item 2.4</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5604">
                <a:tc>
                  <a:txBody>
                    <a:bodyPr/>
                    <a:lstStyle/>
                    <a:p>
                      <a:pPr algn="ctr">
                        <a:spcBef>
                          <a:spcPts val="200"/>
                        </a:spcBef>
                        <a:spcAft>
                          <a:spcPts val="200"/>
                        </a:spcAft>
                      </a:pPr>
                      <a:r>
                        <a:rPr lang="en-US" sz="1400">
                          <a:effectLst/>
                          <a:latin typeface="Arial" panose="020B0604020202020204" pitchFamily="34" charset="0"/>
                          <a:ea typeface="Times New Roman"/>
                          <a:cs typeface="Arial" panose="020B0604020202020204" pitchFamily="34" charset="0"/>
                        </a:rPr>
                        <a:t>8</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Encourage closer engagement of the National MSI Coordinators of Member States with the relevant NAVAREA Coordinator (7b)</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RHC </a:t>
                      </a:r>
                      <a:r>
                        <a:rPr lang="en-US" sz="1400" dirty="0" smtClean="0">
                          <a:effectLst/>
                          <a:latin typeface="Arial" panose="020B0604020202020204" pitchFamily="34" charset="0"/>
                          <a:ea typeface="Times New Roman"/>
                          <a:cs typeface="Arial" panose="020B0604020202020204" pitchFamily="34" charset="0"/>
                        </a:rPr>
                        <a:t>Chair</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Permanent</a:t>
                      </a:r>
                    </a:p>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 </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Adopt as continuous MACHC action item.</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0806">
                <a:tc>
                  <a:txBody>
                    <a:bodyPr/>
                    <a:lstStyle/>
                    <a:p>
                      <a:pPr algn="ct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9</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Encourage closer coordination between NAVAREA and Capacity Building Coordinators in planning and student selection for the CB MSI training courses (7b)</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RHC </a:t>
                      </a:r>
                      <a:r>
                        <a:rPr lang="en-US" sz="1400" dirty="0" smtClean="0">
                          <a:effectLst/>
                          <a:latin typeface="Arial" panose="020B0604020202020204" pitchFamily="34" charset="0"/>
                          <a:ea typeface="Times New Roman"/>
                          <a:cs typeface="Arial" panose="020B0604020202020204" pitchFamily="34" charset="0"/>
                        </a:rPr>
                        <a:t>Chair</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Permanent </a:t>
                      </a:r>
                    </a:p>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 </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l" defTabSz="914400" rtl="0" eaLnBrk="1" latinLnBrk="0" hangingPunct="1">
                        <a:spcBef>
                          <a:spcPts val="200"/>
                        </a:spcBef>
                        <a:spcAft>
                          <a:spcPts val="200"/>
                        </a:spcAft>
                      </a:pPr>
                      <a:r>
                        <a:rPr lang="en-US" sz="1400" b="1" kern="1200" dirty="0" smtClean="0">
                          <a:solidFill>
                            <a:schemeClr val="tx1"/>
                          </a:solidFill>
                          <a:effectLst/>
                          <a:latin typeface="Arial" panose="020B0604020202020204" pitchFamily="34" charset="0"/>
                          <a:ea typeface="Times New Roman"/>
                          <a:cs typeface="Arial" panose="020B0604020202020204" pitchFamily="34" charset="0"/>
                        </a:rPr>
                        <a:t>Closed</a:t>
                      </a:r>
                      <a:r>
                        <a:rPr lang="en-US" sz="1400" kern="1200" dirty="0" smtClean="0">
                          <a:solidFill>
                            <a:schemeClr val="tx1"/>
                          </a:solidFill>
                          <a:effectLst/>
                          <a:latin typeface="Arial" panose="020B0604020202020204" pitchFamily="34" charset="0"/>
                          <a:ea typeface="Times New Roman"/>
                          <a:cs typeface="Arial" panose="020B0604020202020204" pitchFamily="34" charset="0"/>
                        </a:rPr>
                        <a:t>. Already in scope of work of CB Coordinator.</a:t>
                      </a:r>
                      <a:endParaRPr lang="en-US" sz="1400" kern="1200" dirty="0">
                        <a:solidFill>
                          <a:schemeClr val="tx1"/>
                        </a:solidFill>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r h="476007">
                <a:tc>
                  <a:txBody>
                    <a:bodyPr/>
                    <a:lstStyle/>
                    <a:p>
                      <a:pPr algn="ct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13</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Work to reduce overlaps by applying the WEND Principles in defining approve ENC schemes (7d)</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RHC </a:t>
                      </a:r>
                      <a:r>
                        <a:rPr lang="en-US" sz="1400" dirty="0" smtClean="0">
                          <a:effectLst/>
                          <a:latin typeface="Arial" panose="020B0604020202020204" pitchFamily="34" charset="0"/>
                          <a:ea typeface="Times New Roman"/>
                          <a:cs typeface="Arial" panose="020B0604020202020204" pitchFamily="34" charset="0"/>
                        </a:rPr>
                        <a:t>Chair</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Permanent</a:t>
                      </a:r>
                    </a:p>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 </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Bef>
                          <a:spcPts val="200"/>
                        </a:spcBef>
                        <a:spcAft>
                          <a:spcPts val="200"/>
                        </a:spcAft>
                      </a:pPr>
                      <a:r>
                        <a:rPr lang="en-US" sz="1400" b="1" dirty="0">
                          <a:effectLst/>
                          <a:latin typeface="Arial" panose="020B0604020202020204" pitchFamily="34" charset="0"/>
                          <a:ea typeface="Times New Roman"/>
                          <a:cs typeface="Arial" panose="020B0604020202020204" pitchFamily="34" charset="0"/>
                        </a:rPr>
                        <a:t>Completed</a:t>
                      </a:r>
                      <a:r>
                        <a:rPr lang="en-US" sz="1400" dirty="0">
                          <a:effectLst/>
                          <a:latin typeface="Arial" panose="020B0604020202020204" pitchFamily="34" charset="0"/>
                          <a:ea typeface="Times New Roman"/>
                          <a:cs typeface="Arial" panose="020B0604020202020204" pitchFamily="34" charset="0"/>
                        </a:rPr>
                        <a:t>. The work is integral to the remit of the MICC with escalation possibility to the MACHC meeting if required. </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bl>
          </a:graphicData>
        </a:graphic>
      </p:graphicFrame>
      <p:sp>
        <p:nvSpPr>
          <p:cNvPr id="5" name="TextBox 4"/>
          <p:cNvSpPr txBox="1">
            <a:spLocks noChangeArrowheads="1"/>
          </p:cNvSpPr>
          <p:nvPr/>
        </p:nvSpPr>
        <p:spPr bwMode="auto">
          <a:xfrm>
            <a:off x="467544" y="404664"/>
            <a:ext cx="2784737" cy="461665"/>
          </a:xfrm>
          <a:prstGeom prst="rect">
            <a:avLst/>
          </a:prstGeom>
          <a:noFill/>
          <a:ln w="9525">
            <a:noFill/>
            <a:miter lim="800000"/>
            <a:headEnd/>
            <a:tailEnd/>
          </a:ln>
        </p:spPr>
        <p:txBody>
          <a:bodyPr wrap="none">
            <a:spAutoFit/>
          </a:bodyPr>
          <a:lstStyle/>
          <a:p>
            <a:r>
              <a:rPr lang="en-GB" sz="2400" dirty="0" smtClean="0">
                <a:solidFill>
                  <a:schemeClr val="tx2"/>
                </a:solidFill>
              </a:rPr>
              <a:t>IRRC8 Action list</a:t>
            </a:r>
            <a:endParaRPr lang="en-GB" sz="2400" dirty="0">
              <a:solidFill>
                <a:schemeClr val="tx2"/>
              </a:solidFill>
            </a:endParaRPr>
          </a:p>
        </p:txBody>
      </p:sp>
    </p:spTree>
    <p:extLst>
      <p:ext uri="{BB962C8B-B14F-4D97-AF65-F5344CB8AC3E}">
        <p14:creationId xmlns:p14="http://schemas.microsoft.com/office/powerpoint/2010/main" val="3257608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1052736"/>
            <a:ext cx="6966844" cy="430887"/>
          </a:xfrm>
          <a:prstGeom prst="rect">
            <a:avLst/>
          </a:prstGeom>
          <a:noFill/>
          <a:ln w="9525">
            <a:noFill/>
            <a:miter lim="800000"/>
            <a:headEnd/>
            <a:tailEnd/>
          </a:ln>
        </p:spPr>
        <p:txBody>
          <a:bodyPr wrap="none">
            <a:spAutoFit/>
          </a:bodyPr>
          <a:lstStyle/>
          <a:p>
            <a:r>
              <a:rPr lang="en-GB" dirty="0" smtClean="0">
                <a:solidFill>
                  <a:schemeClr val="tx2"/>
                </a:solidFill>
              </a:rPr>
              <a:t>IRCC 8 Actions translated in MACHC Actions (2)</a:t>
            </a:r>
            <a:endParaRPr lang="en-GB"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24397385"/>
              </p:ext>
            </p:extLst>
          </p:nvPr>
        </p:nvGraphicFramePr>
        <p:xfrm>
          <a:off x="395536" y="1483623"/>
          <a:ext cx="8352928" cy="3677920"/>
        </p:xfrm>
        <a:graphic>
          <a:graphicData uri="http://schemas.openxmlformats.org/drawingml/2006/table">
            <a:tbl>
              <a:tblPr firstRow="1" firstCol="1" lastRow="1" lastCol="1" bandRow="1" bandCol="1"/>
              <a:tblGrid>
                <a:gridCol w="79208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tblGrid>
              <a:tr h="95201">
                <a:tc>
                  <a:txBody>
                    <a:bodyPr/>
                    <a:lstStyle/>
                    <a:p>
                      <a:pPr algn="ctr">
                        <a:spcBef>
                          <a:spcPts val="200"/>
                        </a:spcBef>
                        <a:spcAft>
                          <a:spcPts val="200"/>
                        </a:spcAft>
                      </a:pPr>
                      <a:r>
                        <a:rPr lang="en-US" sz="1400" b="1" dirty="0">
                          <a:effectLst/>
                          <a:latin typeface="Arial" panose="020B0604020202020204" pitchFamily="34" charset="0"/>
                          <a:ea typeface="Times New Roman"/>
                          <a:cs typeface="Arial" panose="020B0604020202020204" pitchFamily="34" charset="0"/>
                        </a:rPr>
                        <a:t>IRCC8</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ACTION (AGENDA ITEM)</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RESP</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DEADLINE</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dirty="0">
                          <a:effectLst/>
                          <a:latin typeface="Arial" panose="020B0604020202020204" pitchFamily="34" charset="0"/>
                          <a:ea typeface="Times New Roman"/>
                          <a:cs typeface="Arial" panose="020B0604020202020204" pitchFamily="34" charset="0"/>
                        </a:rPr>
                        <a:t>MACHC actions to be taken</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504856">
                <a:tc>
                  <a:txBody>
                    <a:bodyPr/>
                    <a:lstStyle/>
                    <a:p>
                      <a:pPr algn="ct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21</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Invite Member States to provide following information in the National Reports to RHC meetings: the status of MSDI; plans for involvement in MSDI; and challenges facing the HO (7e)</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RHC </a:t>
                      </a:r>
                      <a:r>
                        <a:rPr lang="en-US" sz="1400" dirty="0" smtClean="0">
                          <a:effectLst/>
                          <a:latin typeface="Arial" panose="020B0604020202020204" pitchFamily="34" charset="0"/>
                          <a:ea typeface="Times New Roman"/>
                          <a:cs typeface="Arial" panose="020B0604020202020204" pitchFamily="34" charset="0"/>
                        </a:rPr>
                        <a:t>Chair</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Permanent</a:t>
                      </a:r>
                    </a:p>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 </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Already part of national report format para 9 : “MSDI-progress”. </a:t>
                      </a:r>
                      <a:endParaRPr lang="en-US" sz="1400" dirty="0" smtClean="0">
                        <a:effectLst/>
                        <a:latin typeface="Arial" panose="020B0604020202020204" pitchFamily="34" charset="0"/>
                        <a:ea typeface="Times New Roman"/>
                        <a:cs typeface="Arial" panose="020B0604020202020204" pitchFamily="34" charset="0"/>
                      </a:endParaRPr>
                    </a:p>
                    <a:p>
                      <a:pPr>
                        <a:spcBef>
                          <a:spcPts val="200"/>
                        </a:spcBef>
                        <a:spcAft>
                          <a:spcPts val="200"/>
                        </a:spcAft>
                      </a:pPr>
                      <a:r>
                        <a:rPr lang="en-US" sz="1400" kern="1200" dirty="0" smtClean="0">
                          <a:solidFill>
                            <a:schemeClr val="tx1"/>
                          </a:solidFill>
                          <a:effectLst/>
                          <a:highlight>
                            <a:srgbClr val="FFFF00"/>
                          </a:highlight>
                          <a:latin typeface="Arial" panose="020B0604020202020204" pitchFamily="34" charset="0"/>
                          <a:ea typeface="Times New Roman"/>
                          <a:cs typeface="Arial" panose="020B0604020202020204" pitchFamily="34" charset="0"/>
                        </a:rPr>
                        <a:t>Adopt </a:t>
                      </a:r>
                      <a:r>
                        <a:rPr lang="en-US" sz="1400" kern="1200" dirty="0">
                          <a:solidFill>
                            <a:schemeClr val="tx1"/>
                          </a:solidFill>
                          <a:effectLst/>
                          <a:highlight>
                            <a:srgbClr val="FFFF00"/>
                          </a:highlight>
                          <a:latin typeface="Arial" panose="020B0604020202020204" pitchFamily="34" charset="0"/>
                          <a:ea typeface="Times New Roman"/>
                          <a:cs typeface="Arial" panose="020B0604020202020204" pitchFamily="34" charset="0"/>
                        </a:rPr>
                        <a:t>as action for chair to </a:t>
                      </a:r>
                      <a:r>
                        <a:rPr lang="en-US" sz="1400" kern="1200" dirty="0" smtClean="0">
                          <a:solidFill>
                            <a:schemeClr val="tx1"/>
                          </a:solidFill>
                          <a:effectLst/>
                          <a:highlight>
                            <a:srgbClr val="FFFF00"/>
                          </a:highlight>
                          <a:latin typeface="Arial" panose="020B0604020202020204" pitchFamily="34" charset="0"/>
                          <a:ea typeface="Times New Roman"/>
                          <a:cs typeface="Arial" panose="020B0604020202020204" pitchFamily="34" charset="0"/>
                        </a:rPr>
                        <a:t>improve  </a:t>
                      </a:r>
                      <a:r>
                        <a:rPr lang="en-US" sz="1400" kern="1200" dirty="0">
                          <a:solidFill>
                            <a:schemeClr val="tx1"/>
                          </a:solidFill>
                          <a:effectLst/>
                          <a:highlight>
                            <a:srgbClr val="FFFF00"/>
                          </a:highlight>
                          <a:latin typeface="Arial" panose="020B0604020202020204" pitchFamily="34" charset="0"/>
                          <a:ea typeface="Times New Roman"/>
                          <a:cs typeface="Arial" panose="020B0604020202020204" pitchFamily="34" charset="0"/>
                        </a:rPr>
                        <a:t>National report format </a:t>
                      </a:r>
                      <a:r>
                        <a:rPr lang="en-US" sz="1400" kern="1200" dirty="0" smtClean="0">
                          <a:solidFill>
                            <a:schemeClr val="tx1"/>
                          </a:solidFill>
                          <a:effectLst/>
                          <a:highlight>
                            <a:srgbClr val="FFFF00"/>
                          </a:highlight>
                          <a:latin typeface="Arial" panose="020B0604020202020204" pitchFamily="34" charset="0"/>
                          <a:ea typeface="Times New Roman"/>
                          <a:cs typeface="Arial" panose="020B0604020202020204" pitchFamily="34" charset="0"/>
                        </a:rPr>
                        <a:t>into </a:t>
                      </a:r>
                      <a:r>
                        <a:rPr lang="en-US" sz="1400" kern="1200" dirty="0">
                          <a:solidFill>
                            <a:schemeClr val="tx1"/>
                          </a:solidFill>
                          <a:effectLst/>
                          <a:highlight>
                            <a:srgbClr val="FFFF00"/>
                          </a:highlight>
                          <a:latin typeface="Arial" panose="020B0604020202020204" pitchFamily="34" charset="0"/>
                          <a:ea typeface="Times New Roman"/>
                          <a:cs typeface="Arial" panose="020B0604020202020204" pitchFamily="34" charset="0"/>
                        </a:rPr>
                        <a:t>an Annex of the Statutes</a:t>
                      </a:r>
                      <a:r>
                        <a:rPr lang="en-US" sz="1400" kern="1200" dirty="0" smtClean="0">
                          <a:solidFill>
                            <a:schemeClr val="tx1"/>
                          </a:solidFill>
                          <a:effectLst/>
                          <a:highlight>
                            <a:srgbClr val="FFFF00"/>
                          </a:highlight>
                          <a:latin typeface="Arial" panose="020B0604020202020204" pitchFamily="34" charset="0"/>
                          <a:ea typeface="Times New Roman"/>
                          <a:cs typeface="Arial" panose="020B0604020202020204" pitchFamily="34" charset="0"/>
                        </a:rPr>
                        <a:t>. See NL report as example</a:t>
                      </a:r>
                      <a:endParaRPr lang="en-US" sz="1400" kern="1200" dirty="0">
                        <a:solidFill>
                          <a:schemeClr val="tx1"/>
                        </a:solidFill>
                        <a:effectLst/>
                        <a:highlight>
                          <a:srgbClr val="FFFF00"/>
                        </a:highligh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0806">
                <a:tc>
                  <a:txBody>
                    <a:bodyPr/>
                    <a:lstStyle/>
                    <a:p>
                      <a:pPr algn="ctr">
                        <a:spcBef>
                          <a:spcPts val="200"/>
                        </a:spcBef>
                        <a:spcAft>
                          <a:spcPts val="200"/>
                        </a:spcAft>
                      </a:pPr>
                      <a:r>
                        <a:rPr lang="en-US" sz="1400">
                          <a:effectLst/>
                          <a:latin typeface="Arial" panose="020B0604020202020204" pitchFamily="34" charset="0"/>
                          <a:ea typeface="Times New Roman"/>
                          <a:cs typeface="Arial" panose="020B0604020202020204" pitchFamily="34" charset="0"/>
                        </a:rPr>
                        <a:t>30</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Invite Member States to provide scanned version of any of the missing sheets, that that they may have in their archives, to the IHB for inclusion in the online digital archive (7i)</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RHC </a:t>
                      </a:r>
                      <a:r>
                        <a:rPr lang="en-US" sz="1400" dirty="0" smtClean="0">
                          <a:effectLst/>
                          <a:latin typeface="Arial" panose="020B0604020202020204" pitchFamily="34" charset="0"/>
                          <a:ea typeface="Times New Roman"/>
                          <a:cs typeface="Arial" panose="020B0604020202020204" pitchFamily="34" charset="0"/>
                        </a:rPr>
                        <a:t>Chair </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31 Aug 2016</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Adopt as open action MACHC action item and </a:t>
                      </a:r>
                      <a:r>
                        <a:rPr lang="en-US" sz="1400" dirty="0">
                          <a:effectLst/>
                          <a:highlight>
                            <a:srgbClr val="FFFF00"/>
                          </a:highlight>
                          <a:latin typeface="Arial" panose="020B0604020202020204" pitchFamily="34" charset="0"/>
                          <a:ea typeface="Times New Roman"/>
                          <a:cs typeface="Arial" panose="020B0604020202020204" pitchFamily="34" charset="0"/>
                        </a:rPr>
                        <a:t>report back during 17th MACHC meeting if any such sheets can be made available.</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Box 4"/>
          <p:cNvSpPr txBox="1">
            <a:spLocks noChangeArrowheads="1"/>
          </p:cNvSpPr>
          <p:nvPr/>
        </p:nvSpPr>
        <p:spPr bwMode="auto">
          <a:xfrm>
            <a:off x="467544" y="404664"/>
            <a:ext cx="2784737" cy="461665"/>
          </a:xfrm>
          <a:prstGeom prst="rect">
            <a:avLst/>
          </a:prstGeom>
          <a:noFill/>
          <a:ln w="9525">
            <a:noFill/>
            <a:miter lim="800000"/>
            <a:headEnd/>
            <a:tailEnd/>
          </a:ln>
        </p:spPr>
        <p:txBody>
          <a:bodyPr wrap="none">
            <a:spAutoFit/>
          </a:bodyPr>
          <a:lstStyle/>
          <a:p>
            <a:r>
              <a:rPr lang="en-GB" sz="2400" dirty="0" smtClean="0">
                <a:solidFill>
                  <a:schemeClr val="tx2"/>
                </a:solidFill>
              </a:rPr>
              <a:t>IRRC8 Action list</a:t>
            </a:r>
            <a:endParaRPr lang="en-GB" sz="2400" dirty="0">
              <a:solidFill>
                <a:schemeClr val="tx2"/>
              </a:solidFill>
            </a:endParaRPr>
          </a:p>
        </p:txBody>
      </p:sp>
    </p:spTree>
    <p:extLst>
      <p:ext uri="{BB962C8B-B14F-4D97-AF65-F5344CB8AC3E}">
        <p14:creationId xmlns:p14="http://schemas.microsoft.com/office/powerpoint/2010/main" val="2592777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1052736"/>
            <a:ext cx="6966844" cy="430887"/>
          </a:xfrm>
          <a:prstGeom prst="rect">
            <a:avLst/>
          </a:prstGeom>
          <a:noFill/>
          <a:ln w="9525">
            <a:noFill/>
            <a:miter lim="800000"/>
            <a:headEnd/>
            <a:tailEnd/>
          </a:ln>
        </p:spPr>
        <p:txBody>
          <a:bodyPr wrap="none">
            <a:spAutoFit/>
          </a:bodyPr>
          <a:lstStyle/>
          <a:p>
            <a:r>
              <a:rPr lang="en-GB" dirty="0" smtClean="0">
                <a:solidFill>
                  <a:schemeClr val="tx2"/>
                </a:solidFill>
              </a:rPr>
              <a:t>IRCC 8 Actions translated in MACHC Actions (2)</a:t>
            </a:r>
            <a:endParaRPr lang="en-GB"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995746001"/>
              </p:ext>
            </p:extLst>
          </p:nvPr>
        </p:nvGraphicFramePr>
        <p:xfrm>
          <a:off x="395536" y="1483623"/>
          <a:ext cx="8352928" cy="3840480"/>
        </p:xfrm>
        <a:graphic>
          <a:graphicData uri="http://schemas.openxmlformats.org/drawingml/2006/table">
            <a:tbl>
              <a:tblPr firstRow="1" firstCol="1" lastRow="1" lastCol="1" bandRow="1" bandCol="1"/>
              <a:tblGrid>
                <a:gridCol w="79208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tblGrid>
              <a:tr h="95201">
                <a:tc>
                  <a:txBody>
                    <a:bodyPr/>
                    <a:lstStyle/>
                    <a:p>
                      <a:pPr algn="ctr">
                        <a:spcBef>
                          <a:spcPts val="200"/>
                        </a:spcBef>
                        <a:spcAft>
                          <a:spcPts val="200"/>
                        </a:spcAft>
                      </a:pPr>
                      <a:r>
                        <a:rPr lang="en-US" sz="1400" b="1" dirty="0">
                          <a:effectLst/>
                          <a:latin typeface="Arial" panose="020B0604020202020204" pitchFamily="34" charset="0"/>
                          <a:ea typeface="Times New Roman"/>
                          <a:cs typeface="Arial" panose="020B0604020202020204" pitchFamily="34" charset="0"/>
                        </a:rPr>
                        <a:t>IRCC8</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ACTION (AGENDA ITEM)</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RESP</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DEADLINE</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dirty="0">
                          <a:effectLst/>
                          <a:latin typeface="Arial" panose="020B0604020202020204" pitchFamily="34" charset="0"/>
                          <a:ea typeface="Times New Roman"/>
                          <a:cs typeface="Arial" panose="020B0604020202020204" pitchFamily="34" charset="0"/>
                        </a:rPr>
                        <a:t>MACHC actions to be taken</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666410">
                <a:tc>
                  <a:txBody>
                    <a:bodyPr/>
                    <a:lstStyle/>
                    <a:p>
                      <a:pPr algn="ct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31</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a:effectLst/>
                          <a:latin typeface="Arial" panose="020B0604020202020204" pitchFamily="34" charset="0"/>
                          <a:ea typeface="Times New Roman"/>
                          <a:cs typeface="Arial" panose="020B0604020202020204" pitchFamily="34" charset="0"/>
                        </a:rPr>
                        <a:t>In coordination with Member States, to be attentive to opportunities to raise awareness on the role of hydrography and the importance of improving mankind’s knowledge of the seas and oceans in support of the sustainable development goals, disaster risk reduction and the integrity of the oceans (8)</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RHC </a:t>
                      </a:r>
                      <a:r>
                        <a:rPr lang="en-US" sz="1400" dirty="0" smtClean="0">
                          <a:effectLst/>
                          <a:latin typeface="Arial" panose="020B0604020202020204" pitchFamily="34" charset="0"/>
                          <a:ea typeface="Times New Roman"/>
                          <a:cs typeface="Arial" panose="020B0604020202020204" pitchFamily="34" charset="0"/>
                        </a:rPr>
                        <a:t>Chair</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a:effectLst/>
                          <a:latin typeface="Arial" panose="020B0604020202020204" pitchFamily="34" charset="0"/>
                          <a:ea typeface="Times New Roman"/>
                          <a:cs typeface="Arial" panose="020B0604020202020204" pitchFamily="34" charset="0"/>
                        </a:rPr>
                        <a:t>Permanent.</a:t>
                      </a:r>
                    </a:p>
                    <a:p>
                      <a:pPr>
                        <a:spcBef>
                          <a:spcPts val="200"/>
                        </a:spcBef>
                        <a:spcAft>
                          <a:spcPts val="200"/>
                        </a:spcAft>
                      </a:pPr>
                      <a:r>
                        <a:rPr lang="en-US" sz="1400">
                          <a:effectLst/>
                          <a:latin typeface="Arial" panose="020B0604020202020204" pitchFamily="34" charset="0"/>
                          <a:ea typeface="Times New Roman"/>
                          <a:cs typeface="Arial" panose="020B0604020202020204" pitchFamily="34" charset="0"/>
                        </a:rPr>
                        <a:t> </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Adopt as continuous MACHC action item</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0806">
                <a:tc>
                  <a:txBody>
                    <a:bodyPr/>
                    <a:lstStyle/>
                    <a:p>
                      <a:pPr algn="ct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32</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Times New Roman"/>
                          <a:cs typeface="Arial" panose="020B0604020202020204" pitchFamily="34" charset="0"/>
                        </a:rPr>
                        <a:t>Invite Member States to send updated information to the Secretariat with respect to IHO Publications C-55 and P-5.annually including reports of "no changes")</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Times New Roman"/>
                          <a:cs typeface="Arial" panose="020B0604020202020204" pitchFamily="34" charset="0"/>
                        </a:rPr>
                        <a:t>RHC </a:t>
                      </a:r>
                      <a:r>
                        <a:rPr lang="en-GB" sz="1400" dirty="0" smtClean="0">
                          <a:effectLst/>
                          <a:latin typeface="Arial" panose="020B0604020202020204" pitchFamily="34" charset="0"/>
                          <a:ea typeface="Times New Roman"/>
                          <a:cs typeface="Arial" panose="020B0604020202020204" pitchFamily="34" charset="0"/>
                        </a:rPr>
                        <a:t>chair </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highlight>
                            <a:srgbClr val="FFFF00"/>
                          </a:highlight>
                          <a:latin typeface="Arial" panose="020B0604020202020204" pitchFamily="34" charset="0"/>
                          <a:ea typeface="Times New Roman"/>
                          <a:cs typeface="Arial" panose="020B0604020202020204" pitchFamily="34" charset="0"/>
                        </a:rPr>
                        <a:t>31 Jul 2016</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Times New Roman"/>
                          <a:cs typeface="Arial" panose="020B0604020202020204" pitchFamily="34" charset="0"/>
                        </a:rPr>
                        <a:t>Continuous MACHC action 14.1.30 applies. Needs to be re-written accordingly.</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0806">
                <a:tc>
                  <a:txBody>
                    <a:bodyPr/>
                    <a:lstStyle/>
                    <a:p>
                      <a:pPr algn="ct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37</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Aft>
                          <a:spcPts val="0"/>
                        </a:spcAft>
                      </a:pPr>
                      <a:r>
                        <a:rPr lang="en-US" sz="1400" dirty="0">
                          <a:solidFill>
                            <a:srgbClr val="000000"/>
                          </a:solidFill>
                          <a:effectLst/>
                          <a:latin typeface="Arial" panose="020B0604020202020204" pitchFamily="34" charset="0"/>
                          <a:ea typeface="Calibri"/>
                          <a:cs typeface="Arial" panose="020B0604020202020204" pitchFamily="34" charset="0"/>
                        </a:rPr>
                        <a:t>Send to the IHB a copy of their regulations regarding the designation of Member States to occupy the seats on the IHO Council allocated to their Commission (12)</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Bef>
                          <a:spcPts val="200"/>
                        </a:spcBef>
                        <a:spcAft>
                          <a:spcPts val="200"/>
                        </a:spcAft>
                      </a:pPr>
                      <a:r>
                        <a:rPr lang="en-GB" sz="1400" dirty="0">
                          <a:effectLst/>
                          <a:latin typeface="Arial" panose="020B0604020202020204" pitchFamily="34" charset="0"/>
                          <a:ea typeface="Times New Roman"/>
                          <a:cs typeface="Arial" panose="020B0604020202020204" pitchFamily="34" charset="0"/>
                        </a:rPr>
                        <a:t>RHC Chairs </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Bef>
                          <a:spcPts val="200"/>
                        </a:spcBef>
                        <a:spcAft>
                          <a:spcPts val="200"/>
                        </a:spcAft>
                      </a:pPr>
                      <a:r>
                        <a:rPr lang="en-GB" sz="1400" dirty="0">
                          <a:effectLst/>
                          <a:latin typeface="Arial" panose="020B0604020202020204" pitchFamily="34" charset="0"/>
                          <a:ea typeface="Times New Roman"/>
                          <a:cs typeface="Arial" panose="020B0604020202020204" pitchFamily="34" charset="0"/>
                        </a:rPr>
                        <a:t>23 Jan 2017.</a:t>
                      </a:r>
                      <a:endParaRPr lang="en-US" sz="1400" dirty="0">
                        <a:effectLst/>
                        <a:latin typeface="Arial" panose="020B0604020202020204" pitchFamily="34" charset="0"/>
                        <a:ea typeface="Times New Roman"/>
                        <a:cs typeface="Arial" panose="020B0604020202020204" pitchFamily="34" charset="0"/>
                      </a:endParaRPr>
                    </a:p>
                    <a:p>
                      <a:pPr>
                        <a:spcBef>
                          <a:spcPts val="200"/>
                        </a:spcBef>
                        <a:spcAft>
                          <a:spcPts val="200"/>
                        </a:spcAft>
                      </a:pPr>
                      <a:r>
                        <a:rPr lang="en-GB" sz="1400"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Bef>
                          <a:spcPts val="200"/>
                        </a:spcBef>
                        <a:spcAft>
                          <a:spcPts val="200"/>
                        </a:spcAft>
                      </a:pPr>
                      <a:r>
                        <a:rPr lang="en-GB" sz="1400" b="1" dirty="0">
                          <a:effectLst/>
                          <a:latin typeface="Arial" panose="020B0604020202020204" pitchFamily="34" charset="0"/>
                          <a:ea typeface="Times New Roman"/>
                          <a:cs typeface="Arial" panose="020B0604020202020204" pitchFamily="34" charset="0"/>
                        </a:rPr>
                        <a:t>Completed</a:t>
                      </a:r>
                      <a:r>
                        <a:rPr lang="en-GB" sz="1400" dirty="0">
                          <a:effectLst/>
                          <a:latin typeface="Arial" panose="020B0604020202020204" pitchFamily="34" charset="0"/>
                          <a:ea typeface="Times New Roman"/>
                          <a:cs typeface="Arial" panose="020B0604020202020204" pitchFamily="34" charset="0"/>
                        </a:rPr>
                        <a:t>. Procedures approved at MACHC 16 and revised Statutes uploaded on IHO-site.</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bl>
          </a:graphicData>
        </a:graphic>
      </p:graphicFrame>
      <p:sp>
        <p:nvSpPr>
          <p:cNvPr id="5" name="TextBox 4"/>
          <p:cNvSpPr txBox="1">
            <a:spLocks noChangeArrowheads="1"/>
          </p:cNvSpPr>
          <p:nvPr/>
        </p:nvSpPr>
        <p:spPr bwMode="auto">
          <a:xfrm>
            <a:off x="467544" y="404664"/>
            <a:ext cx="2784737" cy="461665"/>
          </a:xfrm>
          <a:prstGeom prst="rect">
            <a:avLst/>
          </a:prstGeom>
          <a:noFill/>
          <a:ln w="9525">
            <a:noFill/>
            <a:miter lim="800000"/>
            <a:headEnd/>
            <a:tailEnd/>
          </a:ln>
        </p:spPr>
        <p:txBody>
          <a:bodyPr wrap="none">
            <a:spAutoFit/>
          </a:bodyPr>
          <a:lstStyle/>
          <a:p>
            <a:r>
              <a:rPr lang="en-GB" sz="2400" dirty="0" smtClean="0">
                <a:solidFill>
                  <a:schemeClr val="tx2"/>
                </a:solidFill>
              </a:rPr>
              <a:t>IRRC8 Action list</a:t>
            </a:r>
            <a:endParaRPr lang="en-GB" sz="2400" dirty="0">
              <a:solidFill>
                <a:schemeClr val="tx2"/>
              </a:solidFill>
            </a:endParaRPr>
          </a:p>
        </p:txBody>
      </p:sp>
    </p:spTree>
    <p:extLst>
      <p:ext uri="{BB962C8B-B14F-4D97-AF65-F5344CB8AC3E}">
        <p14:creationId xmlns:p14="http://schemas.microsoft.com/office/powerpoint/2010/main" val="1277039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4213" y="1052736"/>
            <a:ext cx="6731843" cy="430887"/>
          </a:xfrm>
          <a:prstGeom prst="rect">
            <a:avLst/>
          </a:prstGeom>
          <a:noFill/>
          <a:ln w="9525">
            <a:noFill/>
            <a:miter lim="800000"/>
            <a:headEnd/>
            <a:tailEnd/>
          </a:ln>
        </p:spPr>
        <p:txBody>
          <a:bodyPr wrap="none">
            <a:spAutoFit/>
          </a:bodyPr>
          <a:lstStyle/>
          <a:p>
            <a:r>
              <a:rPr lang="en-GB" dirty="0" smtClean="0">
                <a:solidFill>
                  <a:schemeClr val="tx2"/>
                </a:solidFill>
              </a:rPr>
              <a:t>IRCC 8 </a:t>
            </a:r>
            <a:r>
              <a:rPr lang="en-GB" dirty="0" err="1" smtClean="0">
                <a:solidFill>
                  <a:schemeClr val="tx2"/>
                </a:solidFill>
              </a:rPr>
              <a:t>Workplan</a:t>
            </a:r>
            <a:r>
              <a:rPr lang="en-GB" dirty="0" smtClean="0">
                <a:solidFill>
                  <a:schemeClr val="tx2"/>
                </a:solidFill>
              </a:rPr>
              <a:t> translated in MACHC Actions</a:t>
            </a:r>
            <a:endParaRPr lang="en-GB"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42628858"/>
              </p:ext>
            </p:extLst>
          </p:nvPr>
        </p:nvGraphicFramePr>
        <p:xfrm>
          <a:off x="395536" y="1483623"/>
          <a:ext cx="8352928" cy="4065398"/>
        </p:xfrm>
        <a:graphic>
          <a:graphicData uri="http://schemas.openxmlformats.org/drawingml/2006/table">
            <a:tbl>
              <a:tblPr firstRow="1" firstCol="1" lastRow="1" lastCol="1" bandRow="1" bandCol="1"/>
              <a:tblGrid>
                <a:gridCol w="79208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tblGrid>
              <a:tr h="95201">
                <a:tc>
                  <a:txBody>
                    <a:bodyPr/>
                    <a:lstStyle/>
                    <a:p>
                      <a:pPr algn="ctr">
                        <a:spcBef>
                          <a:spcPts val="200"/>
                        </a:spcBef>
                        <a:spcAft>
                          <a:spcPts val="200"/>
                        </a:spcAft>
                      </a:pPr>
                      <a:r>
                        <a:rPr lang="en-US" sz="1400" b="1" dirty="0">
                          <a:effectLst/>
                          <a:latin typeface="Arial" panose="020B0604020202020204" pitchFamily="34" charset="0"/>
                          <a:ea typeface="Times New Roman"/>
                          <a:cs typeface="Arial" panose="020B0604020202020204" pitchFamily="34" charset="0"/>
                        </a:rPr>
                        <a:t>IRCC8</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ACTION (AGENDA ITEM)</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RESP</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a:effectLst/>
                          <a:latin typeface="Arial" panose="020B0604020202020204" pitchFamily="34" charset="0"/>
                          <a:ea typeface="Times New Roman"/>
                          <a:cs typeface="Arial" panose="020B0604020202020204" pitchFamily="34" charset="0"/>
                        </a:rPr>
                        <a:t>DEADLINE</a:t>
                      </a:r>
                      <a:endParaRPr lang="en-US" sz="140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dirty="0">
                          <a:effectLst/>
                          <a:latin typeface="Arial" panose="020B0604020202020204" pitchFamily="34" charset="0"/>
                          <a:ea typeface="Times New Roman"/>
                          <a:cs typeface="Arial" panose="020B0604020202020204" pitchFamily="34" charset="0"/>
                        </a:rPr>
                        <a:t>MACHC actions to be taken</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504856">
                <a:tc>
                  <a:txBody>
                    <a:bodyPr/>
                    <a:lstStyle/>
                    <a:p>
                      <a:pPr algn="ctr">
                        <a:spcBef>
                          <a:spcPts val="200"/>
                        </a:spcBef>
                        <a:spcAft>
                          <a:spcPts val="200"/>
                        </a:spcAft>
                      </a:pPr>
                      <a:r>
                        <a:rPr lang="nl-NL" sz="1400" dirty="0" smtClean="0">
                          <a:effectLst/>
                          <a:latin typeface="Arial" panose="020B0604020202020204" pitchFamily="34" charset="0"/>
                          <a:ea typeface="Times New Roman"/>
                          <a:cs typeface="Arial" panose="020B0604020202020204" pitchFamily="34" charset="0"/>
                        </a:rPr>
                        <a:t>9/2016</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Bef>
                          <a:spcPts val="200"/>
                        </a:spcBef>
                        <a:spcAft>
                          <a:spcPts val="200"/>
                        </a:spcAft>
                      </a:pPr>
                      <a:r>
                        <a:rPr lang="en-US" sz="1400" kern="1200" dirty="0" smtClean="0">
                          <a:solidFill>
                            <a:schemeClr val="tx1"/>
                          </a:solidFill>
                          <a:effectLst/>
                          <a:latin typeface="Arial" panose="020B0604020202020204" pitchFamily="34" charset="0"/>
                          <a:ea typeface="Times New Roman"/>
                          <a:cs typeface="Arial" panose="020B0604020202020204" pitchFamily="34" charset="0"/>
                        </a:rPr>
                        <a:t>Provide the IRCC Chair with progress reports on the relevant tasks in the IHO 2016 Work </a:t>
                      </a:r>
                      <a:r>
                        <a:rPr lang="en-US" sz="1400" kern="1200" dirty="0" err="1" smtClean="0">
                          <a:solidFill>
                            <a:schemeClr val="tx1"/>
                          </a:solidFill>
                          <a:effectLst/>
                          <a:latin typeface="Arial" panose="020B0604020202020204" pitchFamily="34" charset="0"/>
                          <a:ea typeface="Times New Roman"/>
                          <a:cs typeface="Arial" panose="020B0604020202020204" pitchFamily="34" charset="0"/>
                        </a:rPr>
                        <a:t>Programme</a:t>
                      </a:r>
                      <a:r>
                        <a:rPr lang="en-US" sz="1400" kern="1200" dirty="0" smtClean="0">
                          <a:solidFill>
                            <a:schemeClr val="tx1"/>
                          </a:solidFill>
                          <a:effectLst/>
                          <a:latin typeface="Arial" panose="020B0604020202020204" pitchFamily="34" charset="0"/>
                          <a:ea typeface="Times New Roman"/>
                          <a:cs typeface="Arial" panose="020B0604020202020204" pitchFamily="34" charset="0"/>
                        </a:rPr>
                        <a:t> 	</a:t>
                      </a:r>
                    </a:p>
                    <a:p>
                      <a:pPr>
                        <a:spcBef>
                          <a:spcPts val="200"/>
                        </a:spcBef>
                        <a:spcAft>
                          <a:spcPts val="200"/>
                        </a:spcAft>
                      </a:pP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RHC </a:t>
                      </a:r>
                      <a:r>
                        <a:rPr lang="en-US" sz="1400" dirty="0" smtClean="0">
                          <a:effectLst/>
                          <a:latin typeface="Arial" panose="020B0604020202020204" pitchFamily="34" charset="0"/>
                          <a:ea typeface="Times New Roman"/>
                          <a:cs typeface="Arial" panose="020B0604020202020204" pitchFamily="34" charset="0"/>
                        </a:rPr>
                        <a:t>Chair</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nl-NL" sz="1400" dirty="0" smtClean="0">
                          <a:effectLst/>
                          <a:latin typeface="Arial" panose="020B0604020202020204" pitchFamily="34" charset="0"/>
                          <a:ea typeface="Times New Roman"/>
                          <a:cs typeface="Arial" panose="020B0604020202020204" pitchFamily="34" charset="0"/>
                        </a:rPr>
                        <a:t>Jan</a:t>
                      </a:r>
                      <a:r>
                        <a:rPr lang="nl-NL" sz="1400" baseline="0" dirty="0" smtClean="0">
                          <a:effectLst/>
                          <a:latin typeface="Arial" panose="020B0604020202020204" pitchFamily="34" charset="0"/>
                          <a:ea typeface="Times New Roman"/>
                          <a:cs typeface="Arial" panose="020B0604020202020204" pitchFamily="34" charset="0"/>
                        </a:rPr>
                        <a:t> 2017</a:t>
                      </a:r>
                      <a:endParaRPr lang="en-US" sz="1400" dirty="0">
                        <a:effectLst/>
                        <a:latin typeface="Arial" panose="020B0604020202020204" pitchFamily="34" charset="0"/>
                        <a:ea typeface="Times New Roman"/>
                        <a:cs typeface="Arial" panose="020B0604020202020204" pitchFamily="34" charset="0"/>
                      </a:endParaRPr>
                    </a:p>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 </a:t>
                      </a: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en-GB" sz="1400" b="1" dirty="0">
                          <a:effectLst/>
                          <a:latin typeface="Arial"/>
                          <a:ea typeface="Times New Roman"/>
                          <a:cs typeface="Times New Roman"/>
                        </a:rPr>
                        <a:t>Continuous.</a:t>
                      </a:r>
                      <a:r>
                        <a:rPr lang="en-GB" sz="1400" dirty="0">
                          <a:effectLst/>
                          <a:latin typeface="Arial"/>
                          <a:ea typeface="Times New Roman"/>
                          <a:cs typeface="Times New Roman"/>
                        </a:rPr>
                        <a:t> Yearly report, Chairs MACHC WG’s and MS to collate updates on the various topics of work programs 1, 2 and 3. </a:t>
                      </a:r>
                      <a:r>
                        <a:rPr lang="en-GB" sz="1400" kern="1200" dirty="0">
                          <a:solidFill>
                            <a:schemeClr val="tx1"/>
                          </a:solidFill>
                          <a:effectLst/>
                          <a:highlight>
                            <a:srgbClr val="FFFF00"/>
                          </a:highlight>
                          <a:latin typeface="Arial" panose="020B0604020202020204" pitchFamily="34" charset="0"/>
                          <a:ea typeface="Times New Roman"/>
                          <a:cs typeface="Arial" panose="020B0604020202020204" pitchFamily="34" charset="0"/>
                        </a:rPr>
                        <a:t>Chair MACHC to coordinate overall</a:t>
                      </a:r>
                      <a:r>
                        <a:rPr lang="en-GB" sz="1400" kern="1200" dirty="0" smtClean="0">
                          <a:solidFill>
                            <a:schemeClr val="tx1"/>
                          </a:solidFill>
                          <a:effectLst/>
                          <a:highlight>
                            <a:srgbClr val="FFFF00"/>
                          </a:highlight>
                          <a:latin typeface="Arial" panose="020B0604020202020204" pitchFamily="34" charset="0"/>
                          <a:ea typeface="Times New Roman"/>
                          <a:cs typeface="Arial" panose="020B0604020202020204" pitchFamily="34" charset="0"/>
                        </a:rPr>
                        <a:t>.</a:t>
                      </a:r>
                      <a:endParaRPr lang="en-US" sz="1400" kern="1200" dirty="0">
                        <a:solidFill>
                          <a:schemeClr val="tx1"/>
                        </a:solidFill>
                        <a:effectLst/>
                        <a:highlight>
                          <a:srgbClr val="FFFF00"/>
                        </a:highlight>
                        <a:latin typeface="Arial" panose="020B0604020202020204" pitchFamily="34" charset="0"/>
                        <a:ea typeface="Times New Roman"/>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0806">
                <a:tc>
                  <a:txBody>
                    <a:bodyPr/>
                    <a:lstStyle/>
                    <a:p>
                      <a:pPr algn="ctr">
                        <a:spcBef>
                          <a:spcPts val="200"/>
                        </a:spcBef>
                        <a:spcAft>
                          <a:spcPts val="200"/>
                        </a:spcAft>
                      </a:pPr>
                      <a:r>
                        <a:rPr lang="nl-NL" sz="1400" dirty="0" smtClean="0">
                          <a:effectLst/>
                          <a:latin typeface="Arial" panose="020B0604020202020204" pitchFamily="34" charset="0"/>
                          <a:ea typeface="Times New Roman"/>
                          <a:cs typeface="Arial" panose="020B0604020202020204" pitchFamily="34" charset="0"/>
                        </a:rPr>
                        <a:t>10/2016</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kern="1200" dirty="0" smtClean="0">
                          <a:solidFill>
                            <a:schemeClr val="tx1"/>
                          </a:solidFill>
                          <a:effectLst/>
                          <a:latin typeface="Arial" panose="020B0604020202020204" pitchFamily="34" charset="0"/>
                          <a:ea typeface="Times New Roman"/>
                          <a:cs typeface="Arial" panose="020B0604020202020204" pitchFamily="34" charset="0"/>
                        </a:rPr>
                        <a:t>Provide to the IRCC Chair the estimated values of SPIs and agreed WPIs as of 31 December 2016 and target values for 31 December 2017, complemented by the comments on the difficulties encountered and suggestions for a way forward 	</a:t>
                      </a:r>
                    </a:p>
                    <a:p>
                      <a:pPr>
                        <a:spcBef>
                          <a:spcPts val="200"/>
                        </a:spcBef>
                        <a:spcAft>
                          <a:spcPts val="200"/>
                        </a:spcAft>
                      </a:pP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dirty="0">
                          <a:effectLst/>
                          <a:latin typeface="Arial" panose="020B0604020202020204" pitchFamily="34" charset="0"/>
                          <a:ea typeface="Times New Roman"/>
                          <a:cs typeface="Arial" panose="020B0604020202020204" pitchFamily="34" charset="0"/>
                        </a:rPr>
                        <a:t>RHC </a:t>
                      </a:r>
                      <a:r>
                        <a:rPr lang="en-US" sz="1400" dirty="0" smtClean="0">
                          <a:effectLst/>
                          <a:latin typeface="Arial" panose="020B0604020202020204" pitchFamily="34" charset="0"/>
                          <a:ea typeface="Times New Roman"/>
                          <a:cs typeface="Arial" panose="020B0604020202020204" pitchFamily="34" charset="0"/>
                        </a:rPr>
                        <a:t>Chair </a:t>
                      </a: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nl-NL" sz="1400" dirty="0" smtClean="0">
                          <a:effectLst/>
                          <a:latin typeface="Arial" panose="020B0604020202020204" pitchFamily="34" charset="0"/>
                          <a:ea typeface="Times New Roman"/>
                          <a:cs typeface="Arial" panose="020B0604020202020204" pitchFamily="34" charset="0"/>
                        </a:rPr>
                        <a:t>Jan</a:t>
                      </a:r>
                      <a:r>
                        <a:rPr lang="nl-NL" sz="1400" baseline="0" dirty="0" smtClean="0">
                          <a:effectLst/>
                          <a:latin typeface="Arial" panose="020B0604020202020204" pitchFamily="34" charset="0"/>
                          <a:ea typeface="Times New Roman"/>
                          <a:cs typeface="Arial" panose="020B0604020202020204" pitchFamily="34" charset="0"/>
                        </a:rPr>
                        <a:t> 2017</a:t>
                      </a:r>
                      <a:endParaRPr lang="en-US" sz="1400" dirty="0" smtClean="0">
                        <a:effectLst/>
                        <a:latin typeface="Arial" panose="020B0604020202020204" pitchFamily="34" charset="0"/>
                        <a:ea typeface="Times New Roman"/>
                        <a:cs typeface="Arial" panose="020B0604020202020204" pitchFamily="34" charset="0"/>
                      </a:endParaRPr>
                    </a:p>
                    <a:p>
                      <a:pPr>
                        <a:spcBef>
                          <a:spcPts val="200"/>
                        </a:spcBef>
                        <a:spcAft>
                          <a:spcPts val="200"/>
                        </a:spcAft>
                      </a:pPr>
                      <a:endParaRPr lang="en-US" sz="1400" dirty="0">
                        <a:effectLst/>
                        <a:latin typeface="Arial" panose="020B0604020202020204" pitchFamily="34" charset="0"/>
                        <a:ea typeface="Times New Roman"/>
                        <a:cs typeface="Arial" panose="020B0604020202020204" pitchFamily="34" charset="0"/>
                      </a:endParaRPr>
                    </a:p>
                  </a:txBody>
                  <a:tcPr marL="38946" marR="38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Bef>
                          <a:spcPts val="200"/>
                        </a:spcBef>
                        <a:spcAft>
                          <a:spcPts val="200"/>
                        </a:spcAft>
                      </a:pPr>
                      <a:r>
                        <a:rPr lang="en-GB" sz="1400" b="1" dirty="0">
                          <a:effectLst/>
                          <a:latin typeface="Arial"/>
                          <a:ea typeface="Times New Roman"/>
                          <a:cs typeface="Times New Roman"/>
                        </a:rPr>
                        <a:t>Continuous.</a:t>
                      </a:r>
                      <a:r>
                        <a:rPr lang="en-GB" sz="1400" dirty="0">
                          <a:effectLst/>
                          <a:latin typeface="Arial"/>
                          <a:ea typeface="Times New Roman"/>
                          <a:cs typeface="Times New Roman"/>
                        </a:rPr>
                        <a:t> Yearly report. Chairs of MACHC WG and MS to collate updates on WPI en SPI as indicators. </a:t>
                      </a:r>
                      <a:r>
                        <a:rPr lang="en-GB" sz="1400" kern="1200" dirty="0">
                          <a:solidFill>
                            <a:schemeClr val="tx1"/>
                          </a:solidFill>
                          <a:effectLst/>
                          <a:highlight>
                            <a:srgbClr val="FFFF00"/>
                          </a:highlight>
                          <a:latin typeface="Arial" panose="020B0604020202020204" pitchFamily="34" charset="0"/>
                          <a:ea typeface="Times New Roman"/>
                          <a:cs typeface="Arial" panose="020B0604020202020204" pitchFamily="34" charset="0"/>
                        </a:rPr>
                        <a:t>Chair MACHC to coordinate overall.</a:t>
                      </a:r>
                      <a:endParaRPr lang="en-US" sz="1400" kern="1200" dirty="0">
                        <a:solidFill>
                          <a:schemeClr val="tx1"/>
                        </a:solidFill>
                        <a:effectLst/>
                        <a:highlight>
                          <a:srgbClr val="FFFF00"/>
                        </a:highlight>
                        <a:latin typeface="Arial" panose="020B0604020202020204" pitchFamily="34" charset="0"/>
                        <a:ea typeface="Times New Roman"/>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Box 4"/>
          <p:cNvSpPr txBox="1">
            <a:spLocks noChangeArrowheads="1"/>
          </p:cNvSpPr>
          <p:nvPr/>
        </p:nvSpPr>
        <p:spPr bwMode="auto">
          <a:xfrm>
            <a:off x="467544" y="404664"/>
            <a:ext cx="2712024" cy="461665"/>
          </a:xfrm>
          <a:prstGeom prst="rect">
            <a:avLst/>
          </a:prstGeom>
          <a:noFill/>
          <a:ln w="9525">
            <a:noFill/>
            <a:miter lim="800000"/>
            <a:headEnd/>
            <a:tailEnd/>
          </a:ln>
        </p:spPr>
        <p:txBody>
          <a:bodyPr wrap="none">
            <a:spAutoFit/>
          </a:bodyPr>
          <a:lstStyle/>
          <a:p>
            <a:r>
              <a:rPr lang="en-GB" sz="2400" dirty="0" smtClean="0">
                <a:solidFill>
                  <a:schemeClr val="tx2"/>
                </a:solidFill>
              </a:rPr>
              <a:t>IRRC8 </a:t>
            </a:r>
            <a:r>
              <a:rPr lang="en-GB" sz="2400" dirty="0" err="1" smtClean="0">
                <a:solidFill>
                  <a:schemeClr val="tx2"/>
                </a:solidFill>
              </a:rPr>
              <a:t>Workplan</a:t>
            </a:r>
            <a:endParaRPr lang="en-GB" sz="2400" dirty="0">
              <a:solidFill>
                <a:schemeClr val="tx2"/>
              </a:solidFill>
            </a:endParaRPr>
          </a:p>
        </p:txBody>
      </p:sp>
    </p:spTree>
    <p:extLst>
      <p:ext uri="{BB962C8B-B14F-4D97-AF65-F5344CB8AC3E}">
        <p14:creationId xmlns:p14="http://schemas.microsoft.com/office/powerpoint/2010/main" val="2092546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67544" y="1125538"/>
            <a:ext cx="1298753" cy="430887"/>
          </a:xfrm>
          <a:prstGeom prst="rect">
            <a:avLst/>
          </a:prstGeom>
          <a:noFill/>
          <a:ln w="9525">
            <a:noFill/>
            <a:miter lim="800000"/>
            <a:headEnd/>
            <a:tailEnd/>
          </a:ln>
        </p:spPr>
        <p:txBody>
          <a:bodyPr wrap="none">
            <a:spAutoFit/>
          </a:bodyPr>
          <a:lstStyle/>
          <a:p>
            <a:r>
              <a:rPr lang="en-GB" dirty="0" smtClean="0">
                <a:solidFill>
                  <a:schemeClr val="tx2"/>
                </a:solidFill>
              </a:rPr>
              <a:t>Content</a:t>
            </a:r>
            <a:endParaRPr lang="en-GB" dirty="0">
              <a:solidFill>
                <a:schemeClr val="tx2"/>
              </a:solidFill>
            </a:endParaRPr>
          </a:p>
        </p:txBody>
      </p:sp>
      <p:sp>
        <p:nvSpPr>
          <p:cNvPr id="14" name="TextBox 13"/>
          <p:cNvSpPr txBox="1"/>
          <p:nvPr/>
        </p:nvSpPr>
        <p:spPr>
          <a:xfrm>
            <a:off x="467544" y="1700808"/>
            <a:ext cx="7992888" cy="3385542"/>
          </a:xfrm>
          <a:prstGeom prst="rect">
            <a:avLst/>
          </a:prstGeom>
          <a:noFill/>
        </p:spPr>
        <p:txBody>
          <a:bodyPr wrap="square" rtlCol="0">
            <a:spAutoFit/>
          </a:bodyPr>
          <a:lstStyle/>
          <a:p>
            <a:pPr marL="342900" indent="-342900">
              <a:buFont typeface="Arial" panose="020B0604020202020204" pitchFamily="34" charset="0"/>
              <a:buChar char="•"/>
            </a:pPr>
            <a:r>
              <a:rPr lang="en-GB" dirty="0" smtClean="0"/>
              <a:t>MACHC </a:t>
            </a:r>
            <a:r>
              <a:rPr lang="en-GB" dirty="0"/>
              <a:t>report to IRRC8 </a:t>
            </a:r>
            <a:endParaRPr lang="en-GB"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IBSC</a:t>
            </a: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IRCC8 Action list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IRCC8 Work plan</a:t>
            </a:r>
          </a:p>
          <a:p>
            <a:pPr marL="342900" indent="-342900">
              <a:buFont typeface="Arial" panose="020B0604020202020204" pitchFamily="34" charset="0"/>
              <a:buChar char="•"/>
            </a:pPr>
            <a:endParaRPr lang="en-GB" sz="2000" dirty="0"/>
          </a:p>
          <a:p>
            <a:r>
              <a:rPr lang="en-GB" sz="2000" dirty="0" smtClean="0"/>
              <a:t> </a:t>
            </a:r>
          </a:p>
          <a:p>
            <a:pPr marL="342900" indent="-342900">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4078430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67966" y="1269921"/>
            <a:ext cx="1560042" cy="430887"/>
          </a:xfrm>
          <a:prstGeom prst="rect">
            <a:avLst/>
          </a:prstGeom>
          <a:noFill/>
          <a:ln w="9525">
            <a:noFill/>
            <a:miter lim="800000"/>
            <a:headEnd/>
            <a:tailEnd/>
          </a:ln>
        </p:spPr>
        <p:txBody>
          <a:bodyPr wrap="none">
            <a:spAutoFit/>
          </a:bodyPr>
          <a:lstStyle/>
          <a:p>
            <a:r>
              <a:rPr lang="en-GB" dirty="0" smtClean="0">
                <a:solidFill>
                  <a:schemeClr val="tx2"/>
                </a:solidFill>
              </a:rPr>
              <a:t>Summary</a:t>
            </a:r>
            <a:endParaRPr lang="en-GB" dirty="0">
              <a:solidFill>
                <a:schemeClr val="tx2"/>
              </a:solidFill>
            </a:endParaRPr>
          </a:p>
        </p:txBody>
      </p:sp>
      <p:sp>
        <p:nvSpPr>
          <p:cNvPr id="14" name="TextBox 13"/>
          <p:cNvSpPr txBox="1"/>
          <p:nvPr/>
        </p:nvSpPr>
        <p:spPr>
          <a:xfrm>
            <a:off x="467544" y="1700808"/>
            <a:ext cx="8496944" cy="4832092"/>
          </a:xfrm>
          <a:prstGeom prst="rect">
            <a:avLst/>
          </a:prstGeom>
          <a:noFill/>
        </p:spPr>
        <p:txBody>
          <a:bodyPr wrap="square" rtlCol="0">
            <a:spAutoFit/>
          </a:bodyPr>
          <a:lstStyle/>
          <a:p>
            <a:pPr marL="342900" indent="-342900">
              <a:buFont typeface="Arial" panose="020B0604020202020204" pitchFamily="34" charset="0"/>
              <a:buChar char="•"/>
            </a:pPr>
            <a:r>
              <a:rPr lang="en-GB" dirty="0" smtClean="0"/>
              <a:t>Progresses </a:t>
            </a:r>
            <a:r>
              <a:rPr lang="en-GB" dirty="0"/>
              <a:t>made on the </a:t>
            </a:r>
            <a:r>
              <a:rPr lang="en-GB" dirty="0" smtClean="0"/>
              <a:t>membership</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Importance of Spanish within the MACHC </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Procedure for selection of MS for the IHO council</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MICC achievements, including </a:t>
            </a:r>
            <a:r>
              <a:rPr lang="en-US" altLang="en-US" kern="0" dirty="0" smtClean="0">
                <a:ea typeface="Calibri"/>
                <a:cs typeface="Times New Roman"/>
              </a:rPr>
              <a:t>NOAA </a:t>
            </a:r>
            <a:r>
              <a:rPr lang="en-US" altLang="en-US" kern="0" dirty="0">
                <a:ea typeface="Calibri"/>
                <a:cs typeface="Times New Roman"/>
              </a:rPr>
              <a:t>Port </a:t>
            </a:r>
            <a:r>
              <a:rPr lang="en-US" altLang="en-US" kern="0" dirty="0" smtClean="0">
                <a:ea typeface="Calibri"/>
                <a:cs typeface="Times New Roman"/>
              </a:rPr>
              <a:t>Analysis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First Risk assessment meeting, plus follow on activities.</a:t>
            </a:r>
          </a:p>
          <a:p>
            <a:r>
              <a:rPr lang="en-GB" dirty="0" smtClean="0"/>
              <a:t> </a:t>
            </a:r>
          </a:p>
          <a:p>
            <a:pPr marL="342900" indent="-342900">
              <a:buFont typeface="Arial" panose="020B0604020202020204" pitchFamily="34" charset="0"/>
              <a:buChar char="•"/>
            </a:pPr>
            <a:r>
              <a:rPr lang="en-GB" dirty="0" smtClean="0"/>
              <a:t>MEIP,  work on future </a:t>
            </a:r>
            <a:r>
              <a:rPr lang="en-GB" dirty="0"/>
              <a:t>viability </a:t>
            </a:r>
            <a:r>
              <a:rPr lang="en-GB" dirty="0" smtClean="0"/>
              <a:t>(</a:t>
            </a:r>
            <a:r>
              <a:rPr lang="en-GB" dirty="0" err="1" smtClean="0"/>
              <a:t>incl</a:t>
            </a:r>
            <a:r>
              <a:rPr lang="en-GB" dirty="0" smtClean="0"/>
              <a:t> ENC online viewer).</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CB </a:t>
            </a:r>
            <a:r>
              <a:rPr lang="en-GB" dirty="0"/>
              <a:t>Committee </a:t>
            </a:r>
            <a:r>
              <a:rPr lang="en-GB" dirty="0" smtClean="0"/>
              <a:t>active with a structured plan </a:t>
            </a:r>
          </a:p>
          <a:p>
            <a:pPr marL="342900" indent="-342900">
              <a:buFont typeface="Arial" panose="020B0604020202020204" pitchFamily="34" charset="0"/>
              <a:buChar char="•"/>
            </a:pPr>
            <a:endParaRPr lang="en-GB" dirty="0" smtClean="0"/>
          </a:p>
        </p:txBody>
      </p:sp>
      <p:sp>
        <p:nvSpPr>
          <p:cNvPr id="4" name="TextBox 3"/>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310795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624851" y="1630661"/>
            <a:ext cx="6178026" cy="4102595"/>
          </a:xfrm>
          <a:prstGeom prst="rect">
            <a:avLst/>
          </a:prstGeom>
        </p:spPr>
      </p:pic>
      <p:sp>
        <p:nvSpPr>
          <p:cNvPr id="3" name="TextBox 2"/>
          <p:cNvSpPr txBox="1"/>
          <p:nvPr/>
        </p:nvSpPr>
        <p:spPr>
          <a:xfrm>
            <a:off x="1087102" y="1124744"/>
            <a:ext cx="7253524" cy="461665"/>
          </a:xfrm>
          <a:prstGeom prst="rect">
            <a:avLst/>
          </a:prstGeom>
          <a:noFill/>
        </p:spPr>
        <p:txBody>
          <a:bodyPr wrap="none" rtlCol="0">
            <a:spAutoFit/>
          </a:bodyPr>
          <a:lstStyle/>
          <a:p>
            <a:r>
              <a:rPr lang="nl-NL" sz="2400" dirty="0">
                <a:solidFill>
                  <a:schemeClr val="tx2"/>
                </a:solidFill>
              </a:rPr>
              <a:t>16th MACHC- St John’s, Antigua </a:t>
            </a:r>
            <a:r>
              <a:rPr lang="nl-NL" sz="2400" dirty="0" err="1">
                <a:solidFill>
                  <a:schemeClr val="tx2"/>
                </a:solidFill>
              </a:rPr>
              <a:t>and</a:t>
            </a:r>
            <a:r>
              <a:rPr lang="nl-NL" sz="2400" dirty="0">
                <a:solidFill>
                  <a:schemeClr val="tx2"/>
                </a:solidFill>
              </a:rPr>
              <a:t> Barbuda</a:t>
            </a:r>
          </a:p>
        </p:txBody>
      </p:sp>
      <p:sp>
        <p:nvSpPr>
          <p:cNvPr id="8" name="Ovale toelichting 7"/>
          <p:cNvSpPr/>
          <p:nvPr/>
        </p:nvSpPr>
        <p:spPr bwMode="auto">
          <a:xfrm>
            <a:off x="0" y="1628800"/>
            <a:ext cx="1907704" cy="1296144"/>
          </a:xfrm>
          <a:prstGeom prst="wedgeEllipseCallout">
            <a:avLst>
              <a:gd name="adj1" fmla="val 76969"/>
              <a:gd name="adj2" fmla="val 72568"/>
            </a:avLst>
          </a:prstGeom>
          <a:noFill/>
          <a:ln w="25400" cap="flat" cmpd="sng" algn="ctr">
            <a:solidFill>
              <a:srgbClr val="33CC33"/>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2000" b="0" i="0" u="none" strike="noStrike" cap="none" normalizeH="0" baseline="0" dirty="0" err="1">
                <a:ln>
                  <a:noFill/>
                </a:ln>
                <a:solidFill>
                  <a:schemeClr val="tx1"/>
                </a:solidFill>
                <a:effectLst/>
                <a:latin typeface="Verdana" pitchFamily="34" charset="0"/>
              </a:rPr>
              <a:t>Interna-tional</a:t>
            </a:r>
            <a:r>
              <a:rPr kumimoji="0" lang="en-GB" sz="2000" b="0" i="0" u="none" strike="noStrike" cap="none" normalizeH="0" baseline="0" dirty="0">
                <a:ln>
                  <a:noFill/>
                </a:ln>
                <a:solidFill>
                  <a:schemeClr val="tx1"/>
                </a:solidFill>
                <a:effectLst/>
                <a:latin typeface="Verdana" pitchFamily="34" charset="0"/>
              </a:rPr>
              <a:t>  </a:t>
            </a:r>
            <a:r>
              <a:rPr kumimoji="0" lang="en-GB" sz="2000" b="0" i="0" u="none" strike="noStrike" cap="none" normalizeH="0" baseline="0" dirty="0" err="1">
                <a:ln>
                  <a:noFill/>
                </a:ln>
                <a:solidFill>
                  <a:schemeClr val="tx1"/>
                </a:solidFill>
                <a:effectLst/>
                <a:latin typeface="Verdana" pitchFamily="34" charset="0"/>
              </a:rPr>
              <a:t>organisa-tions</a:t>
            </a:r>
            <a:endParaRPr kumimoji="0" lang="en-GB" sz="2000" b="0" i="0" u="none" strike="noStrike" cap="none" normalizeH="0" baseline="0" dirty="0">
              <a:ln>
                <a:noFill/>
              </a:ln>
              <a:solidFill>
                <a:schemeClr val="tx1"/>
              </a:solidFill>
              <a:effectLst/>
              <a:latin typeface="Verdana" pitchFamily="34" charset="0"/>
            </a:endParaRPr>
          </a:p>
        </p:txBody>
      </p:sp>
      <p:sp>
        <p:nvSpPr>
          <p:cNvPr id="9" name="Ovale toelichting 8"/>
          <p:cNvSpPr/>
          <p:nvPr/>
        </p:nvSpPr>
        <p:spPr bwMode="auto">
          <a:xfrm>
            <a:off x="7703840" y="4509120"/>
            <a:ext cx="1404664" cy="1296144"/>
          </a:xfrm>
          <a:prstGeom prst="wedgeEllipseCallout">
            <a:avLst>
              <a:gd name="adj1" fmla="val -77907"/>
              <a:gd name="adj2" fmla="val -26068"/>
            </a:avLst>
          </a:prstGeom>
          <a:noFill/>
          <a:ln w="25400" cap="flat" cmpd="sng" algn="ctr">
            <a:solidFill>
              <a:srgbClr val="33CC33"/>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lang="nl-NL" sz="2000" dirty="0"/>
              <a:t>6 </a:t>
            </a:r>
            <a:r>
              <a:rPr lang="en-GB" sz="2000" dirty="0" err="1"/>
              <a:t>Obser-ver</a:t>
            </a:r>
            <a:r>
              <a:rPr lang="en-GB" sz="2000" dirty="0"/>
              <a:t> nations</a:t>
            </a:r>
            <a:endParaRPr kumimoji="0" lang="en-GB" sz="2000" b="0" i="0" u="none" strike="noStrike" cap="none" normalizeH="0" baseline="0" dirty="0">
              <a:ln>
                <a:noFill/>
              </a:ln>
              <a:solidFill>
                <a:schemeClr val="tx1"/>
              </a:solidFill>
              <a:effectLst/>
            </a:endParaRPr>
          </a:p>
        </p:txBody>
      </p:sp>
      <p:sp>
        <p:nvSpPr>
          <p:cNvPr id="4" name="Ovale toelichting 3"/>
          <p:cNvSpPr/>
          <p:nvPr/>
        </p:nvSpPr>
        <p:spPr bwMode="auto">
          <a:xfrm>
            <a:off x="7668344" y="1412776"/>
            <a:ext cx="1440160" cy="1296144"/>
          </a:xfrm>
          <a:prstGeom prst="wedgeEllipseCallout">
            <a:avLst>
              <a:gd name="adj1" fmla="val -94835"/>
              <a:gd name="adj2" fmla="val 68894"/>
            </a:avLst>
          </a:prstGeom>
          <a:noFill/>
          <a:ln w="25400" cap="flat" cmpd="sng" algn="ctr">
            <a:solidFill>
              <a:srgbClr val="33CC33"/>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nl-NL" sz="2000" b="0" i="0" u="none" strike="noStrike" cap="none" normalizeH="0" baseline="0" dirty="0">
                <a:ln>
                  <a:noFill/>
                </a:ln>
                <a:solidFill>
                  <a:schemeClr val="tx1"/>
                </a:solidFill>
                <a:effectLst/>
                <a:latin typeface="Verdana" pitchFamily="34" charset="0"/>
              </a:rPr>
              <a:t>12 of 13 MS</a:t>
            </a:r>
          </a:p>
        </p:txBody>
      </p:sp>
      <p:sp>
        <p:nvSpPr>
          <p:cNvPr id="5" name="Ovale toelichting 4"/>
          <p:cNvSpPr/>
          <p:nvPr/>
        </p:nvSpPr>
        <p:spPr bwMode="auto">
          <a:xfrm>
            <a:off x="7703840" y="2852936"/>
            <a:ext cx="1440160" cy="1296144"/>
          </a:xfrm>
          <a:prstGeom prst="wedgeEllipseCallout">
            <a:avLst>
              <a:gd name="adj1" fmla="val -97553"/>
              <a:gd name="adj2" fmla="val 24066"/>
            </a:avLst>
          </a:prstGeom>
          <a:noFill/>
          <a:ln w="25400" cap="flat" cmpd="sng" algn="ctr">
            <a:solidFill>
              <a:srgbClr val="33CC33"/>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nl-NL" sz="2000" b="0" i="0" u="none" strike="noStrike" cap="none" normalizeH="0" baseline="0" dirty="0">
                <a:ln>
                  <a:noFill/>
                </a:ln>
                <a:solidFill>
                  <a:schemeClr val="tx1"/>
                </a:solidFill>
                <a:effectLst/>
                <a:latin typeface="Verdana" pitchFamily="34" charset="0"/>
              </a:rPr>
              <a:t>7 of </a:t>
            </a:r>
          </a:p>
          <a:p>
            <a:pPr marL="0" marR="0" indent="0" algn="l" defTabSz="914400" rtl="0" eaLnBrk="0" fontAlgn="base" latinLnBrk="0" hangingPunct="0">
              <a:lnSpc>
                <a:spcPct val="100000"/>
              </a:lnSpc>
              <a:spcBef>
                <a:spcPct val="50000"/>
              </a:spcBef>
              <a:spcAft>
                <a:spcPct val="0"/>
              </a:spcAft>
              <a:buClrTx/>
              <a:buSzTx/>
              <a:buFontTx/>
              <a:buNone/>
              <a:tabLst/>
            </a:pPr>
            <a:r>
              <a:rPr kumimoji="0" lang="nl-NL" sz="2000" b="0" i="0" u="none" strike="noStrike" cap="none" normalizeH="0" baseline="0" dirty="0">
                <a:ln>
                  <a:noFill/>
                </a:ln>
                <a:solidFill>
                  <a:schemeClr val="tx1"/>
                </a:solidFill>
                <a:effectLst/>
                <a:latin typeface="Verdana" pitchFamily="34" charset="0"/>
              </a:rPr>
              <a:t>13 AMS</a:t>
            </a:r>
          </a:p>
        </p:txBody>
      </p:sp>
      <p:sp>
        <p:nvSpPr>
          <p:cNvPr id="7" name="Ovale toelichting 6"/>
          <p:cNvSpPr/>
          <p:nvPr/>
        </p:nvSpPr>
        <p:spPr bwMode="auto">
          <a:xfrm>
            <a:off x="179512" y="4797152"/>
            <a:ext cx="1656184" cy="1296144"/>
          </a:xfrm>
          <a:prstGeom prst="wedgeEllipseCallout">
            <a:avLst>
              <a:gd name="adj1" fmla="val 88900"/>
              <a:gd name="adj2" fmla="val -48686"/>
            </a:avLst>
          </a:prstGeom>
          <a:noFill/>
          <a:ln w="25400" cap="flat" cmpd="sng" algn="ctr">
            <a:solidFill>
              <a:srgbClr val="33CC33"/>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2000" b="0" i="0" u="none" strike="noStrike" cap="none" normalizeH="0" baseline="0" dirty="0">
                <a:ln>
                  <a:noFill/>
                </a:ln>
                <a:solidFill>
                  <a:schemeClr val="tx1"/>
                </a:solidFill>
                <a:effectLst/>
                <a:latin typeface="Verdana" pitchFamily="34" charset="0"/>
              </a:rPr>
              <a:t>Industry</a:t>
            </a:r>
          </a:p>
        </p:txBody>
      </p:sp>
      <p:sp>
        <p:nvSpPr>
          <p:cNvPr id="12" name="Ovale toelichting 11"/>
          <p:cNvSpPr/>
          <p:nvPr/>
        </p:nvSpPr>
        <p:spPr bwMode="auto">
          <a:xfrm>
            <a:off x="35496" y="3140968"/>
            <a:ext cx="2016224" cy="1296144"/>
          </a:xfrm>
          <a:prstGeom prst="wedgeEllipseCallout">
            <a:avLst>
              <a:gd name="adj1" fmla="val 70628"/>
              <a:gd name="adj2" fmla="val 551"/>
            </a:avLst>
          </a:prstGeom>
          <a:noFill/>
          <a:ln w="25400" cap="flat" cmpd="sng" algn="ctr">
            <a:solidFill>
              <a:srgbClr val="33CC33"/>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2000" b="0" i="0" u="none" strike="noStrike" cap="none" normalizeH="0" baseline="0" dirty="0">
                <a:ln>
                  <a:noFill/>
                </a:ln>
                <a:solidFill>
                  <a:schemeClr val="tx1"/>
                </a:solidFill>
                <a:effectLst/>
                <a:latin typeface="Verdana" pitchFamily="34" charset="0"/>
              </a:rPr>
              <a:t>Regional </a:t>
            </a:r>
            <a:r>
              <a:rPr kumimoji="0" lang="en-GB" sz="2000" b="0" i="0" u="none" strike="noStrike" cap="none" normalizeH="0" baseline="0" dirty="0" err="1">
                <a:ln>
                  <a:noFill/>
                </a:ln>
                <a:solidFill>
                  <a:schemeClr val="tx1"/>
                </a:solidFill>
                <a:effectLst/>
                <a:latin typeface="Verdana" pitchFamily="34" charset="0"/>
              </a:rPr>
              <a:t>organisa-tions</a:t>
            </a:r>
            <a:endParaRPr kumimoji="0" lang="en-GB" sz="2000" b="0" i="0" u="none" strike="noStrike" cap="none" normalizeH="0" baseline="0" dirty="0">
              <a:ln>
                <a:noFill/>
              </a:ln>
              <a:solidFill>
                <a:schemeClr val="tx1"/>
              </a:solidFill>
              <a:effectLst/>
              <a:latin typeface="Verdana" pitchFamily="34" charset="0"/>
            </a:endParaRPr>
          </a:p>
        </p:txBody>
      </p:sp>
      <p:sp>
        <p:nvSpPr>
          <p:cNvPr id="6" name="TextBox 5"/>
          <p:cNvSpPr txBox="1"/>
          <p:nvPr/>
        </p:nvSpPr>
        <p:spPr>
          <a:xfrm>
            <a:off x="1822459" y="5877852"/>
            <a:ext cx="5907386" cy="430887"/>
          </a:xfrm>
          <a:prstGeom prst="rect">
            <a:avLst/>
          </a:prstGeom>
          <a:noFill/>
        </p:spPr>
        <p:txBody>
          <a:bodyPr wrap="none" rtlCol="0">
            <a:spAutoFit/>
          </a:bodyPr>
          <a:lstStyle/>
          <a:p>
            <a:r>
              <a:rPr lang="en-US" dirty="0"/>
              <a:t>During Conference some 80 participants</a:t>
            </a:r>
          </a:p>
        </p:txBody>
      </p:sp>
      <p:sp>
        <p:nvSpPr>
          <p:cNvPr id="11" name="TextBox 10"/>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370072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124744"/>
            <a:ext cx="2226892" cy="461665"/>
          </a:xfrm>
          <a:prstGeom prst="rect">
            <a:avLst/>
          </a:prstGeom>
          <a:noFill/>
        </p:spPr>
        <p:txBody>
          <a:bodyPr wrap="none" rtlCol="0">
            <a:spAutoFit/>
          </a:bodyPr>
          <a:lstStyle/>
          <a:p>
            <a:r>
              <a:rPr lang="nl-NL" sz="2400" dirty="0" err="1">
                <a:solidFill>
                  <a:schemeClr val="tx2"/>
                </a:solidFill>
              </a:rPr>
              <a:t>Memberschip</a:t>
            </a:r>
            <a:endParaRPr lang="nl-NL" sz="2400" dirty="0">
              <a:solidFill>
                <a:schemeClr val="tx2"/>
              </a:solidFill>
            </a:endParaRPr>
          </a:p>
        </p:txBody>
      </p:sp>
      <p:pic>
        <p:nvPicPr>
          <p:cNvPr id="19458" name="Picture 2" descr="http://www.iho.int/cms/media/commissions/machc.png"/>
          <p:cNvPicPr>
            <a:picLocks noChangeAspect="1" noChangeArrowheads="1"/>
          </p:cNvPicPr>
          <p:nvPr/>
        </p:nvPicPr>
        <p:blipFill>
          <a:blip r:embed="rId3" cstate="print"/>
          <a:srcRect/>
          <a:stretch>
            <a:fillRect/>
          </a:stretch>
        </p:blipFill>
        <p:spPr bwMode="auto">
          <a:xfrm>
            <a:off x="683568" y="1772816"/>
            <a:ext cx="3168352" cy="1804583"/>
          </a:xfrm>
          <a:prstGeom prst="rect">
            <a:avLst/>
          </a:prstGeom>
          <a:noFill/>
        </p:spPr>
      </p:pic>
      <p:sp>
        <p:nvSpPr>
          <p:cNvPr id="16" name="Tekstvak 15"/>
          <p:cNvSpPr txBox="1"/>
          <p:nvPr/>
        </p:nvSpPr>
        <p:spPr>
          <a:xfrm>
            <a:off x="4932040" y="1298956"/>
            <a:ext cx="3240360" cy="769441"/>
          </a:xfrm>
          <a:prstGeom prst="rect">
            <a:avLst/>
          </a:prstGeom>
          <a:noFill/>
        </p:spPr>
        <p:txBody>
          <a:bodyPr wrap="square" rtlCol="0">
            <a:spAutoFit/>
          </a:bodyPr>
          <a:lstStyle/>
          <a:p>
            <a:r>
              <a:rPr lang="en-GB" dirty="0"/>
              <a:t>Dominican Republic Associate Member</a:t>
            </a:r>
          </a:p>
        </p:txBody>
      </p:sp>
      <p:sp>
        <p:nvSpPr>
          <p:cNvPr id="17" name="PIJL-OMHOOG 16"/>
          <p:cNvSpPr/>
          <p:nvPr/>
        </p:nvSpPr>
        <p:spPr bwMode="auto">
          <a:xfrm rot="2199407">
            <a:off x="2960918" y="1103385"/>
            <a:ext cx="248601" cy="545801"/>
          </a:xfrm>
          <a:prstGeom prst="upArrow">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endParaRPr>
          </a:p>
        </p:txBody>
      </p:sp>
      <p:pic>
        <p:nvPicPr>
          <p:cNvPr id="2" name="Afbeelding 1"/>
          <p:cNvPicPr>
            <a:picLocks noChangeAspect="1"/>
          </p:cNvPicPr>
          <p:nvPr/>
        </p:nvPicPr>
        <p:blipFill>
          <a:blip r:embed="rId4"/>
          <a:stretch>
            <a:fillRect/>
          </a:stretch>
        </p:blipFill>
        <p:spPr>
          <a:xfrm>
            <a:off x="683568" y="3794584"/>
            <a:ext cx="3456384" cy="2308243"/>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216524" y="2722358"/>
            <a:ext cx="4293096" cy="2862064"/>
          </a:xfrm>
          <a:prstGeom prst="rect">
            <a:avLst/>
          </a:prstGeom>
        </p:spPr>
      </p:pic>
      <p:sp>
        <p:nvSpPr>
          <p:cNvPr id="8" name="TextBox 7"/>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16028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2738" y="1268760"/>
            <a:ext cx="4299575" cy="461665"/>
          </a:xfrm>
          <a:prstGeom prst="rect">
            <a:avLst/>
          </a:prstGeom>
          <a:noFill/>
        </p:spPr>
        <p:txBody>
          <a:bodyPr wrap="none" rtlCol="0">
            <a:spAutoFit/>
          </a:bodyPr>
          <a:lstStyle/>
          <a:p>
            <a:r>
              <a:rPr lang="en-US" sz="2400" dirty="0">
                <a:solidFill>
                  <a:schemeClr val="tx2"/>
                </a:solidFill>
              </a:rPr>
              <a:t>Spanish within the </a:t>
            </a:r>
            <a:r>
              <a:rPr lang="nl-NL" sz="2400" dirty="0">
                <a:solidFill>
                  <a:schemeClr val="tx2"/>
                </a:solidFill>
              </a:rPr>
              <a:t>MACHC</a:t>
            </a:r>
          </a:p>
        </p:txBody>
      </p:sp>
      <p:pic>
        <p:nvPicPr>
          <p:cNvPr id="13314" name="Picture 2" descr="http://www1.expatica.com/upload/SpanishlanguagesTEXT.jpg"/>
          <p:cNvPicPr>
            <a:picLocks noChangeAspect="1" noChangeArrowheads="1"/>
          </p:cNvPicPr>
          <p:nvPr/>
        </p:nvPicPr>
        <p:blipFill>
          <a:blip r:embed="rId3" cstate="print"/>
          <a:srcRect/>
          <a:stretch>
            <a:fillRect/>
          </a:stretch>
        </p:blipFill>
        <p:spPr bwMode="auto">
          <a:xfrm>
            <a:off x="755576" y="2276872"/>
            <a:ext cx="2266950" cy="2952751"/>
          </a:xfrm>
          <a:prstGeom prst="rect">
            <a:avLst/>
          </a:prstGeom>
          <a:noFill/>
        </p:spPr>
      </p:pic>
      <p:sp>
        <p:nvSpPr>
          <p:cNvPr id="13318" name="AutoShape 6" descr="Afbeeldingsresultaat voor cartoon  spanish engl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 name="TextBox 1"/>
          <p:cNvSpPr txBox="1"/>
          <p:nvPr/>
        </p:nvSpPr>
        <p:spPr>
          <a:xfrm>
            <a:off x="3128317" y="1700808"/>
            <a:ext cx="5724128" cy="5355312"/>
          </a:xfrm>
          <a:prstGeom prst="rect">
            <a:avLst/>
          </a:prstGeom>
          <a:noFill/>
        </p:spPr>
        <p:txBody>
          <a:bodyPr wrap="square" rtlCol="0">
            <a:spAutoFit/>
          </a:bodyPr>
          <a:lstStyle/>
          <a:p>
            <a:r>
              <a:rPr lang="en-US" dirty="0" smtClean="0"/>
              <a:t>Conclusions</a:t>
            </a:r>
            <a:endParaRPr lang="en-US" dirty="0"/>
          </a:p>
          <a:p>
            <a:pPr marL="342900" indent="-342900">
              <a:buFont typeface="Arial" panose="020B0604020202020204" pitchFamily="34" charset="0"/>
              <a:buChar char="•"/>
            </a:pPr>
            <a:r>
              <a:rPr lang="en-US" dirty="0"/>
              <a:t>IOT advance aims of MACHC the use of the Spanish language, wherever possible, would be beneficial.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Focus on working language, not official IHO-language</a:t>
            </a:r>
            <a:r>
              <a:rPr lang="en-US" dirty="0" smtClean="0"/>
              <a:t>.</a:t>
            </a:r>
          </a:p>
          <a:p>
            <a:pPr marL="800100" lvl="1" indent="-342900">
              <a:buFont typeface="Arial" panose="020B0604020202020204" pitchFamily="34" charset="0"/>
              <a:buChar char="•"/>
            </a:pPr>
            <a:r>
              <a:rPr lang="en-US" sz="2000" u="sng" dirty="0"/>
              <a:t>inclusiveness </a:t>
            </a:r>
            <a:r>
              <a:rPr lang="en-US" sz="2000" u="sng" dirty="0">
                <a:sym typeface="Wingdings" panose="05000000000000000000" pitchFamily="2" charset="2"/>
              </a:rPr>
              <a:t> </a:t>
            </a:r>
            <a:r>
              <a:rPr lang="en-US" sz="2000" u="sng" dirty="0"/>
              <a:t>budgetary constraints </a:t>
            </a:r>
            <a:endParaRPr lang="en-US" sz="2000"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a:t>Amended Statutes for Spanish: </a:t>
            </a:r>
            <a:endParaRPr lang="en-US" dirty="0" smtClean="0"/>
          </a:p>
          <a:p>
            <a:pPr marL="800100" lvl="1" indent="-342900">
              <a:buFont typeface="Arial" panose="020B0604020202020204" pitchFamily="34" charset="0"/>
              <a:buChar char="•"/>
            </a:pPr>
            <a:r>
              <a:rPr lang="en-US" sz="2000" dirty="0"/>
              <a:t>C</a:t>
            </a:r>
            <a:r>
              <a:rPr lang="en-US" sz="2000" dirty="0" smtClean="0"/>
              <a:t>ontinuous </a:t>
            </a:r>
            <a:r>
              <a:rPr lang="en-US" sz="2000" dirty="0"/>
              <a:t>interpretation at meetings to and from Spanish being provided</a:t>
            </a:r>
            <a:endParaRPr lang="en-US" sz="2000" dirty="0" smtClean="0"/>
          </a:p>
          <a:p>
            <a:r>
              <a:rPr lang="en-US" dirty="0"/>
              <a:t/>
            </a:r>
            <a:br>
              <a:rPr lang="en-US" dirty="0"/>
            </a:br>
            <a:endParaRPr lang="en-US" dirty="0"/>
          </a:p>
        </p:txBody>
      </p:sp>
      <p:sp>
        <p:nvSpPr>
          <p:cNvPr id="7" name="TextBox 6"/>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31295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048" y="1135063"/>
            <a:ext cx="7280583" cy="461665"/>
          </a:xfrm>
          <a:prstGeom prst="rect">
            <a:avLst/>
          </a:prstGeom>
          <a:noFill/>
        </p:spPr>
        <p:txBody>
          <a:bodyPr wrap="none" rtlCol="0">
            <a:spAutoFit/>
          </a:bodyPr>
          <a:lstStyle/>
          <a:p>
            <a:r>
              <a:rPr lang="nl-NL" sz="2400" dirty="0">
                <a:solidFill>
                  <a:schemeClr val="tx2"/>
                </a:solidFill>
              </a:rPr>
              <a:t>MACH </a:t>
            </a:r>
            <a:r>
              <a:rPr lang="nl-NL" sz="2400" dirty="0" err="1">
                <a:solidFill>
                  <a:schemeClr val="tx2"/>
                </a:solidFill>
              </a:rPr>
              <a:t>Integrated</a:t>
            </a:r>
            <a:r>
              <a:rPr lang="nl-NL" sz="2400" dirty="0">
                <a:solidFill>
                  <a:schemeClr val="tx2"/>
                </a:solidFill>
              </a:rPr>
              <a:t> </a:t>
            </a:r>
            <a:r>
              <a:rPr lang="nl-NL" sz="2400" dirty="0" err="1">
                <a:solidFill>
                  <a:schemeClr val="tx2"/>
                </a:solidFill>
              </a:rPr>
              <a:t>Charting</a:t>
            </a:r>
            <a:r>
              <a:rPr lang="nl-NL" sz="2400" dirty="0">
                <a:solidFill>
                  <a:schemeClr val="tx2"/>
                </a:solidFill>
              </a:rPr>
              <a:t> </a:t>
            </a:r>
            <a:r>
              <a:rPr lang="nl-NL" sz="2400" dirty="0" err="1">
                <a:solidFill>
                  <a:schemeClr val="tx2"/>
                </a:solidFill>
              </a:rPr>
              <a:t>Committee</a:t>
            </a:r>
            <a:r>
              <a:rPr lang="nl-NL" sz="2400" dirty="0">
                <a:solidFill>
                  <a:schemeClr val="tx2"/>
                </a:solidFill>
              </a:rPr>
              <a:t> (MICC)</a:t>
            </a:r>
          </a:p>
        </p:txBody>
      </p:sp>
      <p:pic>
        <p:nvPicPr>
          <p:cNvPr id="7" name="Picture 3" descr="C:\Users\John.Nyberg\Desktop\Mexico.PNG"/>
          <p:cNvPicPr>
            <a:picLocks noChangeAspect="1" noChangeArrowheads="1"/>
          </p:cNvPicPr>
          <p:nvPr/>
        </p:nvPicPr>
        <p:blipFill>
          <a:blip r:embed="rId3" cstate="print"/>
          <a:srcRect/>
          <a:stretch>
            <a:fillRect/>
          </a:stretch>
        </p:blipFill>
        <p:spPr bwMode="auto">
          <a:xfrm>
            <a:off x="32627" y="2892896"/>
            <a:ext cx="5448906" cy="3416424"/>
          </a:xfrm>
          <a:prstGeom prst="rect">
            <a:avLst/>
          </a:prstGeom>
          <a:noFill/>
          <a:ln w="9525">
            <a:noFill/>
            <a:miter lim="800000"/>
            <a:headEnd/>
            <a:tailEnd/>
          </a:ln>
        </p:spPr>
      </p:pic>
      <p:sp>
        <p:nvSpPr>
          <p:cNvPr id="2" name="TextBox 1"/>
          <p:cNvSpPr txBox="1"/>
          <p:nvPr/>
        </p:nvSpPr>
        <p:spPr>
          <a:xfrm>
            <a:off x="492317" y="2204283"/>
            <a:ext cx="3528391" cy="430887"/>
          </a:xfrm>
          <a:prstGeom prst="rect">
            <a:avLst/>
          </a:prstGeom>
          <a:noFill/>
        </p:spPr>
        <p:txBody>
          <a:bodyPr wrap="square" rtlCol="0">
            <a:spAutoFit/>
          </a:bodyPr>
          <a:lstStyle/>
          <a:p>
            <a:r>
              <a:rPr lang="en-US" dirty="0"/>
              <a:t>S-11 update published</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581" y="1565950"/>
            <a:ext cx="4527461" cy="32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96136" y="5013176"/>
            <a:ext cx="2248189" cy="430887"/>
          </a:xfrm>
          <a:prstGeom prst="rect">
            <a:avLst/>
          </a:prstGeom>
          <a:noFill/>
        </p:spPr>
        <p:txBody>
          <a:bodyPr wrap="square" rtlCol="0">
            <a:spAutoFit/>
          </a:bodyPr>
          <a:lstStyle/>
          <a:p>
            <a:r>
              <a:rPr lang="en-US" dirty="0"/>
              <a:t>47 new ENC’s</a:t>
            </a:r>
          </a:p>
        </p:txBody>
      </p:sp>
      <p:sp>
        <p:nvSpPr>
          <p:cNvPr id="10" name="TextBox 9"/>
          <p:cNvSpPr txBox="1"/>
          <p:nvPr/>
        </p:nvSpPr>
        <p:spPr>
          <a:xfrm rot="20540578">
            <a:off x="1153580" y="3728557"/>
            <a:ext cx="7276423" cy="430887"/>
          </a:xfrm>
          <a:prstGeom prst="rect">
            <a:avLst/>
          </a:prstGeom>
          <a:solidFill>
            <a:srgbClr val="FFC000"/>
          </a:solidFill>
        </p:spPr>
        <p:txBody>
          <a:bodyPr wrap="square" rtlCol="0">
            <a:spAutoFit/>
          </a:bodyPr>
          <a:lstStyle/>
          <a:p>
            <a:pPr algn="ctr"/>
            <a:r>
              <a:rPr lang="en-US" dirty="0">
                <a:solidFill>
                  <a:srgbClr val="00B050"/>
                </a:solidFill>
              </a:rPr>
              <a:t>STEADY PROGRESS</a:t>
            </a:r>
          </a:p>
        </p:txBody>
      </p:sp>
      <p:sp>
        <p:nvSpPr>
          <p:cNvPr id="8" name="TextBox 7"/>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252100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cstate="print"/>
          <a:srcRect b="7866"/>
          <a:stretch>
            <a:fillRect/>
          </a:stretch>
        </p:blipFill>
        <p:spPr bwMode="auto">
          <a:xfrm>
            <a:off x="107504" y="1916832"/>
            <a:ext cx="6031903" cy="3402498"/>
          </a:xfrm>
          <a:prstGeom prst="rect">
            <a:avLst/>
          </a:prstGeom>
          <a:noFill/>
          <a:ln w="9525">
            <a:noFill/>
            <a:miter lim="800000"/>
            <a:headEnd/>
            <a:tailEnd/>
          </a:ln>
        </p:spPr>
      </p:pic>
      <p:sp>
        <p:nvSpPr>
          <p:cNvPr id="18435" name="Title 2"/>
          <p:cNvSpPr>
            <a:spLocks noGrp="1"/>
          </p:cNvSpPr>
          <p:nvPr>
            <p:ph type="title"/>
          </p:nvPr>
        </p:nvSpPr>
        <p:spPr>
          <a:xfrm>
            <a:off x="6211414" y="1916832"/>
            <a:ext cx="2537422" cy="2708434"/>
          </a:xfrm>
        </p:spPr>
        <p:txBody>
          <a:bodyPr/>
          <a:lstStyle/>
          <a:p>
            <a:pPr eaLnBrk="1" hangingPunct="1"/>
            <a:r>
              <a:rPr lang="en-US" altLang="en-US" sz="2200" dirty="0">
                <a:solidFill>
                  <a:srgbClr val="0D0D0D"/>
                </a:solidFill>
              </a:rPr>
              <a:t>48 out of the 373 world-wide Cruise Ship Ports/</a:t>
            </a:r>
            <a:br>
              <a:rPr lang="en-US" altLang="en-US" sz="2200" dirty="0">
                <a:solidFill>
                  <a:srgbClr val="0D0D0D"/>
                </a:solidFill>
              </a:rPr>
            </a:br>
            <a:r>
              <a:rPr lang="en-US" altLang="en-US" sz="2200" dirty="0">
                <a:solidFill>
                  <a:srgbClr val="0D0D0D"/>
                </a:solidFill>
              </a:rPr>
              <a:t>Anchorages not covered by Band 4, 5, or 6 ENCs are located in the MACHC </a:t>
            </a:r>
          </a:p>
        </p:txBody>
      </p:sp>
      <p:sp>
        <p:nvSpPr>
          <p:cNvPr id="4" name="Title 1"/>
          <p:cNvSpPr txBox="1">
            <a:spLocks/>
          </p:cNvSpPr>
          <p:nvPr/>
        </p:nvSpPr>
        <p:spPr bwMode="auto">
          <a:xfrm>
            <a:off x="467544" y="1340768"/>
            <a:ext cx="8281292"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600">
                <a:solidFill>
                  <a:srgbClr val="E17000"/>
                </a:solidFill>
                <a:latin typeface="+mj-lt"/>
                <a:ea typeface="+mj-ea"/>
                <a:cs typeface="+mj-cs"/>
              </a:defRPr>
            </a:lvl1pPr>
            <a:lvl2pPr algn="l" rtl="0" eaLnBrk="0" fontAlgn="base" hangingPunct="0">
              <a:spcBef>
                <a:spcPct val="0"/>
              </a:spcBef>
              <a:spcAft>
                <a:spcPct val="0"/>
              </a:spcAft>
              <a:defRPr sz="2600">
                <a:solidFill>
                  <a:srgbClr val="E17000"/>
                </a:solidFill>
                <a:latin typeface="Verdana" pitchFamily="34" charset="0"/>
              </a:defRPr>
            </a:lvl2pPr>
            <a:lvl3pPr algn="l" rtl="0" eaLnBrk="0" fontAlgn="base" hangingPunct="0">
              <a:spcBef>
                <a:spcPct val="0"/>
              </a:spcBef>
              <a:spcAft>
                <a:spcPct val="0"/>
              </a:spcAft>
              <a:defRPr sz="2600">
                <a:solidFill>
                  <a:srgbClr val="E17000"/>
                </a:solidFill>
                <a:latin typeface="Verdana" pitchFamily="34" charset="0"/>
              </a:defRPr>
            </a:lvl3pPr>
            <a:lvl4pPr algn="l" rtl="0" eaLnBrk="0" fontAlgn="base" hangingPunct="0">
              <a:spcBef>
                <a:spcPct val="0"/>
              </a:spcBef>
              <a:spcAft>
                <a:spcPct val="0"/>
              </a:spcAft>
              <a:defRPr sz="2600">
                <a:solidFill>
                  <a:srgbClr val="E17000"/>
                </a:solidFill>
                <a:latin typeface="Verdana" pitchFamily="34" charset="0"/>
              </a:defRPr>
            </a:lvl4pPr>
            <a:lvl5pPr algn="l" rtl="0" eaLnBrk="0" fontAlgn="base" hangingPunct="0">
              <a:spcBef>
                <a:spcPct val="0"/>
              </a:spcBef>
              <a:spcAft>
                <a:spcPct val="0"/>
              </a:spcAft>
              <a:defRPr sz="2600">
                <a:solidFill>
                  <a:srgbClr val="E17000"/>
                </a:solidFill>
                <a:latin typeface="Verdana" pitchFamily="34" charset="0"/>
              </a:defRPr>
            </a:lvl5pPr>
            <a:lvl6pPr marL="457200" algn="l" rtl="0" eaLnBrk="0" fontAlgn="base" hangingPunct="0">
              <a:spcBef>
                <a:spcPct val="0"/>
              </a:spcBef>
              <a:spcAft>
                <a:spcPct val="0"/>
              </a:spcAft>
              <a:defRPr sz="2600">
                <a:solidFill>
                  <a:srgbClr val="E17000"/>
                </a:solidFill>
                <a:latin typeface="Verdana" pitchFamily="34" charset="0"/>
              </a:defRPr>
            </a:lvl6pPr>
            <a:lvl7pPr marL="914400" algn="l" rtl="0" eaLnBrk="0" fontAlgn="base" hangingPunct="0">
              <a:spcBef>
                <a:spcPct val="0"/>
              </a:spcBef>
              <a:spcAft>
                <a:spcPct val="0"/>
              </a:spcAft>
              <a:defRPr sz="2600">
                <a:solidFill>
                  <a:srgbClr val="E17000"/>
                </a:solidFill>
                <a:latin typeface="Verdana" pitchFamily="34" charset="0"/>
              </a:defRPr>
            </a:lvl7pPr>
            <a:lvl8pPr marL="1371600" algn="l" rtl="0" eaLnBrk="0" fontAlgn="base" hangingPunct="0">
              <a:spcBef>
                <a:spcPct val="0"/>
              </a:spcBef>
              <a:spcAft>
                <a:spcPct val="0"/>
              </a:spcAft>
              <a:defRPr sz="2600">
                <a:solidFill>
                  <a:srgbClr val="E17000"/>
                </a:solidFill>
                <a:latin typeface="Verdana" pitchFamily="34" charset="0"/>
              </a:defRPr>
            </a:lvl8pPr>
            <a:lvl9pPr marL="1828800" algn="l" rtl="0" eaLnBrk="0" fontAlgn="base" hangingPunct="0">
              <a:spcBef>
                <a:spcPct val="0"/>
              </a:spcBef>
              <a:spcAft>
                <a:spcPct val="0"/>
              </a:spcAft>
              <a:defRPr sz="2600">
                <a:solidFill>
                  <a:srgbClr val="E17000"/>
                </a:solidFill>
                <a:latin typeface="Verdana" pitchFamily="34" charset="0"/>
              </a:defRPr>
            </a:lvl9pPr>
          </a:lstStyle>
          <a:p>
            <a:r>
              <a:rPr lang="en-US" altLang="en-US" sz="2400" kern="0" dirty="0">
                <a:ea typeface="Calibri"/>
                <a:cs typeface="Times New Roman"/>
              </a:rPr>
              <a:t>NOAA Port Analysis Evaluation – Gaps</a:t>
            </a:r>
            <a:endParaRPr lang="en-US" sz="2400" kern="0" dirty="0"/>
          </a:p>
        </p:txBody>
      </p:sp>
      <p:sp>
        <p:nvSpPr>
          <p:cNvPr id="2" name="TextBox 1"/>
          <p:cNvSpPr txBox="1"/>
          <p:nvPr/>
        </p:nvSpPr>
        <p:spPr>
          <a:xfrm>
            <a:off x="6228184" y="4653136"/>
            <a:ext cx="2664296" cy="1446550"/>
          </a:xfrm>
          <a:prstGeom prst="rect">
            <a:avLst/>
          </a:prstGeom>
          <a:solidFill>
            <a:schemeClr val="tx2">
              <a:lumMod val="40000"/>
              <a:lumOff val="60000"/>
            </a:schemeClr>
          </a:solidFill>
          <a:ln w="12700" cmpd="sng">
            <a:solidFill>
              <a:schemeClr val="tx1"/>
            </a:solidFill>
          </a:ln>
        </p:spPr>
        <p:txBody>
          <a:bodyPr wrap="square" rtlCol="0">
            <a:spAutoFit/>
          </a:bodyPr>
          <a:lstStyle/>
          <a:p>
            <a:r>
              <a:rPr lang="en-US" altLang="en-US" dirty="0"/>
              <a:t>Three have already been covered by new large scale ENCs</a:t>
            </a:r>
            <a:endParaRPr lang="en-US" dirty="0"/>
          </a:p>
        </p:txBody>
      </p:sp>
      <p:sp>
        <p:nvSpPr>
          <p:cNvPr id="6" name="TextBox 5"/>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407762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985" y="1131131"/>
            <a:ext cx="8765989" cy="461665"/>
          </a:xfrm>
          <a:prstGeom prst="rect">
            <a:avLst/>
          </a:prstGeom>
          <a:noFill/>
        </p:spPr>
        <p:txBody>
          <a:bodyPr wrap="none" rtlCol="0">
            <a:spAutoFit/>
          </a:bodyPr>
          <a:lstStyle/>
          <a:p>
            <a:r>
              <a:rPr lang="en-GB" sz="2400" dirty="0">
                <a:solidFill>
                  <a:schemeClr val="tx2"/>
                </a:solidFill>
              </a:rPr>
              <a:t>Marine Economic Infrastructure Programme (MEIP) WG</a:t>
            </a:r>
          </a:p>
        </p:txBody>
      </p:sp>
      <p:sp>
        <p:nvSpPr>
          <p:cNvPr id="2" name="Rectangle 1"/>
          <p:cNvSpPr/>
          <p:nvPr/>
        </p:nvSpPr>
        <p:spPr>
          <a:xfrm>
            <a:off x="4429974" y="3213557"/>
            <a:ext cx="284052" cy="430887"/>
          </a:xfrm>
          <a:prstGeom prst="rect">
            <a:avLst/>
          </a:prstGeom>
        </p:spPr>
        <p:txBody>
          <a:bodyPr wrap="none">
            <a:spAutoFit/>
          </a:bodyPr>
          <a:lstStyle/>
          <a:p>
            <a:r>
              <a:rPr lang="nl-NL" dirty="0"/>
              <a:t> </a:t>
            </a:r>
          </a:p>
        </p:txBody>
      </p:sp>
      <p:pic>
        <p:nvPicPr>
          <p:cNvPr id="3075" name="Afbeelding 4"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58" y="2492896"/>
            <a:ext cx="4493298"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907704" y="3566561"/>
            <a:ext cx="1653017" cy="400110"/>
          </a:xfrm>
          <a:prstGeom prst="rect">
            <a:avLst/>
          </a:prstGeom>
          <a:noFill/>
        </p:spPr>
        <p:txBody>
          <a:bodyPr wrap="none" rtlCol="0">
            <a:spAutoFit/>
          </a:bodyPr>
          <a:lstStyle/>
          <a:p>
            <a:r>
              <a:rPr lang="en-US" sz="2000" b="1" dirty="0">
                <a:solidFill>
                  <a:srgbClr val="FF0000"/>
                </a:solidFill>
              </a:rPr>
              <a:t>CATALYST</a:t>
            </a:r>
            <a:endParaRPr lang="nl-NL" sz="2000" b="1" dirty="0">
              <a:solidFill>
                <a:srgbClr val="FF0000"/>
              </a:solidFill>
            </a:endParaRPr>
          </a:p>
        </p:txBody>
      </p:sp>
      <p:sp>
        <p:nvSpPr>
          <p:cNvPr id="5" name="TextBox 4"/>
          <p:cNvSpPr txBox="1"/>
          <p:nvPr/>
        </p:nvSpPr>
        <p:spPr>
          <a:xfrm>
            <a:off x="464048" y="1772816"/>
            <a:ext cx="4032448" cy="430887"/>
          </a:xfrm>
          <a:prstGeom prst="rect">
            <a:avLst/>
          </a:prstGeom>
          <a:noFill/>
        </p:spPr>
        <p:txBody>
          <a:bodyPr wrap="square" rtlCol="0">
            <a:spAutoFit/>
          </a:bodyPr>
          <a:lstStyle/>
          <a:p>
            <a:r>
              <a:rPr lang="en-US" dirty="0"/>
              <a:t>ENC Online viewer (WMS)</a:t>
            </a:r>
          </a:p>
        </p:txBody>
      </p:sp>
      <p:sp>
        <p:nvSpPr>
          <p:cNvPr id="8" name="TextBox 7"/>
          <p:cNvSpPr txBox="1"/>
          <p:nvPr/>
        </p:nvSpPr>
        <p:spPr>
          <a:xfrm>
            <a:off x="5580112" y="2060848"/>
            <a:ext cx="3168352" cy="3139321"/>
          </a:xfrm>
          <a:prstGeom prst="rect">
            <a:avLst/>
          </a:prstGeom>
          <a:noFill/>
        </p:spPr>
        <p:txBody>
          <a:bodyPr wrap="square" rtlCol="0">
            <a:spAutoFit/>
          </a:bodyPr>
          <a:lstStyle/>
          <a:p>
            <a:r>
              <a:rPr lang="en-US" dirty="0"/>
              <a:t>Remove password?</a:t>
            </a:r>
          </a:p>
          <a:p>
            <a:pPr marL="342900" indent="-342900">
              <a:buFont typeface="Arial" panose="020B0604020202020204" pitchFamily="34" charset="0"/>
              <a:buChar char="•"/>
            </a:pPr>
            <a:r>
              <a:rPr lang="en-US" u="sng" dirty="0"/>
              <a:t>Yes</a:t>
            </a:r>
            <a:r>
              <a:rPr lang="en-US" dirty="0"/>
              <a:t>. Showcase to spark interest IOT </a:t>
            </a:r>
            <a:r>
              <a:rPr lang="en-US" dirty="0" smtClean="0"/>
              <a:t>for data be </a:t>
            </a:r>
            <a:r>
              <a:rPr lang="en-US" dirty="0"/>
              <a:t>used in other initiatives.</a:t>
            </a:r>
          </a:p>
          <a:p>
            <a:pPr marL="342900" indent="-342900">
              <a:buFont typeface="Arial" panose="020B0604020202020204" pitchFamily="34" charset="0"/>
              <a:buChar char="•"/>
            </a:pPr>
            <a:r>
              <a:rPr lang="en-US" u="sng" dirty="0"/>
              <a:t>No</a:t>
            </a:r>
            <a:r>
              <a:rPr lang="en-US" dirty="0"/>
              <a:t>.</a:t>
            </a:r>
            <a:r>
              <a:rPr lang="en-GB" dirty="0"/>
              <a:t> Chart data is a commodity that merits a return on investment.</a:t>
            </a:r>
            <a:endParaRPr lang="en-US" dirty="0"/>
          </a:p>
        </p:txBody>
      </p:sp>
      <p:sp>
        <p:nvSpPr>
          <p:cNvPr id="6" name="TextBox 5"/>
          <p:cNvSpPr txBox="1"/>
          <p:nvPr/>
        </p:nvSpPr>
        <p:spPr>
          <a:xfrm>
            <a:off x="285776" y="5445224"/>
            <a:ext cx="8750720" cy="769441"/>
          </a:xfrm>
          <a:prstGeom prst="rect">
            <a:avLst/>
          </a:prstGeom>
          <a:solidFill>
            <a:schemeClr val="tx2">
              <a:lumMod val="40000"/>
              <a:lumOff val="60000"/>
            </a:schemeClr>
          </a:solidFill>
          <a:ln w="19050" cmpd="sng">
            <a:solidFill>
              <a:schemeClr val="tx1"/>
            </a:solidFill>
          </a:ln>
        </p:spPr>
        <p:txBody>
          <a:bodyPr wrap="square" rtlCol="0">
            <a:spAutoFit/>
          </a:bodyPr>
          <a:lstStyle/>
          <a:p>
            <a:r>
              <a:rPr lang="en-GB" dirty="0"/>
              <a:t>IOT maintain momentum, NOAA offered to host </a:t>
            </a:r>
            <a:r>
              <a:rPr lang="en-GB" b="1" dirty="0"/>
              <a:t>two</a:t>
            </a:r>
            <a:r>
              <a:rPr lang="en-GB" dirty="0"/>
              <a:t> versions of the viewer: one under password and one without</a:t>
            </a:r>
            <a:endParaRPr lang="en-US" dirty="0"/>
          </a:p>
        </p:txBody>
      </p:sp>
      <p:sp>
        <p:nvSpPr>
          <p:cNvPr id="9" name="TextBox 8"/>
          <p:cNvSpPr txBox="1">
            <a:spLocks noChangeArrowheads="1"/>
          </p:cNvSpPr>
          <p:nvPr/>
        </p:nvSpPr>
        <p:spPr bwMode="auto">
          <a:xfrm>
            <a:off x="467544" y="404664"/>
            <a:ext cx="3868367" cy="461665"/>
          </a:xfrm>
          <a:prstGeom prst="rect">
            <a:avLst/>
          </a:prstGeom>
          <a:noFill/>
          <a:ln w="9525">
            <a:noFill/>
            <a:miter lim="800000"/>
            <a:headEnd/>
            <a:tailEnd/>
          </a:ln>
        </p:spPr>
        <p:txBody>
          <a:bodyPr wrap="none">
            <a:spAutoFit/>
          </a:bodyPr>
          <a:lstStyle/>
          <a:p>
            <a:r>
              <a:rPr lang="en-GB" sz="2400" dirty="0" smtClean="0">
                <a:solidFill>
                  <a:schemeClr val="tx2"/>
                </a:solidFill>
              </a:rPr>
              <a:t>MACHC report to IRRC8</a:t>
            </a:r>
            <a:endParaRPr lang="en-GB" sz="2400" dirty="0">
              <a:solidFill>
                <a:schemeClr val="tx2"/>
              </a:solidFill>
            </a:endParaRPr>
          </a:p>
        </p:txBody>
      </p:sp>
    </p:spTree>
    <p:extLst>
      <p:ext uri="{BB962C8B-B14F-4D97-AF65-F5344CB8AC3E}">
        <p14:creationId xmlns:p14="http://schemas.microsoft.com/office/powerpoint/2010/main" val="11872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animBg="1"/>
    </p:bldLst>
  </p:timing>
</p:sld>
</file>

<file path=ppt/theme/theme1.xml><?xml version="1.0" encoding="utf-8"?>
<a:theme xmlns:a="http://schemas.openxmlformats.org/drawingml/2006/main" name="marineEN1">
  <a:themeElements>
    <a:clrScheme name="marineEN1 1">
      <a:dk1>
        <a:srgbClr val="000000"/>
      </a:dk1>
      <a:lt1>
        <a:srgbClr val="FFFFFF"/>
      </a:lt1>
      <a:dk2>
        <a:srgbClr val="E17000"/>
      </a:dk2>
      <a:lt2>
        <a:srgbClr val="9ACCD4"/>
      </a:lt2>
      <a:accent1>
        <a:srgbClr val="0E61AA"/>
      </a:accent1>
      <a:accent2>
        <a:srgbClr val="9ACCD4"/>
      </a:accent2>
      <a:accent3>
        <a:srgbClr val="FFFFFF"/>
      </a:accent3>
      <a:accent4>
        <a:srgbClr val="000000"/>
      </a:accent4>
      <a:accent5>
        <a:srgbClr val="AAB7D2"/>
      </a:accent5>
      <a:accent6>
        <a:srgbClr val="8BB9C0"/>
      </a:accent6>
      <a:hlink>
        <a:srgbClr val="004228"/>
      </a:hlink>
      <a:folHlink>
        <a:srgbClr val="E17000"/>
      </a:folHlink>
    </a:clrScheme>
    <a:fontScheme name="marineEN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arineEN1 1">
        <a:dk1>
          <a:srgbClr val="000000"/>
        </a:dk1>
        <a:lt1>
          <a:srgbClr val="FFFFFF"/>
        </a:lt1>
        <a:dk2>
          <a:srgbClr val="E17000"/>
        </a:dk2>
        <a:lt2>
          <a:srgbClr val="9ACCD4"/>
        </a:lt2>
        <a:accent1>
          <a:srgbClr val="0E61AA"/>
        </a:accent1>
        <a:accent2>
          <a:srgbClr val="9ACCD4"/>
        </a:accent2>
        <a:accent3>
          <a:srgbClr val="FFFFFF"/>
        </a:accent3>
        <a:accent4>
          <a:srgbClr val="000000"/>
        </a:accent4>
        <a:accent5>
          <a:srgbClr val="AAB7D2"/>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1287</Words>
  <Application>Microsoft Office PowerPoint</Application>
  <PresentationFormat>On-screen Show (4:3)</PresentationFormat>
  <Paragraphs>239</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Verdana</vt:lpstr>
      <vt:lpstr>Wingdings</vt:lpstr>
      <vt:lpstr>marineEN1</vt:lpstr>
      <vt:lpstr>17th MACHC Conference</vt:lpstr>
      <vt:lpstr>PowerPoint Presentation</vt:lpstr>
      <vt:lpstr>PowerPoint Presentation</vt:lpstr>
      <vt:lpstr>PowerPoint Presentation</vt:lpstr>
      <vt:lpstr>PowerPoint Presentation</vt:lpstr>
      <vt:lpstr>PowerPoint Presentation</vt:lpstr>
      <vt:lpstr>PowerPoint Presentation</vt:lpstr>
      <vt:lpstr>48 out of the 373 world-wide Cruise Ship Ports/ Anchorages not covered by Band 4, 5, or 6 ENCs are located in the MACHC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Ministerie van Defensie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ud0h4b5</dc:creator>
  <cp:lastModifiedBy>NLD HYD MEIC</cp:lastModifiedBy>
  <cp:revision>189</cp:revision>
  <cp:lastPrinted>2016-12-05T15:25:56Z</cp:lastPrinted>
  <dcterms:created xsi:type="dcterms:W3CDTF">2010-02-03T15:06:20Z</dcterms:created>
  <dcterms:modified xsi:type="dcterms:W3CDTF">2016-12-14T21:01:33Z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uteur">
    <vt:lpwstr>L.L. Dorst</vt:lpwstr>
  </property>
  <property fmtid="{D5CDD505-2E9C-101B-9397-08002B2CF9AE}" pid="3" name="_Functie">
    <vt:lpwstr/>
  </property>
  <property fmtid="{D5CDD505-2E9C-101B-9397-08002B2CF9AE}" pid="4" name="_Titel">
    <vt:lpwstr>AN ALGORITHMIC SOLUTION </vt:lpwstr>
  </property>
  <property fmtid="{D5CDD505-2E9C-101B-9397-08002B2CF9AE}" pid="5" name="_SubTitel">
    <vt:lpwstr>TO THE RANDOMNESS OF EQUITABLE BOUNDARY LINES</vt:lpwstr>
  </property>
  <property fmtid="{D5CDD505-2E9C-101B-9397-08002B2CF9AE}" pid="6" name="_RvEBenaming">
    <vt:lpwstr>Hydrographic Service</vt:lpwstr>
  </property>
  <property fmtid="{D5CDD505-2E9C-101B-9397-08002B2CF9AE}" pid="7" name="_Afdeling">
    <vt:lpwstr/>
  </property>
  <property fmtid="{D5CDD505-2E9C-101B-9397-08002B2CF9AE}" pid="8" name="_Merking">
    <vt:lpwstr/>
  </property>
  <property fmtid="{D5CDD505-2E9C-101B-9397-08002B2CF9AE}" pid="9" name="_Rubricering">
    <vt:lpwstr/>
  </property>
  <property fmtid="{D5CDD505-2E9C-101B-9397-08002B2CF9AE}" pid="10" name="_Beleidsterrein">
    <vt:lpwstr>2</vt:lpwstr>
  </property>
  <property fmtid="{D5CDD505-2E9C-101B-9397-08002B2CF9AE}" pid="11" name="_LogoTaal">
    <vt:lpwstr>2</vt:lpwstr>
  </property>
  <property fmtid="{D5CDD505-2E9C-101B-9397-08002B2CF9AE}" pid="12" name="_RubriceringTaal">
    <vt:lpwstr>2</vt:lpwstr>
  </property>
  <property fmtid="{D5CDD505-2E9C-101B-9397-08002B2CF9AE}" pid="13" name="_PresentatieType">
    <vt:lpwstr>1</vt:lpwstr>
  </property>
</Properties>
</file>