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89" r:id="rId3"/>
    <p:sldId id="290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811" y="5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07175-C95E-6E47-8E1E-6DCFC2AA25D3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13E11-0213-384C-BF12-7057B4858D2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16677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BD41-15EF-2C42-88F0-F3D969E150E2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5F-5DBB-ED4C-974E-2CA23676360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BD41-15EF-2C42-88F0-F3D969E150E2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5F-5DBB-ED4C-974E-2CA23676360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BD41-15EF-2C42-88F0-F3D969E150E2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5F-5DBB-ED4C-974E-2CA23676360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BD41-15EF-2C42-88F0-F3D969E150E2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5F-5DBB-ED4C-974E-2CA23676360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BD41-15EF-2C42-88F0-F3D969E150E2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5F-5DBB-ED4C-974E-2CA23676360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BD41-15EF-2C42-88F0-F3D969E150E2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5F-5DBB-ED4C-974E-2CA23676360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BD41-15EF-2C42-88F0-F3D969E150E2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5F-5DBB-ED4C-974E-2CA23676360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BD41-15EF-2C42-88F0-F3D969E150E2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5F-5DBB-ED4C-974E-2CA23676360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BD41-15EF-2C42-88F0-F3D969E150E2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5F-5DBB-ED4C-974E-2CA23676360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BD41-15EF-2C42-88F0-F3D969E150E2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5F-5DBB-ED4C-974E-2CA23676360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BD41-15EF-2C42-88F0-F3D969E150E2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77AA5F-5DBB-ED4C-974E-2CA23676360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F0BD41-15EF-2C42-88F0-F3D969E150E2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77AA5F-5DBB-ED4C-974E-2CA236763606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030147" y="873889"/>
            <a:ext cx="627347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COMISION HIDROGRAFICA MESOAMERICANA Y DEL MAR CARIBE</a:t>
            </a:r>
            <a:endParaRPr kumimoji="0" lang="es-SV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Reunion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12-17 Diciembre 2016 (Belem,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Brasil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s-SV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REPORTE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NACIONAL DE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EL SALVADOR</a:t>
            </a:r>
          </a:p>
          <a:p>
            <a:pPr lvl="0" algn="ctr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SV" sz="2800" dirty="0" smtClean="0"/>
              <a:t>Instituto </a:t>
            </a:r>
            <a:r>
              <a:rPr lang="es-SV" sz="2800" smtClean="0"/>
              <a:t>Geográfico </a:t>
            </a:r>
            <a:r>
              <a:rPr lang="es-SV" sz="2800" smtClean="0"/>
              <a:t>Nacional</a:t>
            </a:r>
          </a:p>
          <a:p>
            <a:pPr lvl="0" algn="ctr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SV" sz="2800" smtClean="0"/>
              <a:t> </a:t>
            </a:r>
            <a:r>
              <a:rPr lang="es-SV" sz="2800" dirty="0" smtClean="0"/>
              <a:t>Centro Nacional de Registros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500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55584" y="1096643"/>
          <a:ext cx="8171726" cy="315468"/>
        </p:xfrm>
        <a:graphic>
          <a:graphicData uri="http://schemas.openxmlformats.org/drawingml/2006/table">
            <a:tbl>
              <a:tblPr/>
              <a:tblGrid>
                <a:gridCol w="3217763"/>
                <a:gridCol w="4953963"/>
              </a:tblGrid>
              <a:tr h="12827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800" b="1" dirty="0" err="1" smtClean="0">
                          <a:latin typeface="Times New Roman"/>
                          <a:ea typeface="Times New Roman"/>
                        </a:rPr>
                        <a:t>Nuevos</a:t>
                      </a:r>
                      <a:r>
                        <a:rPr lang="en-GB" sz="18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GB" sz="1800" b="1" baseline="0" dirty="0" err="1" smtClean="0">
                          <a:latin typeface="Times New Roman"/>
                          <a:ea typeface="Times New Roman"/>
                        </a:rPr>
                        <a:t>levantamientos</a:t>
                      </a:r>
                      <a:endParaRPr lang="es-SV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dirty="0" err="1" smtClean="0">
                          <a:latin typeface="Times New Roman"/>
                          <a:ea typeface="Times New Roman"/>
                        </a:rPr>
                        <a:t>Lago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 de </a:t>
                      </a:r>
                      <a:r>
                        <a:rPr lang="en-US" sz="1800" dirty="0" err="1" smtClean="0">
                          <a:latin typeface="Times New Roman"/>
                          <a:ea typeface="Times New Roman"/>
                        </a:rPr>
                        <a:t>Coatepeque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 </a:t>
                      </a:r>
                      <a:endParaRPr lang="es-SV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555584" y="1932972"/>
          <a:ext cx="8171726" cy="5117084"/>
        </p:xfrm>
        <a:graphic>
          <a:graphicData uri="http://schemas.openxmlformats.org/drawingml/2006/table">
            <a:tbl>
              <a:tblPr/>
              <a:tblGrid>
                <a:gridCol w="3206188"/>
                <a:gridCol w="4965538"/>
              </a:tblGrid>
              <a:tr h="710565">
                <a:tc row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 dirty="0" smtClean="0">
                          <a:latin typeface="Times New Roman"/>
                          <a:ea typeface="Times New Roman"/>
                        </a:rPr>
                        <a:t>Construccion</a:t>
                      </a:r>
                      <a:r>
                        <a:rPr lang="en-US" sz="1800" b="1" baseline="0" dirty="0" smtClean="0">
                          <a:latin typeface="Times New Roman"/>
                          <a:ea typeface="Times New Roman"/>
                        </a:rPr>
                        <a:t>  de Capacidades</a:t>
                      </a:r>
                      <a:endParaRPr lang="es-SV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 Entrenamientos</a:t>
                      </a:r>
                      <a:r>
                        <a:rPr lang="en-US" sz="1800" baseline="0" dirty="0" smtClean="0">
                          <a:latin typeface="Times New Roman"/>
                          <a:ea typeface="Times New Roman"/>
                        </a:rPr>
                        <a:t> requeridos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: </a:t>
                      </a:r>
                      <a:endParaRPr lang="es-SV" sz="1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-  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Hidrografia 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Cat.  B                   </a:t>
                      </a:r>
                      <a:endParaRPr lang="es-SV" sz="1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-  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Cartografia Nautica Cat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. B               </a:t>
                      </a:r>
                      <a:endParaRPr lang="es-SV" sz="1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-  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Entrenamiento</a:t>
                      </a:r>
                      <a:r>
                        <a:rPr lang="en-US" sz="1800" baseline="0" dirty="0" smtClean="0">
                          <a:latin typeface="Times New Roman"/>
                          <a:ea typeface="Times New Roman"/>
                        </a:rPr>
                        <a:t> en cartas electronicas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    </a:t>
                      </a:r>
                      <a:endParaRPr lang="es-SV" sz="1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-  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Levantamientos</a:t>
                      </a:r>
                      <a:r>
                        <a:rPr lang="en-US" sz="1800" baseline="0" dirty="0" smtClean="0">
                          <a:latin typeface="Times New Roman"/>
                          <a:ea typeface="Times New Roman"/>
                        </a:rPr>
                        <a:t> Hidrograficos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             </a:t>
                      </a:r>
                      <a:endParaRPr lang="es-SV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6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 Entrenamientos</a:t>
                      </a:r>
                      <a:r>
                        <a:rPr lang="en-US" sz="1800" baseline="0" dirty="0" smtClean="0">
                          <a:latin typeface="Times New Roman"/>
                          <a:ea typeface="Times New Roman"/>
                        </a:rPr>
                        <a:t> recibidos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: </a:t>
                      </a:r>
                      <a:endParaRPr lang="es-SV" sz="1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-  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Introduccion</a:t>
                      </a:r>
                      <a:r>
                        <a:rPr lang="en-US" sz="1800" baseline="0" dirty="0" smtClean="0">
                          <a:latin typeface="Times New Roman"/>
                          <a:ea typeface="Times New Roman"/>
                        </a:rPr>
                        <a:t> al procesamiento de datos hidrograficos</a:t>
                      </a:r>
                      <a:endParaRPr lang="es-SV" sz="1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-  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Infraestructura</a:t>
                      </a:r>
                      <a:r>
                        <a:rPr lang="en-US" sz="1800" baseline="0" dirty="0" smtClean="0">
                          <a:latin typeface="Times New Roman"/>
                          <a:ea typeface="Times New Roman"/>
                        </a:rPr>
                        <a:t> de datos espaciales maritimos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(MSDI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)</a:t>
                      </a:r>
                      <a:endParaRPr lang="es-SV" sz="1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-  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Difusion</a:t>
                      </a:r>
                      <a:r>
                        <a:rPr lang="en-US" sz="1800" baseline="0" dirty="0" smtClean="0">
                          <a:latin typeface="Times New Roman"/>
                          <a:ea typeface="Times New Roman"/>
                        </a:rPr>
                        <a:t> de la informacion de la seguridad en el mar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(MSI)</a:t>
                      </a:r>
                      <a:endParaRPr lang="es-SV" sz="1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PROYECTO </a:t>
                      </a:r>
                      <a:r>
                        <a:rPr lang="en-US" sz="1800" spc="-1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FOCHIMECA     </a:t>
                      </a:r>
                      <a:endParaRPr lang="es-SV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3500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77793" y="0"/>
          <a:ext cx="8472668" cy="5461508"/>
        </p:xfrm>
        <a:graphic>
          <a:graphicData uri="http://schemas.openxmlformats.org/drawingml/2006/table">
            <a:tbl>
              <a:tblPr/>
              <a:tblGrid>
                <a:gridCol w="2442258"/>
                <a:gridCol w="6030410"/>
              </a:tblGrid>
              <a:tr h="23076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OTROS:</a:t>
                      </a:r>
                      <a:endParaRPr lang="es-SV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075" marR="530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15000"/>
                        </a:lnSpc>
                        <a:spcBef>
                          <a:spcPts val="1095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Times New Roman"/>
                        <a:buAutoNum type="arabicPeriod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 recibio la visita tecnica del Serñor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Chris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Thorne Thorne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Jeff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Bryant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la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UKHO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 el proposito de fortalecer las relaciones y el apoyo para el desarrollo de la capacidad hidrografica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en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Salvador</a:t>
                      </a: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s-SV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Bef>
                          <a:spcPts val="1095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Times New Roman"/>
                        <a:buAutoNum type="arabicPeriod"/>
                      </a:pP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Muy importantes negociaciones</a:t>
                      </a:r>
                      <a:r>
                        <a:rPr lang="en-US" sz="18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se llevaron a cabo este año para la conformacion de la Comision Hidrografica Nacional, la cual se espera este funcionando plenamente el año proximo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en este momento</a:t>
                      </a:r>
                      <a:r>
                        <a:rPr lang="en-US" sz="18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el documento legal esta en consideracion para la aprobacion de la Presidencia de la Republica.</a:t>
                      </a:r>
                      <a:endParaRPr lang="es-SV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075" marR="530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01">
                <a:tc gridSpan="2">
                  <a:txBody>
                    <a:bodyPr/>
                    <a:lstStyle/>
                    <a:p>
                      <a:endParaRPr lang="es-SV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401" marR="344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3021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Conclusion</a:t>
                      </a:r>
                      <a:r>
                        <a:rPr lang="en-GB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es-SV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075" marR="530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La conformacion de la Comision Hidrografica Nacional es un paso importante para la recuperacion de la capacidad de hacer hidrografia y actualizar nuestras propias cartas nauticas, el apoyo de la OHI, la MACHC y </a:t>
                      </a: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FOCAHIMECA 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puedan</a:t>
                      </a:r>
                      <a:r>
                        <a:rPr lang="en-US" sz="18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dar para preparar a nuestro personal es indispensable para la recuperacion de esas capacidades.</a:t>
                      </a:r>
                      <a:endParaRPr lang="es-SV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075" marR="530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3500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90393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</TotalTime>
  <Words>240</Words>
  <Application>Microsoft Macintosh PowerPoint</Application>
  <PresentationFormat>Presentación en pantalla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Bathymetry  and volcanic features study of Caldera Lake Coatepeque using single beam, side scan sonar and digibar</dc:title>
  <dc:creator>Carlos Enrique Figueroa</dc:creator>
  <cp:lastModifiedBy>Carlos E. Figueroa</cp:lastModifiedBy>
  <cp:revision>89</cp:revision>
  <dcterms:modified xsi:type="dcterms:W3CDTF">2016-12-15T12:42:11Z</dcterms:modified>
</cp:coreProperties>
</file>