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14" r:id="rId3"/>
    <p:sldId id="315" r:id="rId4"/>
    <p:sldId id="318" r:id="rId5"/>
    <p:sldId id="319" r:id="rId6"/>
    <p:sldId id="285" r:id="rId7"/>
    <p:sldId id="312" r:id="rId8"/>
    <p:sldId id="316" r:id="rId9"/>
    <p:sldId id="311" r:id="rId10"/>
    <p:sldId id="313" r:id="rId11"/>
    <p:sldId id="310" r:id="rId12"/>
    <p:sldId id="320" r:id="rId13"/>
    <p:sldId id="306" r:id="rId14"/>
    <p:sldId id="296" r:id="rId15"/>
    <p:sldId id="303" r:id="rId16"/>
    <p:sldId id="317" r:id="rId17"/>
    <p:sldId id="291" r:id="rId18"/>
    <p:sldId id="293" r:id="rId19"/>
    <p:sldId id="302" r:id="rId20"/>
    <p:sldId id="307" r:id="rId21"/>
    <p:sldId id="289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ejada\Documents\Documents\Sociedad%20Hidrografia\2016-11-29%20Latin%20America%20Members%20Current%20%20Lapse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ejada\Documents\Documents\Sociedad%20Hidrografia\2016-11-29%20Latin%20America%20Members%20Current%20%20Laps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Sheet1!$D$1:$D$17</c:f>
              <c:strCache>
                <c:ptCount val="17"/>
                <c:pt idx="0">
                  <c:v>Argentina</c:v>
                </c:pt>
                <c:pt idx="1">
                  <c:v>Brazil</c:v>
                </c:pt>
                <c:pt idx="2">
                  <c:v>Canada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México</c:v>
                </c:pt>
                <c:pt idx="10">
                  <c:v>Panamá</c:v>
                </c:pt>
                <c:pt idx="11">
                  <c:v>Principauté de Monaco</c:v>
                </c:pt>
                <c:pt idx="12">
                  <c:v>Puerto Rico</c:v>
                </c:pt>
                <c:pt idx="13">
                  <c:v>Republica Dominicana</c:v>
                </c:pt>
                <c:pt idx="14">
                  <c:v>Suriname</c:v>
                </c:pt>
                <c:pt idx="15">
                  <c:v>United States</c:v>
                </c:pt>
                <c:pt idx="16">
                  <c:v>Uruguay</c:v>
                </c:pt>
              </c:strCache>
            </c:strRef>
          </c:cat>
          <c:val>
            <c:numRef>
              <c:f>Sheet1!$E$1:$E$17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94878800"/>
        <c:axId val="-1694874448"/>
        <c:axId val="0"/>
      </c:bar3DChart>
      <c:catAx>
        <c:axId val="-169487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94874448"/>
        <c:crosses val="autoZero"/>
        <c:auto val="1"/>
        <c:lblAlgn val="ctr"/>
        <c:lblOffset val="100"/>
        <c:noMultiLvlLbl val="0"/>
      </c:catAx>
      <c:valAx>
        <c:axId val="-1694874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169487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03165675719105"/>
          <c:y val="0"/>
          <c:w val="0.67527826878783004"/>
          <c:h val="0.91004673724641827"/>
        </c:manualLayout>
      </c:layout>
      <c:pie3DChart>
        <c:varyColors val="1"/>
        <c:ser>
          <c:idx val="0"/>
          <c:order val="0"/>
          <c:explosion val="70"/>
          <c:dPt>
            <c:idx val="0"/>
            <c:bubble3D val="0"/>
            <c:explosion val="0"/>
          </c:dPt>
          <c:cat>
            <c:strRef>
              <c:f>Sheet1!$D$63:$D$64</c:f>
              <c:strCache>
                <c:ptCount val="2"/>
                <c:pt idx="0">
                  <c:v>Individual Membership</c:v>
                </c:pt>
                <c:pt idx="1">
                  <c:v>Corporate Membership</c:v>
                </c:pt>
              </c:strCache>
            </c:strRef>
          </c:cat>
          <c:val>
            <c:numRef>
              <c:f>Sheet1!$E$66:$E$67</c:f>
              <c:numCache>
                <c:formatCode>General</c:formatCode>
                <c:ptCount val="2"/>
                <c:pt idx="0">
                  <c:v>36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0288606781295196"/>
          <c:y val="0.6920704529333972"/>
          <c:w val="0.52993706143874875"/>
          <c:h val="0.16743438320209975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2C32-02A1-4B85-B170-B3EE84ED2B61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5146-1A49-427C-9417-B9F9C548F04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9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7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01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0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0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1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90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28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77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60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3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9033-7230-473B-A32A-7A43ACEC026E}" type="datetimeFigureOut">
              <a:rPr lang="es-CO" smtClean="0"/>
              <a:t>7/04/2017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7B42-C322-4BDB-86B2-DECB9D4C4BD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87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abracamonte@gmail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imar.mil.c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28601"/>
            <a:ext cx="4789715" cy="11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tejada\Pictures\CANOPUS Lima Nov Dic 2016\Bote Draco 8 de CANOPUS PER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513244" cy="26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3254828"/>
            <a:ext cx="3513244" cy="313932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Curso</a:t>
            </a:r>
            <a:r>
              <a:rPr lang="en-US" b="1" dirty="0" smtClean="0"/>
              <a:t> de </a:t>
            </a:r>
            <a:r>
              <a:rPr lang="en-US" b="1" dirty="0" err="1" smtClean="0"/>
              <a:t>Entrenamiento</a:t>
            </a:r>
            <a:r>
              <a:rPr lang="en-US" b="1" dirty="0" smtClean="0"/>
              <a:t> Multihaz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Lima, Peru - CANOPUS</a:t>
            </a:r>
          </a:p>
          <a:p>
            <a:r>
              <a:rPr lang="en-US" dirty="0" err="1" smtClean="0"/>
              <a:t>Junio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Becas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Incluye</a:t>
            </a:r>
            <a:r>
              <a:rPr lang="en-US" dirty="0" smtClean="0"/>
              <a:t> 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academicos</a:t>
            </a:r>
            <a:r>
              <a:rPr lang="en-US" dirty="0" smtClean="0"/>
              <a:t> y </a:t>
            </a:r>
            <a:r>
              <a:rPr lang="en-US" dirty="0" err="1" smtClean="0"/>
              <a:t>Alojamiento</a:t>
            </a:r>
            <a:r>
              <a:rPr lang="en-US" dirty="0" smtClean="0"/>
              <a:t> y </a:t>
            </a:r>
            <a:r>
              <a:rPr lang="en-US" dirty="0" err="1" smtClean="0"/>
              <a:t>Alimentacion</a:t>
            </a:r>
            <a:r>
              <a:rPr lang="en-US" dirty="0" smtClean="0"/>
              <a:t>. El </a:t>
            </a:r>
            <a:r>
              <a:rPr lang="en-US" dirty="0" err="1" smtClean="0"/>
              <a:t>becario</a:t>
            </a:r>
            <a:r>
              <a:rPr lang="en-US" dirty="0" smtClean="0"/>
              <a:t> solo </a:t>
            </a:r>
            <a:r>
              <a:rPr lang="en-US" dirty="0" err="1" smtClean="0"/>
              <a:t>tendra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pagar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tiquetes</a:t>
            </a:r>
            <a:r>
              <a:rPr lang="en-US" dirty="0" smtClean="0"/>
              <a:t> </a:t>
            </a:r>
            <a:r>
              <a:rPr lang="en-US" dirty="0" err="1" smtClean="0"/>
              <a:t>aereos</a:t>
            </a:r>
            <a:r>
              <a:rPr lang="en-US" dirty="0" smtClean="0"/>
              <a:t> a Lima.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proveera</a:t>
            </a:r>
            <a:r>
              <a:rPr lang="en-US" dirty="0" smtClean="0"/>
              <a:t> </a:t>
            </a:r>
            <a:r>
              <a:rPr lang="en-US" dirty="0" err="1" smtClean="0"/>
              <a:t>informacion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 la </a:t>
            </a:r>
            <a:r>
              <a:rPr lang="en-US" dirty="0" err="1" smtClean="0"/>
              <a:t>Pagina</a:t>
            </a:r>
            <a:r>
              <a:rPr lang="en-US" dirty="0" smtClean="0"/>
              <a:t> web del THSOA.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60" y="1386938"/>
            <a:ext cx="47726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ANUNCIO</a:t>
            </a:r>
          </a:p>
          <a:p>
            <a:r>
              <a:rPr lang="en-US" dirty="0" err="1" smtClean="0"/>
              <a:t>Orgullosamente</a:t>
            </a:r>
            <a:r>
              <a:rPr lang="en-US" dirty="0" smtClean="0"/>
              <a:t> </a:t>
            </a:r>
            <a:r>
              <a:rPr lang="en-US" dirty="0" err="1" smtClean="0"/>
              <a:t>anunciamos</a:t>
            </a:r>
            <a:r>
              <a:rPr lang="en-US" dirty="0" smtClean="0"/>
              <a:t> los </a:t>
            </a:r>
            <a:r>
              <a:rPr lang="en-US" dirty="0" err="1" smtClean="0"/>
              <a:t>ganadores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3 </a:t>
            </a:r>
            <a:r>
              <a:rPr lang="en-US" dirty="0" err="1" smtClean="0"/>
              <a:t>becas</a:t>
            </a:r>
            <a:r>
              <a:rPr lang="en-US" dirty="0" smtClean="0"/>
              <a:t> para el 72avo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Multihaz </a:t>
            </a:r>
            <a:r>
              <a:rPr lang="en-US" dirty="0" err="1" smtClean="0"/>
              <a:t>ofrecido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UNB-OMG/UNH-CCOM </a:t>
            </a:r>
            <a:r>
              <a:rPr lang="en-US" dirty="0" err="1" smtClean="0"/>
              <a:t>en</a:t>
            </a:r>
            <a:r>
              <a:rPr lang="en-US" dirty="0" smtClean="0"/>
              <a:t> Nueva Orleans.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600" dirty="0" smtClean="0"/>
              <a:t>Gilbert </a:t>
            </a:r>
            <a:r>
              <a:rPr lang="en-US" sz="1600" dirty="0" err="1" smtClean="0"/>
              <a:t>Alviola</a:t>
            </a:r>
            <a:r>
              <a:rPr lang="en-US" sz="1600" dirty="0" smtClean="0"/>
              <a:t>, </a:t>
            </a:r>
            <a:r>
              <a:rPr lang="en-US" sz="1600" dirty="0" err="1" smtClean="0"/>
              <a:t>estudiante</a:t>
            </a:r>
            <a:r>
              <a:rPr lang="en-US" sz="1600" dirty="0" smtClean="0"/>
              <a:t> </a:t>
            </a:r>
            <a:r>
              <a:rPr lang="en-US" sz="1600" dirty="0" err="1" smtClean="0"/>
              <a:t>graduado</a:t>
            </a:r>
            <a:r>
              <a:rPr lang="en-US" sz="1600" dirty="0" smtClean="0"/>
              <a:t> de la Universidad del Sur de Mississippi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Kristopher Jason, </a:t>
            </a:r>
            <a:r>
              <a:rPr lang="en-US" sz="1600" dirty="0" err="1" smtClean="0"/>
              <a:t>graduado</a:t>
            </a:r>
            <a:r>
              <a:rPr lang="en-US" sz="1600" dirty="0" smtClean="0"/>
              <a:t> del </a:t>
            </a:r>
            <a:r>
              <a:rPr lang="en-US" sz="1600" dirty="0" err="1" smtClean="0"/>
              <a:t>Instituto</a:t>
            </a:r>
            <a:r>
              <a:rPr lang="en-US" sz="1600" dirty="0" smtClean="0"/>
              <a:t> de Tecnologia de Florida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Abdul Halim Ahmad </a:t>
            </a:r>
            <a:r>
              <a:rPr lang="en-US" sz="1600" dirty="0" err="1" smtClean="0"/>
              <a:t>Nordin</a:t>
            </a:r>
            <a:r>
              <a:rPr lang="en-US" sz="1600" dirty="0" smtClean="0"/>
              <a:t>, </a:t>
            </a:r>
            <a:r>
              <a:rPr lang="en-US" sz="1600" dirty="0" err="1" smtClean="0"/>
              <a:t>graduado</a:t>
            </a:r>
            <a:r>
              <a:rPr lang="en-US" sz="1600" dirty="0" smtClean="0"/>
              <a:t> de la Universidad del Sur de Mississippi</a:t>
            </a:r>
          </a:p>
          <a:p>
            <a:r>
              <a:rPr lang="en-US" sz="1600" b="1" dirty="0" smtClean="0"/>
              <a:t>Si </a:t>
            </a:r>
            <a:r>
              <a:rPr lang="en-US" sz="1600" b="1" dirty="0" err="1" smtClean="0"/>
              <a:t>alguno</a:t>
            </a:r>
            <a:r>
              <a:rPr lang="en-US" sz="1600" b="1" dirty="0" smtClean="0"/>
              <a:t> de los </a:t>
            </a:r>
            <a:r>
              <a:rPr lang="en-US" sz="1600" b="1" dirty="0" err="1" smtClean="0"/>
              <a:t>candidados</a:t>
            </a:r>
            <a:r>
              <a:rPr lang="en-US" sz="1600" b="1" dirty="0" smtClean="0"/>
              <a:t> no </a:t>
            </a:r>
            <a:r>
              <a:rPr lang="en-US" sz="1600" b="1" dirty="0" err="1" smtClean="0"/>
              <a:t>puede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asitir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curso</a:t>
            </a:r>
            <a:r>
              <a:rPr lang="en-US" sz="1600" b="1" dirty="0" smtClean="0"/>
              <a:t>, los </a:t>
            </a:r>
            <a:r>
              <a:rPr lang="en-US" sz="1600" b="1" dirty="0" err="1" smtClean="0"/>
              <a:t>siguientes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sido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seleccionados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reemplazos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Miguel Arturo </a:t>
            </a:r>
            <a:r>
              <a:rPr lang="en-US" sz="1600" dirty="0" err="1" smtClean="0"/>
              <a:t>Linthon</a:t>
            </a:r>
            <a:r>
              <a:rPr lang="en-US" sz="1600" dirty="0" smtClean="0"/>
              <a:t> Alvarez, </a:t>
            </a:r>
            <a:r>
              <a:rPr lang="en-US" sz="1600" dirty="0" err="1" smtClean="0"/>
              <a:t>graduado</a:t>
            </a:r>
            <a:r>
              <a:rPr lang="en-US" sz="1600" dirty="0" smtClean="0"/>
              <a:t> del </a:t>
            </a:r>
            <a:r>
              <a:rPr lang="en-US" sz="1600" dirty="0" err="1" smtClean="0"/>
              <a:t>Instituto</a:t>
            </a:r>
            <a:r>
              <a:rPr lang="en-US" sz="1600" dirty="0" smtClean="0"/>
              <a:t> </a:t>
            </a:r>
            <a:r>
              <a:rPr lang="en-US" sz="1600" dirty="0" err="1" smtClean="0"/>
              <a:t>Oceanografico</a:t>
            </a:r>
            <a:r>
              <a:rPr lang="en-US" sz="1600" dirty="0" smtClean="0"/>
              <a:t> de la Armada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22774"/>
            <a:ext cx="8915400" cy="6682826"/>
            <a:chOff x="1563756" y="151"/>
            <a:chExt cx="8776413" cy="6857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756" y="151"/>
              <a:ext cx="8776413" cy="6857849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>
            <a:xfrm>
              <a:off x="7772400" y="26670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76200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7772400" y="25146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6232360" y="1708488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6477000" y="18288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7315200" y="29718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9793699" y="3264576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6858000" y="20574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7543800" y="3505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7696200" y="51054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7810500" y="5105400"/>
              <a:ext cx="76200" cy="76200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7291252" y="2379619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7365274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73914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8749937" y="4913811"/>
              <a:ext cx="76200" cy="76200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8810896" y="4948644"/>
              <a:ext cx="76200" cy="76200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7350033" y="3032759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7848600" y="5151720"/>
              <a:ext cx="76200" cy="76200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6384760" y="1612232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7924800" y="1764632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7611976" y="353728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7980944" y="1808744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76962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88847" y="3400335"/>
            <a:ext cx="38234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Miembro</a:t>
            </a:r>
            <a:r>
              <a:rPr lang="en-US" dirty="0" smtClean="0"/>
              <a:t> Individual (Punto Azul)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Miembro</a:t>
            </a:r>
            <a:r>
              <a:rPr lang="en-US" dirty="0" smtClean="0"/>
              <a:t> Corporativo (Punto </a:t>
            </a:r>
            <a:r>
              <a:rPr lang="en-US" dirty="0" err="1" smtClean="0"/>
              <a:t>Rojo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4" y="1023257"/>
            <a:ext cx="2717140" cy="43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382" y="191869"/>
            <a:ext cx="782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Luego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Miembro</a:t>
            </a:r>
            <a:r>
              <a:rPr lang="en-US" dirty="0" smtClean="0">
                <a:solidFill>
                  <a:srgbClr val="FF0000"/>
                </a:solidFill>
              </a:rPr>
              <a:t> lo </a:t>
            </a:r>
            <a:r>
              <a:rPr lang="en-US" dirty="0" err="1" smtClean="0">
                <a:solidFill>
                  <a:srgbClr val="FF0000"/>
                </a:solidFill>
              </a:rPr>
              <a:t>desea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mostrar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informacion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contacto</a:t>
            </a:r>
            <a:r>
              <a:rPr lang="en-US" dirty="0" smtClean="0">
                <a:solidFill>
                  <a:srgbClr val="FF0000"/>
                </a:solidFill>
              </a:rPr>
              <a:t>. …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Lo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incluya</a:t>
            </a:r>
            <a:r>
              <a:rPr lang="en-US" dirty="0" smtClean="0">
                <a:solidFill>
                  <a:srgbClr val="FF0000"/>
                </a:solidFill>
              </a:rPr>
              <a:t> sera decision del </a:t>
            </a:r>
            <a:r>
              <a:rPr lang="en-US" dirty="0" err="1" smtClean="0">
                <a:solidFill>
                  <a:srgbClr val="FF0000"/>
                </a:solidFill>
              </a:rPr>
              <a:t>Miembro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382" y="5562600"/>
            <a:ext cx="822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tercer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sera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capacidades</a:t>
            </a:r>
            <a:r>
              <a:rPr lang="en-US" dirty="0" smtClean="0"/>
              <a:t> de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Miembro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Hidrografo</a:t>
            </a:r>
            <a:r>
              <a:rPr lang="en-US" dirty="0" smtClean="0"/>
              <a:t>? Un </a:t>
            </a:r>
            <a:r>
              <a:rPr lang="en-US" dirty="0" err="1" smtClean="0"/>
              <a:t>Cartografo</a:t>
            </a:r>
            <a:r>
              <a:rPr lang="en-US" dirty="0" smtClean="0"/>
              <a:t>? Un </a:t>
            </a:r>
            <a:r>
              <a:rPr lang="en-US" dirty="0" err="1" smtClean="0"/>
              <a:t>Oceanografo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equipamento</a:t>
            </a:r>
            <a:r>
              <a:rPr lang="en-US" dirty="0" smtClean="0"/>
              <a:t> </a:t>
            </a:r>
            <a:r>
              <a:rPr lang="en-US" dirty="0" err="1" smtClean="0"/>
              <a:t>hidrografico</a:t>
            </a:r>
            <a:r>
              <a:rPr lang="en-US" dirty="0" smtClean="0"/>
              <a:t>?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especifico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SOLO SE INCLUYE LA INFORMACION QUE QUIERA PROVEER VOLUNTARIAMENTE.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63171" y="854659"/>
            <a:ext cx="5852229" cy="4707941"/>
            <a:chOff x="1563756" y="151"/>
            <a:chExt cx="8776413" cy="6857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756" y="151"/>
              <a:ext cx="8776413" cy="6857849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>
            <a:xfrm>
              <a:off x="7772400" y="26670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76200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7772400" y="25146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6232360" y="1708488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6477000" y="18288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7315200" y="29718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9793699" y="3264576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6858000" y="20574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7543800" y="3505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7696200" y="51054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7810500" y="5105400"/>
              <a:ext cx="76200" cy="76200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7291252" y="2379619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7365274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73914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8749937" y="4913811"/>
              <a:ext cx="76200" cy="76200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8810896" y="4948644"/>
              <a:ext cx="76200" cy="76200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7350033" y="3032759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7848600" y="5151720"/>
              <a:ext cx="76200" cy="76200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6384760" y="1612232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7924800" y="1764632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7611976" y="353728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>
              <a:off x="7980944" y="1808744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7696200" y="2362200"/>
              <a:ext cx="76200" cy="76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10000" y="2895600"/>
            <a:ext cx="2362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Paso 2. Si </a:t>
            </a:r>
            <a:r>
              <a:rPr lang="en-US" dirty="0" err="1" smtClean="0">
                <a:solidFill>
                  <a:schemeClr val="tx2"/>
                </a:solidFill>
              </a:rPr>
              <a:t>hace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clic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en</a:t>
            </a:r>
            <a:r>
              <a:rPr lang="en-US" dirty="0" smtClean="0">
                <a:solidFill>
                  <a:schemeClr val="tx2"/>
                </a:solidFill>
              </a:rPr>
              <a:t> un </a:t>
            </a:r>
            <a:r>
              <a:rPr lang="en-US" dirty="0" err="1" smtClean="0">
                <a:solidFill>
                  <a:schemeClr val="tx2"/>
                </a:solidFill>
              </a:rPr>
              <a:t>punto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usted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vera</a:t>
            </a:r>
            <a:r>
              <a:rPr lang="en-US" dirty="0" smtClean="0">
                <a:solidFill>
                  <a:schemeClr val="tx2"/>
                </a:solidFill>
              </a:rPr>
              <a:t> la </a:t>
            </a:r>
            <a:r>
              <a:rPr lang="en-US" dirty="0" err="1" smtClean="0">
                <a:solidFill>
                  <a:schemeClr val="tx2"/>
                </a:solidFill>
              </a:rPr>
              <a:t>informacion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contacto</a:t>
            </a:r>
            <a:r>
              <a:rPr lang="en-US" dirty="0" smtClean="0">
                <a:solidFill>
                  <a:schemeClr val="tx2"/>
                </a:solidFill>
              </a:rPr>
              <a:t>.  Lo </a:t>
            </a:r>
            <a:r>
              <a:rPr lang="en-US" dirty="0" err="1" smtClean="0">
                <a:solidFill>
                  <a:schemeClr val="tx2"/>
                </a:solidFill>
              </a:rPr>
              <a:t>que</a:t>
            </a:r>
            <a:r>
              <a:rPr lang="en-US" dirty="0" smtClean="0">
                <a:solidFill>
                  <a:schemeClr val="tx2"/>
                </a:solidFill>
              </a:rPr>
              <a:t> se </a:t>
            </a:r>
            <a:r>
              <a:rPr lang="en-US" dirty="0" err="1" smtClean="0">
                <a:solidFill>
                  <a:schemeClr val="tx2"/>
                </a:solidFill>
              </a:rPr>
              <a:t>incluya</a:t>
            </a:r>
            <a:r>
              <a:rPr lang="en-US" dirty="0" smtClean="0">
                <a:solidFill>
                  <a:schemeClr val="tx2"/>
                </a:solidFill>
              </a:rPr>
              <a:t> sera solo lo </a:t>
            </a:r>
            <a:r>
              <a:rPr lang="en-US" dirty="0" err="1" smtClean="0">
                <a:solidFill>
                  <a:schemeClr val="tx2"/>
                </a:solidFill>
              </a:rPr>
              <a:t>que</a:t>
            </a:r>
            <a:r>
              <a:rPr lang="en-US" dirty="0" smtClean="0">
                <a:solidFill>
                  <a:schemeClr val="tx2"/>
                </a:solidFill>
              </a:rPr>
              <a:t> el </a:t>
            </a:r>
            <a:r>
              <a:rPr lang="en-US" dirty="0" err="1" smtClean="0">
                <a:solidFill>
                  <a:schemeClr val="tx2"/>
                </a:solidFill>
              </a:rPr>
              <a:t>miembro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quiere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compartir</a:t>
            </a:r>
            <a:r>
              <a:rPr lang="en-US" dirty="0" smtClean="0">
                <a:solidFill>
                  <a:schemeClr val="tx2"/>
                </a:solidFill>
              </a:rPr>
              <a:t> con </a:t>
            </a:r>
            <a:r>
              <a:rPr lang="en-US" dirty="0" err="1" smtClean="0">
                <a:solidFill>
                  <a:schemeClr val="tx2"/>
                </a:solidFill>
              </a:rPr>
              <a:t>otros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miembros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33528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Ovidio</a:t>
            </a:r>
            <a:r>
              <a:rPr lang="en-US" sz="900" dirty="0" smtClean="0"/>
              <a:t> </a:t>
            </a:r>
            <a:r>
              <a:rPr lang="en-US" sz="900" dirty="0" err="1" smtClean="0"/>
              <a:t>Bracamonte</a:t>
            </a:r>
            <a:endParaRPr lang="en-US" sz="900" dirty="0" smtClean="0"/>
          </a:p>
          <a:p>
            <a:r>
              <a:rPr lang="en-US" sz="900" dirty="0" smtClean="0"/>
              <a:t>GEOINGENIERIA S.A.</a:t>
            </a:r>
          </a:p>
          <a:p>
            <a:r>
              <a:rPr lang="en-US" sz="900" dirty="0" smtClean="0">
                <a:hlinkClick r:id="rId3"/>
              </a:rPr>
              <a:t>oabracamonte@gmail.com</a:t>
            </a:r>
            <a:endParaRPr lang="en-US" sz="900" dirty="0" smtClean="0"/>
          </a:p>
          <a:p>
            <a:r>
              <a:rPr lang="en-US" sz="900" dirty="0"/>
              <a:t>50252029098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86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5562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3124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3200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86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600" y="3810000"/>
            <a:ext cx="152400" cy="189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3200" y="3810000"/>
            <a:ext cx="152400" cy="1891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95400"/>
            <a:ext cx="8991600" cy="4572000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5" y="0"/>
            <a:ext cx="7482150" cy="219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676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Administrador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Usuarios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5" y="2362200"/>
            <a:ext cx="7941469" cy="2154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050268"/>
            <a:ext cx="315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Administrador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Contenidos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4" y="4681810"/>
            <a:ext cx="7692693" cy="2176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5867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Tambien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intercambio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mensajes</a:t>
            </a:r>
            <a:r>
              <a:rPr lang="en-US" dirty="0" smtClean="0">
                <a:solidFill>
                  <a:srgbClr val="FF0000"/>
                </a:solidFill>
              </a:rPr>
              <a:t> entre </a:t>
            </a:r>
            <a:r>
              <a:rPr lang="en-US" dirty="0" err="1" smtClean="0">
                <a:solidFill>
                  <a:srgbClr val="FF0000"/>
                </a:solidFill>
              </a:rPr>
              <a:t>miembros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dependiendo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permisos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miembro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crear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tema</a:t>
            </a:r>
            <a:r>
              <a:rPr lang="en-US" dirty="0" smtClean="0">
                <a:solidFill>
                  <a:srgbClr val="FF0000"/>
                </a:solidFill>
              </a:rPr>
              <a:t> de discussion.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Identificación</a:t>
            </a:r>
            <a:r>
              <a:rPr lang="en-US" sz="2800" dirty="0" smtClean="0">
                <a:solidFill>
                  <a:srgbClr val="FF0000"/>
                </a:solidFill>
              </a:rPr>
              <a:t> y </a:t>
            </a:r>
            <a:r>
              <a:rPr lang="en-US" sz="2800" dirty="0" err="1" smtClean="0">
                <a:solidFill>
                  <a:srgbClr val="FF0000"/>
                </a:solidFill>
              </a:rPr>
              <a:t>validación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Interesados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400" dirty="0" smtClean="0"/>
              <a:t>Universidad de Antioquia – Paula Andrea </a:t>
            </a:r>
            <a:r>
              <a:rPr lang="en-US" sz="2400" dirty="0" err="1" smtClean="0"/>
              <a:t>Quiceno</a:t>
            </a:r>
            <a:endParaRPr lang="en-US" sz="2400" dirty="0" smtClean="0"/>
          </a:p>
          <a:p>
            <a:pPr lvl="1"/>
            <a:r>
              <a:rPr lang="es-ES" sz="2400" dirty="0"/>
              <a:t>Universidad del Zulia. Facultad de Ingeniería. Escuela de </a:t>
            </a:r>
            <a:r>
              <a:rPr lang="es-ES" sz="2400" dirty="0" smtClean="0"/>
              <a:t>Geodesia </a:t>
            </a:r>
            <a:r>
              <a:rPr lang="en-US" sz="2400" dirty="0" smtClean="0"/>
              <a:t>- </a:t>
            </a:r>
            <a:r>
              <a:rPr lang="en-US" sz="2400" dirty="0"/>
              <a:t>Ing. </a:t>
            </a:r>
            <a:r>
              <a:rPr lang="en-US" sz="2400" dirty="0" err="1"/>
              <a:t>Manaure</a:t>
            </a:r>
            <a:r>
              <a:rPr lang="en-US" sz="2400" dirty="0"/>
              <a:t> Barrios</a:t>
            </a:r>
            <a:endParaRPr lang="en-US" sz="2400" dirty="0" smtClean="0"/>
          </a:p>
          <a:p>
            <a:pPr lvl="1"/>
            <a:r>
              <a:rPr lang="es-ES" sz="2400" dirty="0"/>
              <a:t>Universidad Nacional Mayor de San Marcos de Lima</a:t>
            </a:r>
            <a:r>
              <a:rPr lang="en-US" sz="2400" dirty="0" smtClean="0"/>
              <a:t> – Prof </a:t>
            </a:r>
            <a:r>
              <a:rPr lang="en-US" sz="2200" dirty="0">
                <a:latin typeface="arial" panose="020B0604020202020204" pitchFamily="34" charset="0"/>
              </a:rPr>
              <a:t>Luis </a:t>
            </a:r>
            <a:r>
              <a:rPr lang="en-US" sz="2200" dirty="0" err="1">
                <a:latin typeface="arial" panose="020B0604020202020204" pitchFamily="34" charset="0"/>
              </a:rPr>
              <a:t>Huaman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</a:rPr>
              <a:t>Amasifuen</a:t>
            </a:r>
            <a:endParaRPr lang="en-US" sz="2400" dirty="0" smtClean="0"/>
          </a:p>
          <a:p>
            <a:pPr lvl="1"/>
            <a:r>
              <a:rPr lang="es-ES" sz="2400" dirty="0"/>
              <a:t> Instituto de Ciencias del Mar y </a:t>
            </a:r>
            <a:r>
              <a:rPr lang="es-ES" sz="2400" dirty="0" err="1"/>
              <a:t>Limnología</a:t>
            </a:r>
            <a:r>
              <a:rPr lang="es-ES" sz="2400" dirty="0"/>
              <a:t>  </a:t>
            </a:r>
            <a:r>
              <a:rPr lang="es-ES" sz="2400" dirty="0" smtClean="0"/>
              <a:t>UNAM </a:t>
            </a:r>
            <a:r>
              <a:rPr lang="es-ES" sz="2400" dirty="0" err="1" smtClean="0"/>
              <a:t>Mexico</a:t>
            </a:r>
            <a:r>
              <a:rPr lang="es-ES" sz="2400" dirty="0" smtClean="0"/>
              <a:t> – Profesor </a:t>
            </a:r>
            <a:r>
              <a:rPr lang="en-US" sz="2400" dirty="0"/>
              <a:t> Arturo </a:t>
            </a:r>
            <a:r>
              <a:rPr lang="en-US" sz="2400" dirty="0" err="1"/>
              <a:t>Ronquillo</a:t>
            </a:r>
            <a:r>
              <a:rPr lang="en-US" sz="2400" dirty="0"/>
              <a:t> </a:t>
            </a:r>
            <a:r>
              <a:rPr lang="en-US" sz="2400" dirty="0" err="1"/>
              <a:t>Arvizu</a:t>
            </a:r>
            <a:endParaRPr lang="es-ES" sz="2400" dirty="0" smtClean="0"/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Apoyo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400" dirty="0" err="1" smtClean="0"/>
              <a:t>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Docentes</a:t>
            </a:r>
            <a:endParaRPr lang="en-US" sz="2400" dirty="0" smtClean="0"/>
          </a:p>
          <a:p>
            <a:pPr lvl="1"/>
            <a:r>
              <a:rPr lang="en-US" sz="2400" dirty="0" err="1" smtClean="0"/>
              <a:t>Equipamento</a:t>
            </a:r>
            <a:r>
              <a:rPr lang="en-US" sz="2400" dirty="0" smtClean="0"/>
              <a:t> para </a:t>
            </a:r>
            <a:r>
              <a:rPr lang="en-US" sz="2400" dirty="0" err="1" smtClean="0"/>
              <a:t>instrucción</a:t>
            </a:r>
            <a:endParaRPr lang="en-US" sz="24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381000"/>
            <a:ext cx="8077200" cy="1138773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Red </a:t>
            </a:r>
            <a:r>
              <a:rPr lang="en-US" sz="4000" dirty="0" err="1">
                <a:solidFill>
                  <a:schemeClr val="bg1"/>
                </a:solidFill>
              </a:rPr>
              <a:t>Universidades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Programa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Hidrografía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969" y="1371601"/>
            <a:ext cx="6183169" cy="4419600"/>
            <a:chOff x="-10969" y="2288533"/>
            <a:chExt cx="5473211" cy="4555612"/>
          </a:xfrm>
        </p:grpSpPr>
        <p:pic>
          <p:nvPicPr>
            <p:cNvPr id="5122" name="Picture 2" descr="C:\Users\Ctejada\Pictures\Seminario Lima Ago 2016\IMG_8013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0969" y="2288533"/>
              <a:ext cx="3027219" cy="455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Ctejada\Pictures\Seminario Lima Ago 2016\IMG_800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19" y="2288533"/>
              <a:ext cx="2435023" cy="1826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Ctejada\Pictures\Seminario Lima Ago 2016\IMG_7998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27219" y="4112267"/>
              <a:ext cx="2354432" cy="273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UNM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6760" cy="1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4478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Formar</a:t>
            </a:r>
            <a:r>
              <a:rPr lang="en-US" dirty="0" smtClean="0"/>
              <a:t> </a:t>
            </a:r>
            <a:r>
              <a:rPr lang="en-US" dirty="0" err="1" smtClean="0"/>
              <a:t>Formadores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Apoyar</a:t>
            </a:r>
            <a:r>
              <a:rPr lang="en-US" dirty="0" smtClean="0"/>
              <a:t> </a:t>
            </a:r>
            <a:r>
              <a:rPr lang="en-US" dirty="0"/>
              <a:t>solo </a:t>
            </a:r>
            <a:r>
              <a:rPr lang="en-US" dirty="0" err="1" smtClean="0"/>
              <a:t>esfuerzos</a:t>
            </a:r>
            <a:r>
              <a:rPr lang="en-US" dirty="0" smtClean="0"/>
              <a:t> con </a:t>
            </a:r>
            <a:r>
              <a:rPr lang="en-US" dirty="0" err="1" smtClean="0"/>
              <a:t>resultados</a:t>
            </a:r>
            <a:r>
              <a:rPr lang="en-US" dirty="0" smtClean="0"/>
              <a:t> tangibles</a:t>
            </a:r>
          </a:p>
          <a:p>
            <a:endParaRPr lang="en-US" dirty="0"/>
          </a:p>
          <a:p>
            <a:r>
              <a:rPr lang="en-US" dirty="0" err="1" smtClean="0"/>
              <a:t>Apoyos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contraprestacion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Presionar</a:t>
            </a:r>
            <a:r>
              <a:rPr lang="en-US" dirty="0" smtClean="0"/>
              <a:t> </a:t>
            </a:r>
            <a:r>
              <a:rPr lang="en-US" dirty="0" err="1" smtClean="0"/>
              <a:t>Seguimiento</a:t>
            </a:r>
            <a:r>
              <a:rPr lang="en-US" dirty="0" smtClean="0"/>
              <a:t> de los </a:t>
            </a:r>
            <a:r>
              <a:rPr lang="en-US" dirty="0" err="1" smtClean="0"/>
              <a:t>Estandar</a:t>
            </a:r>
            <a:r>
              <a:rPr lang="en-US" dirty="0" smtClean="0"/>
              <a:t> de </a:t>
            </a:r>
            <a:r>
              <a:rPr lang="en-US" dirty="0" err="1" smtClean="0"/>
              <a:t>Fromacion</a:t>
            </a:r>
            <a:r>
              <a:rPr lang="en-US" dirty="0" smtClean="0"/>
              <a:t> </a:t>
            </a:r>
            <a:r>
              <a:rPr lang="en-US" dirty="0" err="1" smtClean="0"/>
              <a:t>establecidos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OHI</a:t>
            </a:r>
          </a:p>
          <a:p>
            <a:endParaRPr lang="en-US" dirty="0"/>
          </a:p>
          <a:p>
            <a:r>
              <a:rPr lang="en-US" dirty="0" err="1" smtClean="0"/>
              <a:t>Nro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formados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Otros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1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" y="0"/>
            <a:ext cx="9159240" cy="426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4515"/>
            <a:ext cx="4616469" cy="259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14" y="4262336"/>
            <a:ext cx="4560026" cy="2595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2455" y="88669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2018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0"/>
            <a:ext cx="46736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-6350"/>
            <a:ext cx="4478867" cy="320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3800"/>
            <a:ext cx="5003800" cy="31115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657600"/>
            <a:ext cx="4127500" cy="318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799" y="2438400"/>
            <a:ext cx="580683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23975"/>
            <a:ext cx="8001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Certificación</a:t>
            </a:r>
            <a:r>
              <a:rPr lang="en-US" dirty="0" smtClean="0"/>
              <a:t> NSPS/THSOA</a:t>
            </a:r>
            <a:r>
              <a:rPr lang="en-US" dirty="0"/>
              <a:t> </a:t>
            </a:r>
            <a:r>
              <a:rPr lang="en-US" dirty="0" smtClean="0"/>
              <a:t>160 </a:t>
            </a: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(</a:t>
            </a:r>
            <a:r>
              <a:rPr lang="en-US" dirty="0"/>
              <a:t>3) </a:t>
            </a:r>
            <a:r>
              <a:rPr lang="en-US" dirty="0" smtClean="0"/>
              <a:t>horas de </a:t>
            </a:r>
            <a:r>
              <a:rPr lang="en-US" dirty="0" err="1" smtClean="0"/>
              <a:t>sessión</a:t>
            </a:r>
            <a:r>
              <a:rPr lang="en-US" dirty="0" smtClean="0"/>
              <a:t> </a:t>
            </a:r>
            <a:r>
              <a:rPr lang="en-US" dirty="0" err="1" smtClean="0"/>
              <a:t>guiada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aleatorias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base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dividida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categorias</a:t>
            </a:r>
            <a:r>
              <a:rPr lang="en-US" dirty="0" smtClean="0"/>
              <a:t> </a:t>
            </a:r>
            <a:r>
              <a:rPr lang="en-US" dirty="0" err="1" smtClean="0"/>
              <a:t>correspondientes</a:t>
            </a:r>
            <a:r>
              <a:rPr lang="en-US" dirty="0" smtClean="0"/>
              <a:t> al OHI </a:t>
            </a:r>
            <a:r>
              <a:rPr lang="en-US" dirty="0"/>
              <a:t>M-5 </a:t>
            </a:r>
            <a:r>
              <a:rPr lang="en-US" dirty="0" smtClean="0"/>
              <a:t>“</a:t>
            </a:r>
            <a:r>
              <a:rPr lang="en-US" dirty="0" err="1" smtClean="0"/>
              <a:t>Estándares</a:t>
            </a:r>
            <a:r>
              <a:rPr lang="en-US" dirty="0" smtClean="0"/>
              <a:t> de </a:t>
            </a:r>
            <a:r>
              <a:rPr lang="en-US" dirty="0" err="1" smtClean="0"/>
              <a:t>Competencia</a:t>
            </a:r>
            <a:r>
              <a:rPr lang="en-US" dirty="0" smtClean="0"/>
              <a:t> para </a:t>
            </a:r>
            <a:r>
              <a:rPr lang="en-US" dirty="0" err="1" smtClean="0"/>
              <a:t>Hidrógrafos</a:t>
            </a:r>
            <a:r>
              <a:rPr lang="en-US" dirty="0" smtClean="0"/>
              <a:t>”: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            </a:t>
            </a:r>
            <a:r>
              <a:rPr lang="en-US" sz="1600" dirty="0" err="1" smtClean="0"/>
              <a:t>Especificaciones</a:t>
            </a:r>
            <a:r>
              <a:rPr lang="en-US" sz="1600" dirty="0" smtClean="0"/>
              <a:t> </a:t>
            </a:r>
            <a:r>
              <a:rPr lang="en-US" sz="1600" dirty="0" err="1" smtClean="0"/>
              <a:t>Hidrográficas</a:t>
            </a:r>
            <a:r>
              <a:rPr lang="en-US" sz="1600" dirty="0" smtClean="0"/>
              <a:t> – </a:t>
            </a:r>
            <a:r>
              <a:rPr lang="en-US" sz="1600" dirty="0"/>
              <a:t>20 </a:t>
            </a:r>
            <a:r>
              <a:rPr lang="en-US" sz="1600" dirty="0" err="1" smtClean="0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(12.5%)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              </a:t>
            </a:r>
            <a:r>
              <a:rPr lang="en-US" sz="1600" dirty="0" err="1" smtClean="0"/>
              <a:t>Ciencias</a:t>
            </a:r>
            <a:r>
              <a:rPr lang="en-US" sz="1600" dirty="0" smtClean="0"/>
              <a:t> </a:t>
            </a:r>
            <a:r>
              <a:rPr lang="en-US" sz="1600" dirty="0" err="1" smtClean="0"/>
              <a:t>Nauticas</a:t>
            </a:r>
            <a:r>
              <a:rPr lang="en-US" sz="1600" dirty="0" smtClean="0"/>
              <a:t>– </a:t>
            </a:r>
            <a:r>
              <a:rPr lang="en-US" sz="1600" dirty="0"/>
              <a:t>20 </a:t>
            </a:r>
            <a:r>
              <a:rPr lang="en-US" sz="1600" dirty="0" err="1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(12.5%)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              </a:t>
            </a:r>
            <a:r>
              <a:rPr lang="en-US" sz="1600" dirty="0" err="1" smtClean="0"/>
              <a:t>Posicionamiento</a:t>
            </a:r>
            <a:r>
              <a:rPr lang="en-US" sz="1600" dirty="0" smtClean="0"/>
              <a:t> </a:t>
            </a:r>
            <a:r>
              <a:rPr lang="en-US" sz="1600" dirty="0"/>
              <a:t>– 24 </a:t>
            </a:r>
            <a:r>
              <a:rPr lang="en-US" sz="1600" dirty="0" err="1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              </a:t>
            </a:r>
            <a:r>
              <a:rPr lang="en-US" sz="1600" dirty="0" err="1" smtClean="0"/>
              <a:t>Batimetría</a:t>
            </a:r>
            <a:r>
              <a:rPr lang="en-US" sz="1600" dirty="0" smtClean="0"/>
              <a:t> </a:t>
            </a:r>
            <a:r>
              <a:rPr lang="en-US" sz="1600" dirty="0"/>
              <a:t>– 56 </a:t>
            </a:r>
            <a:r>
              <a:rPr lang="en-US" sz="1600" dirty="0" err="1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(35%)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             </a:t>
            </a:r>
            <a:r>
              <a:rPr lang="en-US" sz="1600" dirty="0" err="1" smtClean="0"/>
              <a:t>Mareas</a:t>
            </a:r>
            <a:r>
              <a:rPr lang="en-US" sz="1600" dirty="0" smtClean="0"/>
              <a:t>/</a:t>
            </a:r>
            <a:r>
              <a:rPr lang="en-US" sz="1600" dirty="0" err="1" smtClean="0"/>
              <a:t>Niveles</a:t>
            </a:r>
            <a:r>
              <a:rPr lang="en-US" sz="1600" dirty="0" smtClean="0"/>
              <a:t> del Agua </a:t>
            </a:r>
            <a:r>
              <a:rPr lang="en-US" sz="1600" dirty="0"/>
              <a:t>– 20 </a:t>
            </a:r>
            <a:r>
              <a:rPr lang="en-US" sz="1600" dirty="0" err="1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(12.5%)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              </a:t>
            </a:r>
            <a:r>
              <a:rPr lang="en-US" sz="1600" dirty="0" err="1" smtClean="0"/>
              <a:t>Imágenes</a:t>
            </a:r>
            <a:r>
              <a:rPr lang="en-US" sz="1600" dirty="0" smtClean="0"/>
              <a:t> del </a:t>
            </a:r>
            <a:r>
              <a:rPr lang="en-US" sz="1600" dirty="0" err="1" smtClean="0"/>
              <a:t>Fondo</a:t>
            </a:r>
            <a:r>
              <a:rPr lang="en-US" sz="1600" dirty="0" smtClean="0"/>
              <a:t> Marino </a:t>
            </a:r>
            <a:r>
              <a:rPr lang="en-US" sz="1600" dirty="0"/>
              <a:t>– 20 </a:t>
            </a:r>
            <a:r>
              <a:rPr lang="en-US" sz="1600" dirty="0" err="1"/>
              <a:t>preguntas</a:t>
            </a:r>
            <a:r>
              <a:rPr lang="en-US" sz="1600" dirty="0" smtClean="0"/>
              <a:t> </a:t>
            </a:r>
            <a:r>
              <a:rPr lang="en-US" sz="1600" dirty="0"/>
              <a:t>(12.5</a:t>
            </a:r>
            <a:r>
              <a:rPr lang="en-US" sz="1600" dirty="0" smtClean="0"/>
              <a:t>%)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75 - 80% </a:t>
            </a:r>
            <a:r>
              <a:rPr lang="en-US" dirty="0" smtClean="0"/>
              <a:t>del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Ingenieros</a:t>
            </a:r>
            <a:r>
              <a:rPr lang="en-US" dirty="0" smtClean="0"/>
              <a:t> del </a:t>
            </a:r>
            <a:r>
              <a:rPr lang="en-US" dirty="0" err="1" smtClean="0"/>
              <a:t>Ejército</a:t>
            </a:r>
            <a:r>
              <a:rPr lang="en-US" dirty="0" smtClean="0"/>
              <a:t> de USA, </a:t>
            </a:r>
            <a:r>
              <a:rPr lang="en-US" dirty="0"/>
              <a:t>NOAA, </a:t>
            </a:r>
            <a:r>
              <a:rPr lang="en-US" dirty="0" err="1" smtClean="0"/>
              <a:t>Guardacostas</a:t>
            </a:r>
            <a:r>
              <a:rPr lang="en-US" dirty="0" smtClean="0"/>
              <a:t> USA, o DOD USA.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Junta de </a:t>
            </a:r>
            <a:r>
              <a:rPr lang="en-US" dirty="0" err="1" smtClean="0"/>
              <a:t>Certificación</a:t>
            </a:r>
            <a:r>
              <a:rPr lang="en-US" dirty="0" smtClean="0"/>
              <a:t> NSPS/THSOA</a:t>
            </a:r>
            <a:r>
              <a:rPr lang="en-US" dirty="0"/>
              <a:t> </a:t>
            </a:r>
            <a:r>
              <a:rPr lang="en-US" dirty="0" err="1" smtClean="0"/>
              <a:t>consiste</a:t>
            </a:r>
            <a:r>
              <a:rPr lang="en-US" dirty="0" smtClean="0"/>
              <a:t> de </a:t>
            </a:r>
            <a:r>
              <a:rPr lang="en-US" dirty="0"/>
              <a:t>12 </a:t>
            </a:r>
            <a:r>
              <a:rPr lang="en-US" dirty="0" err="1" smtClean="0"/>
              <a:t>miembros</a:t>
            </a:r>
            <a:r>
              <a:rPr lang="en-US" dirty="0" smtClean="0"/>
              <a:t> con </a:t>
            </a:r>
            <a:r>
              <a:rPr lang="en-US" dirty="0" err="1" smtClean="0"/>
              <a:t>voto</a:t>
            </a:r>
            <a:r>
              <a:rPr lang="en-US" dirty="0" smtClean="0"/>
              <a:t> </a:t>
            </a:r>
            <a:r>
              <a:rPr lang="en-US" dirty="0" err="1" smtClean="0"/>
              <a:t>representando</a:t>
            </a:r>
            <a:r>
              <a:rPr lang="en-US" dirty="0" smtClean="0"/>
              <a:t> NOAA</a:t>
            </a:r>
            <a:r>
              <a:rPr lang="en-US" dirty="0"/>
              <a:t>, </a:t>
            </a:r>
            <a:r>
              <a:rPr lang="en-US" dirty="0" err="1" smtClean="0"/>
              <a:t>Cuerpo</a:t>
            </a:r>
            <a:r>
              <a:rPr lang="en-US" dirty="0" smtClean="0"/>
              <a:t> de </a:t>
            </a:r>
            <a:r>
              <a:rPr lang="en-US" dirty="0" err="1" smtClean="0"/>
              <a:t>Ingenieros</a:t>
            </a:r>
            <a:r>
              <a:rPr lang="en-US" dirty="0" smtClean="0"/>
              <a:t> del </a:t>
            </a:r>
            <a:r>
              <a:rPr lang="en-US" dirty="0" err="1" smtClean="0"/>
              <a:t>Ejército</a:t>
            </a:r>
            <a:r>
              <a:rPr lang="en-US" dirty="0" smtClean="0"/>
              <a:t> USA, </a:t>
            </a:r>
            <a:r>
              <a:rPr lang="en-US" dirty="0" err="1" smtClean="0"/>
              <a:t>Oficina</a:t>
            </a:r>
            <a:r>
              <a:rPr lang="en-US" dirty="0" smtClean="0"/>
              <a:t> Naval </a:t>
            </a:r>
            <a:r>
              <a:rPr lang="en-US" dirty="0" err="1" smtClean="0"/>
              <a:t>Oceanográfica</a:t>
            </a:r>
            <a:r>
              <a:rPr lang="en-US" dirty="0" smtClean="0"/>
              <a:t>, </a:t>
            </a:r>
            <a:r>
              <a:rPr lang="en-US" dirty="0"/>
              <a:t>Academia, </a:t>
            </a:r>
            <a:r>
              <a:rPr lang="en-US" dirty="0" smtClean="0"/>
              <a:t>e </a:t>
            </a: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Privada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Certificación</a:t>
            </a:r>
            <a:r>
              <a:rPr lang="en-US" dirty="0" smtClean="0"/>
              <a:t>: $</a:t>
            </a:r>
            <a:r>
              <a:rPr lang="en-US" dirty="0"/>
              <a:t>50 </a:t>
            </a:r>
            <a:r>
              <a:rPr lang="en-US" dirty="0" err="1" smtClean="0"/>
              <a:t>aplicación</a:t>
            </a:r>
            <a:r>
              <a:rPr lang="en-US" dirty="0" smtClean="0"/>
              <a:t> y $150 </a:t>
            </a:r>
            <a:r>
              <a:rPr lang="en-US" dirty="0" err="1" smtClean="0"/>
              <a:t>examen</a:t>
            </a:r>
            <a:r>
              <a:rPr lang="en-US" dirty="0" smtClean="0"/>
              <a:t>.</a:t>
            </a:r>
            <a:r>
              <a:rPr lang="en-US" dirty="0"/>
              <a:t> 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Renovación</a:t>
            </a:r>
            <a:r>
              <a:rPr lang="en-US" dirty="0" smtClean="0"/>
              <a:t> </a:t>
            </a:r>
            <a:r>
              <a:rPr lang="en-US" dirty="0"/>
              <a:t>$30 </a:t>
            </a:r>
            <a:r>
              <a:rPr lang="en-US" dirty="0" err="1" smtClean="0"/>
              <a:t>cada</a:t>
            </a:r>
            <a:r>
              <a:rPr lang="en-US" dirty="0" smtClean="0"/>
              <a:t>  3-años.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82600" y="76200"/>
            <a:ext cx="8077200" cy="96949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Proceso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Certificación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Hidrógrafos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Nivel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Latinoamérica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Gary R. Davis CH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Chair NSPS/THSOA Hydrographer Certification Board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7200"/>
            <a:ext cx="9184477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9512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 err="1" smtClean="0"/>
              <a:t>Fechas</a:t>
            </a:r>
            <a:r>
              <a:rPr lang="en-US" b="1" dirty="0" smtClean="0"/>
              <a:t> </a:t>
            </a:r>
            <a:r>
              <a:rPr lang="en-US" b="1" dirty="0" err="1" smtClean="0"/>
              <a:t>Importantes</a:t>
            </a:r>
            <a:r>
              <a:rPr lang="en-US" b="1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Octubre</a:t>
            </a:r>
            <a:r>
              <a:rPr lang="en-US" dirty="0" smtClean="0"/>
              <a:t> </a:t>
            </a:r>
            <a:r>
              <a:rPr lang="en-US" dirty="0"/>
              <a:t>31, 2016 – </a:t>
            </a:r>
            <a:r>
              <a:rPr lang="en-US" dirty="0" err="1" smtClean="0"/>
              <a:t>Presentacion</a:t>
            </a:r>
            <a:r>
              <a:rPr lang="en-US" dirty="0" smtClean="0"/>
              <a:t> </a:t>
            </a:r>
            <a:r>
              <a:rPr lang="en-US" dirty="0" err="1" smtClean="0"/>
              <a:t>Resumenes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December 16, 2016 – </a:t>
            </a:r>
            <a:r>
              <a:rPr lang="en-US" dirty="0" err="1" smtClean="0"/>
              <a:t>Notificacion</a:t>
            </a:r>
            <a:r>
              <a:rPr lang="en-US" dirty="0" smtClean="0"/>
              <a:t> </a:t>
            </a:r>
            <a:r>
              <a:rPr lang="en-US" dirty="0" err="1" smtClean="0"/>
              <a:t>Aceptacion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February 28, 2017 –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entrega</a:t>
            </a:r>
            <a:r>
              <a:rPr lang="en-US" dirty="0" smtClean="0"/>
              <a:t> </a:t>
            </a:r>
            <a:r>
              <a:rPr lang="en-US" dirty="0" err="1" smtClean="0"/>
              <a:t>Ponencias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March 1, 2017 –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entrega</a:t>
            </a:r>
            <a:r>
              <a:rPr lang="en-US" dirty="0" smtClean="0"/>
              <a:t> </a:t>
            </a:r>
            <a:r>
              <a:rPr lang="en-US" dirty="0" err="1" smtClean="0"/>
              <a:t>Presentaciones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78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62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Formalizar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soporte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/>
              <a:t>NSPS/THSOA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Establecimiento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Certificación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Hidrógrafos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Latinoamérica</a:t>
            </a:r>
            <a:endParaRPr lang="en-US" sz="2400" dirty="0" smtClean="0">
              <a:solidFill>
                <a:srgbClr val="215968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Junta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Certificación</a:t>
            </a:r>
            <a:endParaRPr lang="en-US" sz="2400" dirty="0" smtClean="0">
              <a:solidFill>
                <a:srgbClr val="215968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(General o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país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Base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Preguntas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incluye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traduccion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las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aplicables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NSPS/THSOA)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juego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preguntas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Aplicables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la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Región</a:t>
            </a:r>
            <a:endParaRPr lang="en-US" sz="2400" dirty="0" smtClean="0">
              <a:solidFill>
                <a:srgbClr val="215968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juego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preguntas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Aplicables</a:t>
            </a:r>
            <a:r>
              <a:rPr lang="en-US" sz="2400" dirty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País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mecanismos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Seguimiento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</a:t>
            </a:r>
            <a:endParaRPr lang="en-US" sz="2400" dirty="0" smtClean="0">
              <a:solidFill>
                <a:srgbClr val="215968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Costos</a:t>
            </a:r>
            <a:endParaRPr lang="en-US" sz="2400" dirty="0" smtClean="0">
              <a:solidFill>
                <a:srgbClr val="215968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Mecanismo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Difusión</a:t>
            </a:r>
            <a:r>
              <a:rPr lang="en-US" sz="2400" dirty="0" smtClean="0">
                <a:solidFill>
                  <a:srgbClr val="2159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82600" y="467380"/>
            <a:ext cx="807720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Plan de </a:t>
            </a:r>
            <a:r>
              <a:rPr lang="en-US" sz="2800" dirty="0" err="1" smtClean="0">
                <a:solidFill>
                  <a:schemeClr val="bg1"/>
                </a:solidFill>
              </a:rPr>
              <a:t>Implementación</a:t>
            </a:r>
            <a:r>
              <a:rPr lang="en-US" sz="2800" dirty="0" smtClean="0">
                <a:solidFill>
                  <a:schemeClr val="bg1"/>
                </a:solidFill>
              </a:rPr>
              <a:t> para </a:t>
            </a:r>
            <a:r>
              <a:rPr lang="en-US" sz="2800" dirty="0" err="1" smtClean="0">
                <a:solidFill>
                  <a:schemeClr val="bg1"/>
                </a:solidFill>
              </a:rPr>
              <a:t>Latinoamérica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562600"/>
            <a:ext cx="6629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anose="04020705040A02060702" pitchFamily="82" charset="0"/>
              </a:rPr>
              <a:t>I CONVENCION LATINOAMERICANA DE HIDROGRAFIA</a:t>
            </a:r>
          </a:p>
          <a:p>
            <a:pPr algn="ctr"/>
            <a:r>
              <a:rPr lang="en-US" sz="2400" dirty="0" smtClean="0">
                <a:latin typeface="Algerian" panose="04020705040A02060702" pitchFamily="82" charset="0"/>
              </a:rPr>
              <a:t>CARTAGENA SEPT 2018</a:t>
            </a:r>
            <a:endParaRPr lang="en-US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5453" y="1524000"/>
            <a:ext cx="9219453" cy="43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762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OPCIONES DE REGISTRO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53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054" y="76200"/>
            <a:ext cx="6594763" cy="24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8" y="2991683"/>
            <a:ext cx="8382002" cy="3323987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Sociedad</a:t>
            </a:r>
            <a:r>
              <a:rPr lang="en-US" dirty="0" smtClean="0"/>
              <a:t> </a:t>
            </a:r>
            <a:r>
              <a:rPr lang="en-US" dirty="0" err="1" smtClean="0"/>
              <a:t>Hidrográfica</a:t>
            </a:r>
            <a:r>
              <a:rPr lang="en-US" dirty="0" smtClean="0"/>
              <a:t> de </a:t>
            </a:r>
            <a:r>
              <a:rPr lang="en-US" dirty="0" err="1" smtClean="0"/>
              <a:t>América</a:t>
            </a:r>
            <a:r>
              <a:rPr lang="en-US" dirty="0" smtClean="0"/>
              <a:t> (THSOA)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recibiendo</a:t>
            </a:r>
            <a:r>
              <a:rPr lang="en-US" dirty="0" smtClean="0"/>
              <a:t> </a:t>
            </a:r>
            <a:r>
              <a:rPr lang="en-US" dirty="0" err="1" smtClean="0"/>
              <a:t>nominaciones</a:t>
            </a:r>
            <a:r>
              <a:rPr lang="en-US" dirty="0" smtClean="0"/>
              <a:t> para el Hall de la </a:t>
            </a:r>
            <a:r>
              <a:rPr lang="en-US" dirty="0" err="1" smtClean="0"/>
              <a:t>Fama</a:t>
            </a:r>
            <a:r>
              <a:rPr lang="en-US" dirty="0" smtClean="0"/>
              <a:t> de 2017. El Hall de la </a:t>
            </a:r>
            <a:r>
              <a:rPr lang="en-US" dirty="0" err="1" smtClean="0"/>
              <a:t>Fama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honra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b="1" dirty="0" err="1" smtClean="0"/>
              <a:t>contribuciones</a:t>
            </a:r>
            <a:r>
              <a:rPr lang="en-US" b="1" dirty="0" smtClean="0"/>
              <a:t> </a:t>
            </a:r>
            <a:r>
              <a:rPr lang="en-US" b="1" dirty="0" err="1" smtClean="0"/>
              <a:t>significativas</a:t>
            </a:r>
            <a:r>
              <a:rPr lang="en-US" b="1" dirty="0" smtClean="0"/>
              <a:t> </a:t>
            </a:r>
            <a:r>
              <a:rPr lang="en-US" dirty="0" smtClean="0"/>
              <a:t>a la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hidrografica</a:t>
            </a:r>
            <a:r>
              <a:rPr lang="en-US" dirty="0" smtClean="0"/>
              <a:t> o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Sociedad</a:t>
            </a:r>
            <a:r>
              <a:rPr lang="en-US" dirty="0" smtClean="0"/>
              <a:t>.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límite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nominaciones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b="1" dirty="0" smtClean="0"/>
              <a:t>1 de </a:t>
            </a:r>
            <a:r>
              <a:rPr lang="en-US" b="1" dirty="0" err="1" smtClean="0"/>
              <a:t>enero</a:t>
            </a:r>
            <a:r>
              <a:rPr lang="en-US" b="1" dirty="0" smtClean="0"/>
              <a:t> de 2017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seleccionaran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 smtClean="0"/>
              <a:t> para el Hall de la </a:t>
            </a:r>
            <a:r>
              <a:rPr lang="en-US" dirty="0" err="1" smtClean="0"/>
              <a:t>Fama</a:t>
            </a:r>
            <a:r>
              <a:rPr lang="en-US" dirty="0" smtClean="0"/>
              <a:t> de 2017,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seran</a:t>
            </a:r>
            <a:r>
              <a:rPr lang="en-US" dirty="0" smtClean="0"/>
              <a:t> </a:t>
            </a:r>
            <a:r>
              <a:rPr lang="en-US" dirty="0" err="1" smtClean="0"/>
              <a:t>presentados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 </a:t>
            </a:r>
            <a:r>
              <a:rPr lang="en-US" b="1" dirty="0" smtClean="0"/>
              <a:t>US HYDRO 2017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miembro</a:t>
            </a:r>
            <a:r>
              <a:rPr lang="en-US" dirty="0" smtClean="0"/>
              <a:t> del THSOA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nominar</a:t>
            </a:r>
            <a:r>
              <a:rPr lang="en-US" dirty="0" smtClean="0"/>
              <a:t> a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individuo</a:t>
            </a:r>
            <a:r>
              <a:rPr lang="en-US" dirty="0" smtClean="0"/>
              <a:t> 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considerado</a:t>
            </a:r>
            <a:r>
              <a:rPr lang="en-US" dirty="0" smtClean="0"/>
              <a:t> para el Hall de la </a:t>
            </a:r>
            <a:r>
              <a:rPr lang="en-US" dirty="0" err="1" smtClean="0"/>
              <a:t>Fama</a:t>
            </a:r>
            <a:r>
              <a:rPr lang="en-US" dirty="0" smtClean="0"/>
              <a:t>, </a:t>
            </a:r>
            <a:r>
              <a:rPr lang="en-US" dirty="0" err="1" smtClean="0"/>
              <a:t>siempre</a:t>
            </a:r>
            <a:r>
              <a:rPr lang="en-US" dirty="0" smtClean="0"/>
              <a:t> y </a:t>
            </a: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nominado</a:t>
            </a:r>
            <a:r>
              <a:rPr lang="en-US" dirty="0" smtClean="0"/>
              <a:t> </a:t>
            </a:r>
            <a:r>
              <a:rPr lang="en-US" dirty="0" err="1" smtClean="0"/>
              <a:t>cumpla</a:t>
            </a:r>
            <a:r>
              <a:rPr lang="en-US" dirty="0" smtClean="0"/>
              <a:t> con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éstos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El </a:t>
            </a:r>
            <a:r>
              <a:rPr lang="en-US" sz="1600" dirty="0" err="1" smtClean="0"/>
              <a:t>nominado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haber</a:t>
            </a:r>
            <a:r>
              <a:rPr lang="en-US" sz="1600" dirty="0" smtClean="0"/>
              <a:t> </a:t>
            </a:r>
            <a:r>
              <a:rPr lang="en-US" sz="1600" dirty="0" err="1" smtClean="0"/>
              <a:t>avanzado</a:t>
            </a:r>
            <a:r>
              <a:rPr lang="en-US" sz="1600" dirty="0" smtClean="0"/>
              <a:t> la </a:t>
            </a:r>
            <a:r>
              <a:rPr lang="en-US" sz="1600" dirty="0" err="1" smtClean="0"/>
              <a:t>ciencia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levantamientos</a:t>
            </a:r>
            <a:r>
              <a:rPr lang="en-US" sz="1600" dirty="0" smtClean="0"/>
              <a:t> </a:t>
            </a:r>
            <a:r>
              <a:rPr lang="en-US" sz="1600" dirty="0" err="1" smtClean="0"/>
              <a:t>hidrograficos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El </a:t>
            </a:r>
            <a:r>
              <a:rPr lang="en-US" sz="1600" dirty="0" err="1" smtClean="0"/>
              <a:t>nominado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carrera</a:t>
            </a:r>
            <a:r>
              <a:rPr lang="en-US" sz="1600" dirty="0" smtClean="0"/>
              <a:t> </a:t>
            </a:r>
            <a:r>
              <a:rPr lang="en-US" sz="1600" dirty="0" err="1" smtClean="0"/>
              <a:t>distinguida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hidrografo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El </a:t>
            </a:r>
            <a:r>
              <a:rPr lang="en-US" sz="1600" dirty="0" err="1" smtClean="0"/>
              <a:t>nominado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historia</a:t>
            </a:r>
            <a:r>
              <a:rPr lang="en-US" sz="1600" dirty="0" smtClean="0"/>
              <a:t> de </a:t>
            </a:r>
            <a:r>
              <a:rPr lang="en-US" sz="1600" dirty="0" err="1" smtClean="0"/>
              <a:t>servicio</a:t>
            </a:r>
            <a:r>
              <a:rPr lang="en-US" sz="1600" dirty="0" smtClean="0"/>
              <a:t> a la </a:t>
            </a:r>
            <a:r>
              <a:rPr lang="en-US" sz="1600" dirty="0" err="1" smtClean="0"/>
              <a:t>comunidad</a:t>
            </a:r>
            <a:r>
              <a:rPr lang="en-US" sz="1600" dirty="0" smtClean="0"/>
              <a:t> </a:t>
            </a:r>
            <a:r>
              <a:rPr lang="en-US" sz="1600" dirty="0" err="1" smtClean="0"/>
              <a:t>hidrografica</a:t>
            </a:r>
            <a:r>
              <a:rPr lang="en-US" sz="1600" dirty="0" smtClean="0"/>
              <a:t> o al THSOA.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69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54" t="72323" r="54986" b="7292"/>
          <a:stretch/>
        </p:blipFill>
        <p:spPr>
          <a:xfrm>
            <a:off x="2402840" y="381000"/>
            <a:ext cx="43027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Plan de </a:t>
            </a:r>
            <a:r>
              <a:rPr lang="en-US" sz="3200" b="1" dirty="0" err="1" smtClean="0">
                <a:solidFill>
                  <a:schemeClr val="bg1"/>
                </a:solidFill>
              </a:rPr>
              <a:t>Trabajo</a:t>
            </a:r>
            <a:r>
              <a:rPr lang="en-US" sz="3200" b="1" dirty="0" smtClean="0">
                <a:solidFill>
                  <a:schemeClr val="bg1"/>
                </a:solidFill>
              </a:rPr>
              <a:t> Actual?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620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hlinkClick r:id="rId2" action="ppaction://hlinksldjump"/>
              </a:rPr>
              <a:t>Campaña</a:t>
            </a:r>
            <a:r>
              <a:rPr lang="en-US" dirty="0" smtClean="0">
                <a:hlinkClick r:id="rId2" action="ppaction://hlinksldjump"/>
              </a:rPr>
              <a:t> de </a:t>
            </a:r>
            <a:r>
              <a:rPr lang="en-US" dirty="0" err="1" smtClean="0">
                <a:hlinkClick r:id="rId2" action="ppaction://hlinksldjump"/>
              </a:rPr>
              <a:t>Membresía</a:t>
            </a:r>
            <a:r>
              <a:rPr lang="en-US" dirty="0" smtClean="0">
                <a:hlinkClick r:id="rId2" action="ppaction://hlinksldjump"/>
              </a:rPr>
              <a:t> y </a:t>
            </a:r>
            <a:r>
              <a:rPr lang="en-US" dirty="0" err="1" smtClean="0">
                <a:hlinkClick r:id="rId2" action="ppaction://hlinksldjump"/>
              </a:rPr>
              <a:t>divulgación</a:t>
            </a:r>
            <a:r>
              <a:rPr lang="en-US" dirty="0" smtClean="0">
                <a:hlinkClick r:id="rId2" action="ppaction://hlinksldjump"/>
              </a:rPr>
              <a:t> de la </a:t>
            </a:r>
            <a:r>
              <a:rPr lang="en-US" dirty="0" err="1" smtClean="0">
                <a:hlinkClick r:id="rId2" action="ppaction://hlinksldjump"/>
              </a:rPr>
              <a:t>Sociedad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hlinkClick r:id="rId3" action="ppaction://hlinksldjump"/>
              </a:rPr>
              <a:t>Education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Becas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Foro</a:t>
            </a:r>
            <a:r>
              <a:rPr lang="en-US" dirty="0" smtClean="0"/>
              <a:t> de </a:t>
            </a:r>
            <a:r>
              <a:rPr lang="en-US" dirty="0" err="1" smtClean="0"/>
              <a:t>Discusión</a:t>
            </a:r>
            <a:r>
              <a:rPr lang="en-US" dirty="0" smtClean="0"/>
              <a:t> </a:t>
            </a:r>
            <a:r>
              <a:rPr lang="en-US" dirty="0" err="1" smtClean="0"/>
              <a:t>Abierto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 err="1" smtClean="0"/>
              <a:t>Directorio</a:t>
            </a:r>
            <a:r>
              <a:rPr lang="en-US" dirty="0" smtClean="0"/>
              <a:t> de </a:t>
            </a:r>
            <a:r>
              <a:rPr lang="en-US" dirty="0" err="1" smtClean="0"/>
              <a:t>Hidrografos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hlinkClick r:id="rId4" action="ppaction://hlinksldjump"/>
              </a:rPr>
              <a:t>Red de </a:t>
            </a:r>
            <a:r>
              <a:rPr lang="en-US" dirty="0" err="1" smtClean="0">
                <a:hlinkClick r:id="rId4" action="ppaction://hlinksldjump"/>
              </a:rPr>
              <a:t>Universidades</a:t>
            </a:r>
            <a:r>
              <a:rPr lang="en-US" dirty="0" smtClean="0">
                <a:hlinkClick r:id="rId4" action="ppaction://hlinksldjump"/>
              </a:rPr>
              <a:t> (</a:t>
            </a:r>
            <a:r>
              <a:rPr lang="en-US" dirty="0" err="1" smtClean="0">
                <a:hlinkClick r:id="rId4" action="ppaction://hlinksldjump"/>
              </a:rPr>
              <a:t>Apoyo</a:t>
            </a:r>
            <a:r>
              <a:rPr lang="en-US" dirty="0" smtClean="0">
                <a:hlinkClick r:id="rId4" action="ppaction://hlinksldjump"/>
              </a:rPr>
              <a:t> de </a:t>
            </a:r>
            <a:r>
              <a:rPr lang="en-US" dirty="0" err="1" smtClean="0">
                <a:hlinkClick r:id="rId4" action="ppaction://hlinksldjump"/>
              </a:rPr>
              <a:t>programas</a:t>
            </a:r>
            <a:r>
              <a:rPr lang="en-US" dirty="0" smtClean="0">
                <a:hlinkClick r:id="rId4" action="ppaction://hlinksldjump"/>
              </a:rPr>
              <a:t> de </a:t>
            </a:r>
            <a:r>
              <a:rPr lang="en-US" dirty="0" err="1" smtClean="0">
                <a:hlinkClick r:id="rId4" action="ppaction://hlinksldjump"/>
              </a:rPr>
              <a:t>Creación</a:t>
            </a:r>
            <a:r>
              <a:rPr lang="en-US" dirty="0" smtClean="0">
                <a:hlinkClick r:id="rId4" action="ppaction://hlinksldjump"/>
              </a:rPr>
              <a:t> de </a:t>
            </a:r>
            <a:r>
              <a:rPr lang="en-US" dirty="0" err="1" smtClean="0">
                <a:hlinkClick r:id="rId4" action="ppaction://hlinksldjump"/>
              </a:rPr>
              <a:t>Capacidades</a:t>
            </a:r>
            <a:r>
              <a:rPr lang="en-US" dirty="0" smtClean="0">
                <a:hlinkClick r:id="rId4" action="ppaction://hlinksldjump"/>
              </a:rPr>
              <a:t>)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hlinkClick r:id="rId5" action="ppaction://hlinksldjump"/>
              </a:rPr>
              <a:t>Eventos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Regionales</a:t>
            </a:r>
            <a:r>
              <a:rPr lang="en-US" dirty="0" smtClean="0">
                <a:hlinkClick r:id="rId5" action="ppaction://hlinksldjump"/>
              </a:rPr>
              <a:t>: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 err="1" smtClean="0"/>
              <a:t>Convención</a:t>
            </a:r>
            <a:r>
              <a:rPr lang="en-US" dirty="0" smtClean="0"/>
              <a:t> </a:t>
            </a:r>
            <a:r>
              <a:rPr lang="en-US" dirty="0" err="1" smtClean="0"/>
              <a:t>Latinoamericana</a:t>
            </a:r>
            <a:r>
              <a:rPr lang="en-US" dirty="0" smtClean="0"/>
              <a:t> de </a:t>
            </a:r>
            <a:r>
              <a:rPr lang="en-US" dirty="0" err="1" smtClean="0"/>
              <a:t>Hidrografía</a:t>
            </a:r>
            <a:r>
              <a:rPr lang="en-US" dirty="0" smtClean="0"/>
              <a:t> – Cartagena Sept 2018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 err="1" smtClean="0"/>
              <a:t>Convención</a:t>
            </a:r>
            <a:r>
              <a:rPr lang="en-US" dirty="0" smtClean="0"/>
              <a:t> Americana de </a:t>
            </a:r>
            <a:r>
              <a:rPr lang="en-US" dirty="0" err="1" smtClean="0"/>
              <a:t>Hidrografía</a:t>
            </a:r>
            <a:r>
              <a:rPr lang="en-US" dirty="0" smtClean="0"/>
              <a:t> – Rio de Janeiro 2020 – </a:t>
            </a:r>
            <a:r>
              <a:rPr lang="en-US" dirty="0" err="1" smtClean="0"/>
              <a:t>Aprobacion</a:t>
            </a:r>
            <a:r>
              <a:rPr lang="en-US" dirty="0" smtClean="0"/>
              <a:t> </a:t>
            </a:r>
            <a:r>
              <a:rPr lang="en-US" dirty="0" err="1" smtClean="0"/>
              <a:t>Pendiente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hlinkClick r:id="rId6" action="ppaction://hlinksldjump"/>
              </a:rPr>
              <a:t>Programa</a:t>
            </a:r>
            <a:r>
              <a:rPr lang="en-US" dirty="0" smtClean="0">
                <a:hlinkClick r:id="rId6" action="ppaction://hlinksldjump"/>
              </a:rPr>
              <a:t> de </a:t>
            </a:r>
            <a:r>
              <a:rPr lang="en-US" dirty="0" err="1" smtClean="0">
                <a:hlinkClick r:id="rId6" action="ppaction://hlinksldjump"/>
              </a:rPr>
              <a:t>Certificacion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Internacional</a:t>
            </a:r>
            <a:r>
              <a:rPr lang="en-US" dirty="0" smtClean="0">
                <a:hlinkClick r:id="rId6" action="ppaction://hlinksldjump"/>
              </a:rPr>
              <a:t> de </a:t>
            </a:r>
            <a:r>
              <a:rPr lang="en-US" dirty="0" err="1" smtClean="0">
                <a:hlinkClick r:id="rId6" action="ppaction://hlinksldjump"/>
              </a:rPr>
              <a:t>Hidrógrafos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19964"/>
              </p:ext>
            </p:extLst>
          </p:nvPr>
        </p:nvGraphicFramePr>
        <p:xfrm>
          <a:off x="685800" y="533400"/>
          <a:ext cx="76199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400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 </a:t>
            </a:r>
            <a:r>
              <a:rPr lang="en-US" dirty="0" err="1" smtClean="0"/>
              <a:t>Miembros</a:t>
            </a:r>
            <a:r>
              <a:rPr lang="en-US" dirty="0" smtClean="0"/>
              <a:t>, 19 de los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requieren</a:t>
            </a:r>
            <a:r>
              <a:rPr lang="en-US" dirty="0" smtClean="0"/>
              <a:t> </a:t>
            </a:r>
            <a:r>
              <a:rPr lang="en-US" dirty="0" err="1" smtClean="0"/>
              <a:t>renovar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Membresía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95415"/>
              </p:ext>
            </p:extLst>
          </p:nvPr>
        </p:nvGraphicFramePr>
        <p:xfrm>
          <a:off x="5410200" y="6927"/>
          <a:ext cx="3733800" cy="296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8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imar.mil.co/sites/default/files/membret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298037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29525" cy="131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Logotipo DIGAO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400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82" t="7137" r="13491"/>
          <a:stretch/>
        </p:blipFill>
        <p:spPr bwMode="auto">
          <a:xfrm>
            <a:off x="0" y="0"/>
            <a:ext cx="9144000" cy="65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21552</TotalTime>
  <Words>657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Hidrografia en la region</dc:title>
  <dc:creator>Carlos</dc:creator>
  <cp:lastModifiedBy>Alberto Costa Neves</cp:lastModifiedBy>
  <cp:revision>177</cp:revision>
  <dcterms:created xsi:type="dcterms:W3CDTF">2012-10-03T21:34:55Z</dcterms:created>
  <dcterms:modified xsi:type="dcterms:W3CDTF">2017-04-07T12:14:09Z</dcterms:modified>
</cp:coreProperties>
</file>