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1" r:id="rId3"/>
    <p:sldId id="266" r:id="rId4"/>
    <p:sldId id="287" r:id="rId5"/>
    <p:sldId id="270" r:id="rId6"/>
    <p:sldId id="288" r:id="rId7"/>
    <p:sldId id="276" r:id="rId8"/>
    <p:sldId id="281" r:id="rId9"/>
    <p:sldId id="289" r:id="rId10"/>
    <p:sldId id="280" r:id="rId11"/>
    <p:sldId id="265" r:id="rId12"/>
    <p:sldId id="278" r:id="rId13"/>
    <p:sldId id="290" r:id="rId14"/>
    <p:sldId id="292" r:id="rId15"/>
  </p:sldIdLst>
  <p:sldSz cx="9144000" cy="6858000" type="screen4x3"/>
  <p:notesSz cx="6921500" cy="9423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99"/>
    <a:srgbClr val="CCFF99"/>
    <a:srgbClr val="FF9966"/>
    <a:srgbClr val="FF7C80"/>
    <a:srgbClr val="000000"/>
    <a:srgbClr val="55286E"/>
    <a:srgbClr val="FFFFFF"/>
    <a:srgbClr val="0E3B6E"/>
    <a:srgbClr val="005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14" autoAdjust="0"/>
  </p:normalViewPr>
  <p:slideViewPr>
    <p:cSldViewPr>
      <p:cViewPr varScale="1">
        <p:scale>
          <a:sx n="89" d="100"/>
          <a:sy n="89" d="100"/>
        </p:scale>
        <p:origin x="104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34" y="-90"/>
      </p:cViewPr>
      <p:guideLst>
        <p:guide orient="horz" pos="2968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3400" y="446088"/>
            <a:ext cx="58674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nl-NL" smtClean="0"/>
              <a:t>HPLAN</a:t>
            </a: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114300"/>
            <a:ext cx="2998788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3400" y="8951913"/>
            <a:ext cx="60198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13525" y="8951913"/>
            <a:ext cx="2286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760D543D-5F2D-46D5-9984-88EB7414F3C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4827587" y="2786063"/>
            <a:ext cx="38084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4826001" y="6527800"/>
            <a:ext cx="38084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469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3400" y="447675"/>
            <a:ext cx="58674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HPLAN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813" y="114300"/>
            <a:ext cx="2998787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3400" y="933450"/>
            <a:ext cx="4711700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3400" y="4648200"/>
            <a:ext cx="47244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1813" y="8951913"/>
            <a:ext cx="60975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15113" y="8951913"/>
            <a:ext cx="2301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B68313DA-8C7A-4986-99EE-B63905486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4827587" y="2786063"/>
            <a:ext cx="38084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4826001" y="6527800"/>
            <a:ext cx="38084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01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15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Jetty inspection (10min work, only</a:t>
            </a:r>
            <a:r>
              <a:rPr lang="en-US" baseline="0" dirty="0" smtClean="0"/>
              <a:t> 2 lines) </a:t>
            </a:r>
            <a:r>
              <a:rPr lang="en-US" dirty="0" smtClean="0"/>
              <a:t>Roseau, </a:t>
            </a:r>
            <a:r>
              <a:rPr lang="en-US" dirty="0" err="1" smtClean="0"/>
              <a:t>Dominca</a:t>
            </a:r>
            <a:r>
              <a:rPr lang="en-US" dirty="0" smtClean="0"/>
              <a:t>,</a:t>
            </a:r>
            <a:r>
              <a:rPr lang="en-US" baseline="0" dirty="0" smtClean="0"/>
              <a:t> save to moor for Karel Doorman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the left the quay with a safe approach line </a:t>
            </a:r>
          </a:p>
          <a:p>
            <a:r>
              <a:rPr lang="en-US" dirty="0" smtClean="0"/>
              <a:t>Left top a limiting danger line  for a coral reef</a:t>
            </a:r>
          </a:p>
          <a:p>
            <a:endParaRPr lang="en-US" dirty="0"/>
          </a:p>
          <a:p>
            <a:r>
              <a:rPr lang="en-US" dirty="0" smtClean="0"/>
              <a:t>3 hour survey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14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8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32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RHIB</a:t>
            </a:r>
            <a:r>
              <a:rPr lang="en-US" baseline="0" dirty="0" smtClean="0"/>
              <a:t> on board </a:t>
            </a:r>
            <a:r>
              <a:rPr lang="en-US" baseline="0" dirty="0" err="1" smtClean="0"/>
              <a:t>Zr</a:t>
            </a:r>
            <a:r>
              <a:rPr lang="en-US" baseline="0" dirty="0" smtClean="0"/>
              <a:t>. Ms. Karel Doorman Den </a:t>
            </a:r>
            <a:r>
              <a:rPr lang="en-US" baseline="0" dirty="0" err="1" smtClean="0"/>
              <a:t>Helder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Sint</a:t>
            </a:r>
            <a:r>
              <a:rPr lang="en-US" baseline="0" dirty="0" smtClean="0"/>
              <a:t> Maarten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starboard side the  survey pole, with MBES, integrated  MRU and double GNSS antennas.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2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surveyed places in </a:t>
            </a:r>
            <a:r>
              <a:rPr lang="en-US" dirty="0" err="1" smtClean="0"/>
              <a:t>Caribean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38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Survey</a:t>
            </a:r>
            <a:r>
              <a:rPr lang="nl-NL" baseline="0" dirty="0" smtClean="0"/>
              <a:t> Locations on the Leeward Islands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8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approach to Groot </a:t>
            </a:r>
            <a:r>
              <a:rPr lang="en-US" dirty="0" err="1" smtClean="0"/>
              <a:t>Baai</a:t>
            </a:r>
            <a:r>
              <a:rPr lang="en-US" dirty="0" smtClean="0"/>
              <a:t>, Philipsburg, </a:t>
            </a:r>
            <a:r>
              <a:rPr lang="en-US" dirty="0" err="1" smtClean="0"/>
              <a:t>Sint</a:t>
            </a:r>
            <a:r>
              <a:rPr lang="en-US" dirty="0" smtClean="0"/>
              <a:t> Maarten with Dredged areas around Cruise Terminals, (3x8 hours survey</a:t>
            </a:r>
            <a:r>
              <a:rPr lang="en-US" baseline="0" dirty="0" smtClean="0"/>
              <a:t> time)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50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Detail of the quay, foundation poles visual, no other obstructions.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75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approach to Simpson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Baai</a:t>
            </a:r>
            <a:r>
              <a:rPr lang="en-US" baseline="0" dirty="0" smtClean="0"/>
              <a:t> (8 hours to survey)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8313DA-8C7A-4986-99EE-B6390548666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987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Baai</a:t>
            </a:r>
            <a:r>
              <a:rPr lang="en-US" baseline="0" dirty="0" smtClean="0"/>
              <a:t>, Saba </a:t>
            </a:r>
            <a:r>
              <a:rPr lang="en-US" dirty="0" smtClean="0"/>
              <a:t>anchorage and very shallow water  &lt; 2 m  around the  quays. Foul ground around</a:t>
            </a:r>
            <a:r>
              <a:rPr lang="en-US" baseline="0" dirty="0" smtClean="0"/>
              <a:t> the piers due to Irma (stones). ONLY 1 hour survey time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313DA-8C7A-4986-99EE-B6390548666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4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7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732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7331" name="shpDatum"/>
          <p:cNvSpPr>
            <a:spLocks noChangeArrowheads="1"/>
          </p:cNvSpPr>
          <p:nvPr/>
        </p:nvSpPr>
        <p:spPr bwMode="auto">
          <a:xfrm>
            <a:off x="4929188" y="6524625"/>
            <a:ext cx="2090737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339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355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356" name="RubriceringEnMerking"/>
          <p:cNvSpPr txBox="1">
            <a:spLocks noChangeArrowheads="1"/>
          </p:cNvSpPr>
          <p:nvPr/>
        </p:nvSpPr>
        <p:spPr bwMode="auto">
          <a:xfrm rot="-54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endParaRPr lang="en-US" sz="1100" b="1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/>
          </p:nvPr>
        </p:nvSpPr>
        <p:spPr>
          <a:xfrm>
            <a:off x="4933950" y="1714488"/>
            <a:ext cx="3598863" cy="889000"/>
          </a:xfrm>
        </p:spPr>
        <p:txBody>
          <a:bodyPr lIns="90000" tIns="45720" rIns="90000" bIns="4572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369" name="Rectangle 20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95576"/>
            <a:ext cx="3598863" cy="2448000"/>
          </a:xfrm>
        </p:spPr>
        <p:txBody>
          <a:bodyPr lIns="91440" tIns="45720" rIns="91440" bIns="4572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pic>
        <p:nvPicPr>
          <p:cNvPr id="7370" name="Picture 202" descr="Ke_Marine_Logo_Engel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</p:spPr>
      </p:pic>
      <p:sp>
        <p:nvSpPr>
          <p:cNvPr id="3" name="Afdeling"/>
          <p:cNvSpPr txBox="1">
            <a:spLocks noChangeArrowheads="1"/>
          </p:cNvSpPr>
          <p:nvPr/>
        </p:nvSpPr>
        <p:spPr bwMode="auto">
          <a:xfrm>
            <a:off x="4932363" y="5761026"/>
            <a:ext cx="38862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Auteur"/>
          <p:cNvSpPr txBox="1">
            <a:spLocks noChangeArrowheads="1"/>
          </p:cNvSpPr>
          <p:nvPr/>
        </p:nvSpPr>
        <p:spPr bwMode="auto">
          <a:xfrm>
            <a:off x="4932363" y="5964226"/>
            <a:ext cx="38862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Ltz 1 J.P. Loog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unctie"/>
          <p:cNvSpPr txBox="1">
            <a:spLocks noChangeArrowheads="1"/>
          </p:cNvSpPr>
          <p:nvPr/>
        </p:nvSpPr>
        <p:spPr bwMode="auto">
          <a:xfrm>
            <a:off x="4932363" y="6178538"/>
            <a:ext cx="3886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HPLAN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vEBenaming"/>
          <p:cNvSpPr txBox="1">
            <a:spLocks noChangeArrowheads="1"/>
          </p:cNvSpPr>
          <p:nvPr/>
        </p:nvSpPr>
        <p:spPr bwMode="auto">
          <a:xfrm>
            <a:off x="4932363" y="5400663"/>
            <a:ext cx="38877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70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6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99" name="shpKleurvlakBoven"/>
          <p:cNvSpPr>
            <a:spLocks noChangeArrowheads="1"/>
          </p:cNvSpPr>
          <p:nvPr/>
        </p:nvSpPr>
        <p:spPr bwMode="auto">
          <a:xfrm>
            <a:off x="4500563" y="6308725"/>
            <a:ext cx="41640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100" dirty="0">
                <a:solidFill>
                  <a:schemeClr val="bg1"/>
                </a:solidFill>
                <a:cs typeface="Arial" charset="0"/>
              </a:rPr>
              <a:t>Royal Netherlands Navy</a:t>
            </a:r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fld id="{BD1B0E1E-08D9-4FD2-8D20-A9D5C0599ECA}" type="slidenum">
              <a:rPr lang="en-US" sz="1000">
                <a:solidFill>
                  <a:schemeClr val="bg1"/>
                </a:solidFill>
                <a:cs typeface="Arial" charset="0"/>
              </a:rPr>
              <a:pPr>
                <a:spcBef>
                  <a:spcPct val="0"/>
                </a:spcBef>
              </a:pPr>
              <a:t>‹#›</a:t>
            </a:fld>
            <a:endParaRPr lang="en-US" sz="1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7235825" y="6524625"/>
            <a:ext cx="165893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4500563" y="6524625"/>
            <a:ext cx="2808287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n-US" sz="1100" dirty="0" smtClean="0">
                <a:solidFill>
                  <a:schemeClr val="bg1"/>
                </a:solidFill>
              </a:rPr>
              <a:t>Disaster response IRMA</a:t>
            </a:r>
            <a:r>
              <a:rPr lang="en-US" sz="1100" baseline="0" dirty="0" smtClean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2017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125" name="LogoMarine" descr="K_Marine_Logo_Powerpoint_pos"/>
          <p:cNvPicPr>
            <a:picLocks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5000"/>
        </a:spcBef>
        <a:spcAft>
          <a:spcPct val="0"/>
        </a:spcAft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1" fontAlgn="base" hangingPunct="1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pTitel"/>
          <p:cNvSpPr>
            <a:spLocks noGrp="1" noChangeArrowheads="1"/>
          </p:cNvSpPr>
          <p:nvPr>
            <p:ph type="ctrTitle"/>
          </p:nvPr>
        </p:nvSpPr>
        <p:spPr>
          <a:xfrm>
            <a:off x="4933950" y="1312312"/>
            <a:ext cx="3814514" cy="892552"/>
          </a:xfrm>
        </p:spPr>
        <p:txBody>
          <a:bodyPr/>
          <a:lstStyle/>
          <a:p>
            <a:r>
              <a:rPr lang="en-GB" dirty="0"/>
              <a:t>Disaster response to  </a:t>
            </a:r>
            <a:r>
              <a:rPr lang="nl-NL" dirty="0" smtClean="0"/>
              <a:t>IRMA</a:t>
            </a:r>
          </a:p>
        </p:txBody>
      </p:sp>
      <p:sp>
        <p:nvSpPr>
          <p:cNvPr id="15362" name="shpTekst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276872"/>
            <a:ext cx="4318570" cy="1713544"/>
          </a:xfrm>
        </p:spPr>
        <p:txBody>
          <a:bodyPr/>
          <a:lstStyle/>
          <a:p>
            <a:r>
              <a:rPr lang="nl-NL" dirty="0">
                <a:solidFill>
                  <a:srgbClr val="FFFF00"/>
                </a:solidFill>
              </a:rPr>
              <a:t>Hydrographic mission </a:t>
            </a:r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>
                <a:solidFill>
                  <a:srgbClr val="FFFF00"/>
                </a:solidFill>
              </a:rPr>
              <a:t>Sint </a:t>
            </a:r>
            <a:r>
              <a:rPr lang="nl-NL" dirty="0">
                <a:solidFill>
                  <a:srgbClr val="FFFF00"/>
                </a:solidFill>
              </a:rPr>
              <a:t>Maarten 2017</a:t>
            </a:r>
            <a:endParaRPr lang="nl-NL" dirty="0" smtClean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5896" y="3212976"/>
            <a:ext cx="5508104" cy="36450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283968" cy="32129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3212976"/>
            <a:ext cx="4608512" cy="3645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355576" y="477252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C000"/>
                </a:solidFill>
              </a:rPr>
              <a:t>Saba Survey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560" y="1268760"/>
            <a:ext cx="8424936" cy="4246562"/>
          </a:xfrm>
        </p:spPr>
        <p:txBody>
          <a:bodyPr/>
          <a:lstStyle/>
          <a:p>
            <a:r>
              <a:rPr lang="en-US" dirty="0" smtClean="0"/>
              <a:t>Fort </a:t>
            </a:r>
            <a:r>
              <a:rPr lang="en-US" dirty="0" err="1" smtClean="0"/>
              <a:t>Baai</a:t>
            </a:r>
            <a:r>
              <a:rPr lang="en-US" dirty="0" smtClean="0"/>
              <a:t> (raw data) , approach, anchorage and quayside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96" y="1628800"/>
            <a:ext cx="9108504" cy="466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vak 16"/>
          <p:cNvSpPr txBox="1"/>
          <p:nvPr/>
        </p:nvSpPr>
        <p:spPr>
          <a:xfrm>
            <a:off x="355576" y="477252"/>
            <a:ext cx="29466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C000"/>
                </a:solidFill>
              </a:rPr>
              <a:t> Dominica Survey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55576" y="1196752"/>
            <a:ext cx="26682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Roseau, quayside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955" r="-15198"/>
          <a:stretch/>
        </p:blipFill>
        <p:spPr>
          <a:xfrm>
            <a:off x="251520" y="1196752"/>
            <a:ext cx="9998822" cy="51092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4077072"/>
            <a:ext cx="3938790" cy="2084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355576" y="477252"/>
            <a:ext cx="2460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C000"/>
                </a:solidFill>
              </a:rPr>
              <a:t>Survey </a:t>
            </a:r>
            <a:r>
              <a:rPr lang="nl-NL" b="1" dirty="0" err="1" smtClean="0">
                <a:solidFill>
                  <a:srgbClr val="FFC000"/>
                </a:solidFill>
              </a:rPr>
              <a:t>results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560" y="1342678"/>
            <a:ext cx="7772400" cy="42465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Most frequently used system MBES.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SSS less used due to the expeditionary character.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ERS provided a stable height reference.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Coupling of ERS reference to chart datum via predicted tide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Good SV profile is vital for small vertical uncertainty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Bathymetry within special order standard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3 b) : OF THE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The Commission has a </a:t>
            </a:r>
            <a:r>
              <a:rPr lang="en-AU" b="1" dirty="0"/>
              <a:t>limited capacity </a:t>
            </a:r>
            <a:r>
              <a:rPr lang="en-AU" dirty="0"/>
              <a:t>for disaster response (IHO resolutions 1/2005). </a:t>
            </a:r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The </a:t>
            </a:r>
            <a:r>
              <a:rPr lang="en-AU" dirty="0"/>
              <a:t>role of the Chair of the MACHC is that of a </a:t>
            </a:r>
            <a:r>
              <a:rPr lang="en-AU" b="1" dirty="0"/>
              <a:t>broker</a:t>
            </a:r>
            <a:r>
              <a:rPr lang="en-AU" dirty="0"/>
              <a:t> of hydrographic demand (from the affected countries) and supply (by countries offering assets</a:t>
            </a:r>
            <a:r>
              <a:rPr lang="en-AU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The </a:t>
            </a:r>
            <a:r>
              <a:rPr lang="en-AU" dirty="0"/>
              <a:t>Chair </a:t>
            </a:r>
            <a:r>
              <a:rPr lang="en-AU" b="1" dirty="0"/>
              <a:t>cannot absorb </a:t>
            </a:r>
            <a:r>
              <a:rPr lang="en-AU" dirty="0"/>
              <a:t>Member States responsibilities for Diplomatic clearance needed to deploy those hydrographic assets</a:t>
            </a:r>
            <a:r>
              <a:rPr lang="en-A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r>
              <a:rPr lang="en-AU" b="1" u="sng" dirty="0" smtClean="0">
                <a:solidFill>
                  <a:srgbClr val="0070C0"/>
                </a:solidFill>
              </a:rPr>
              <a:t>CONCLUSION</a:t>
            </a:r>
            <a:r>
              <a:rPr lang="en-AU" b="1" dirty="0" smtClean="0">
                <a:solidFill>
                  <a:srgbClr val="0070C0"/>
                </a:solidFill>
              </a:rPr>
              <a:t>: </a:t>
            </a:r>
          </a:p>
          <a:p>
            <a:r>
              <a:rPr lang="en-AU" b="1" dirty="0" smtClean="0">
                <a:solidFill>
                  <a:srgbClr val="0070C0"/>
                </a:solidFill>
              </a:rPr>
              <a:t>FROM NL PERSPECTIVE NO ADDITIONAL ISSUES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Tekstvak 10"/>
          <p:cNvSpPr txBox="1"/>
          <p:nvPr/>
        </p:nvSpPr>
        <p:spPr>
          <a:xfrm>
            <a:off x="355576" y="477252"/>
            <a:ext cx="27398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C000"/>
                </a:solidFill>
              </a:rPr>
              <a:t>MACHC </a:t>
            </a:r>
            <a:r>
              <a:rPr lang="en-US" b="1" dirty="0" smtClean="0">
                <a:solidFill>
                  <a:srgbClr val="FFC000"/>
                </a:solidFill>
              </a:rPr>
              <a:t>Statutes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800219"/>
          </a:xfrm>
        </p:spPr>
        <p:txBody>
          <a:bodyPr/>
          <a:lstStyle/>
          <a:p>
            <a:r>
              <a:rPr lang="en-US" dirty="0" smtClean="0"/>
              <a:t>Strategic Framework on Geospatial Information and services for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7772400" cy="3958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Goal: informed decision making for DRM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Means: Geospatial information and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Regional level: collaboration, plan and train, share data, regional geoportals, resource sharing, </a:t>
            </a:r>
            <a:r>
              <a:rPr lang="en-US" dirty="0" err="1" smtClean="0"/>
              <a:t>etc</a:t>
            </a:r>
            <a:r>
              <a:rPr lang="en-US" dirty="0" smtClean="0"/>
              <a:t>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dirty="0" smtClean="0"/>
              <a:t>Interesting: “</a:t>
            </a:r>
            <a:r>
              <a:rPr lang="en-US" i="1" dirty="0" smtClean="0"/>
              <a:t>To </a:t>
            </a:r>
            <a:r>
              <a:rPr lang="en-US" i="1" dirty="0"/>
              <a:t>optimize the use of geospatial information products for the development of common operational pictures of disaster </a:t>
            </a:r>
            <a:r>
              <a:rPr lang="en-US" i="1" dirty="0" smtClean="0"/>
              <a:t>events…” </a:t>
            </a:r>
            <a:endParaRPr lang="en-US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GB" dirty="0" smtClean="0"/>
              <a:t>Relation with MACHC </a:t>
            </a:r>
            <a:r>
              <a:rPr lang="en-GB" dirty="0"/>
              <a:t>ENC viewer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Task MEIP Coordinator to investigate further use of viewer for DRM?</a:t>
            </a:r>
            <a:endParaRPr lang="en-US" dirty="0"/>
          </a:p>
        </p:txBody>
      </p:sp>
      <p:sp>
        <p:nvSpPr>
          <p:cNvPr id="4" name="Tekstvak 10"/>
          <p:cNvSpPr txBox="1"/>
          <p:nvPr/>
        </p:nvSpPr>
        <p:spPr>
          <a:xfrm>
            <a:off x="355576" y="477252"/>
            <a:ext cx="16674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C000"/>
                </a:solidFill>
              </a:rPr>
              <a:t>UN-GGIM</a:t>
            </a:r>
            <a:endParaRPr lang="nl-NL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1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73480"/>
            <a:ext cx="4150518" cy="4846320"/>
          </a:xfrm>
        </p:spPr>
        <p:txBody>
          <a:bodyPr/>
          <a:lstStyle/>
          <a:p>
            <a:r>
              <a:rPr lang="nl-NL" dirty="0"/>
              <a:t>Multinational </a:t>
            </a:r>
            <a:r>
              <a:rPr lang="nl-NL" dirty="0" err="1"/>
              <a:t>Carribean</a:t>
            </a:r>
            <a:r>
              <a:rPr lang="nl-NL" dirty="0"/>
              <a:t> </a:t>
            </a:r>
            <a:r>
              <a:rPr lang="nl-NL" dirty="0" err="1"/>
              <a:t>Coordination</a:t>
            </a:r>
            <a:r>
              <a:rPr lang="nl-NL" dirty="0"/>
              <a:t> </a:t>
            </a:r>
            <a:r>
              <a:rPr lang="nl-NL" dirty="0" err="1"/>
              <a:t>Cell</a:t>
            </a:r>
            <a:r>
              <a:rPr lang="nl-NL" dirty="0"/>
              <a:t> (MNCCC</a:t>
            </a:r>
            <a:r>
              <a:rPr lang="nl-NL" dirty="0" smtClean="0"/>
              <a:t>) in Curaçao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NL, FR, 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Air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sea</a:t>
            </a:r>
            <a:r>
              <a:rPr lang="nl-NL" sz="2000" dirty="0" smtClean="0"/>
              <a:t> transport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900.000 Kg </a:t>
            </a:r>
            <a:r>
              <a:rPr lang="nl-NL" sz="2000" dirty="0" err="1" smtClean="0"/>
              <a:t>goods</a:t>
            </a:r>
            <a:endParaRPr lang="nl-N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 smtClean="0"/>
          </a:p>
          <a:p>
            <a:r>
              <a:rPr lang="nl-NL" dirty="0" smtClean="0"/>
              <a:t>HNLMS Karel </a:t>
            </a:r>
            <a:r>
              <a:rPr lang="nl-NL" dirty="0" err="1" smtClean="0"/>
              <a:t>Doorman</a:t>
            </a:r>
            <a:r>
              <a:rPr lang="nl-NL" dirty="0" smtClean="0"/>
              <a:t>, Zeeland </a:t>
            </a:r>
            <a:r>
              <a:rPr lang="nl-NL" dirty="0" err="1" smtClean="0"/>
              <a:t>and</a:t>
            </a:r>
            <a:r>
              <a:rPr lang="nl-NL" dirty="0" smtClean="0"/>
              <a:t> Pelikaan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1.000.000 Kg materiel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r>
              <a:rPr lang="nl-NL" dirty="0" smtClean="0"/>
              <a:t>NH90 Helikopter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48 patients Dominica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 smtClean="0"/>
          </a:p>
          <a:p>
            <a:r>
              <a:rPr lang="nl-NL" dirty="0" smtClean="0"/>
              <a:t>1000 </a:t>
            </a:r>
            <a:r>
              <a:rPr lang="nl-NL" dirty="0" err="1" smtClean="0"/>
              <a:t>Servicemen</a:t>
            </a:r>
            <a:r>
              <a:rPr lang="nl-NL" dirty="0"/>
              <a:t> </a:t>
            </a:r>
            <a:r>
              <a:rPr lang="nl-NL" dirty="0" err="1" smtClean="0"/>
              <a:t>deployed</a:t>
            </a:r>
            <a:r>
              <a:rPr lang="nl-NL" dirty="0" smtClean="0"/>
              <a:t> 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283968" y="0"/>
            <a:ext cx="4833255" cy="6858000"/>
            <a:chOff x="3196047" y="0"/>
            <a:chExt cx="4850402" cy="6858000"/>
          </a:xfrm>
        </p:grpSpPr>
        <p:pic>
          <p:nvPicPr>
            <p:cNvPr id="5" name="Picture 4" descr="http://intranet.mindef.nl/ImageResize.ashx?size=lightbox&amp;filename=/portaal/images/infographic%20genieteam_tcm4-1361233.jpg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193" y="0"/>
              <a:ext cx="4833256" cy="6858000"/>
            </a:xfrm>
            <a:prstGeom prst="rect">
              <a:avLst/>
            </a:prstGeom>
            <a:solidFill>
              <a:srgbClr val="4A196A"/>
            </a:solidFill>
            <a:ln>
              <a:solidFill>
                <a:srgbClr val="B7DCEF"/>
              </a:solidFill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3249387" y="480061"/>
              <a:ext cx="941613" cy="954107"/>
            </a:xfrm>
            <a:prstGeom prst="rect">
              <a:avLst/>
            </a:prstGeom>
            <a:solidFill>
              <a:srgbClr val="006DB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AIRFIELD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Fences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Roofs &amp; doors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Electricity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Placing antenna’s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90359" y="1173480"/>
              <a:ext cx="1338943" cy="338554"/>
            </a:xfrm>
            <a:prstGeom prst="rect">
              <a:avLst/>
            </a:prstGeom>
            <a:solidFill>
              <a:srgbClr val="006DB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Prepared to receive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250 persons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96047" y="3453586"/>
              <a:ext cx="670560" cy="461665"/>
            </a:xfrm>
            <a:prstGeom prst="rect">
              <a:avLst/>
            </a:prstGeom>
            <a:solidFill>
              <a:srgbClr val="006DB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CHURCES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3 churches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repaired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49387" y="4309407"/>
              <a:ext cx="1203960" cy="1077218"/>
            </a:xfrm>
            <a:prstGeom prst="rect">
              <a:avLst/>
            </a:prstGeom>
            <a:solidFill>
              <a:srgbClr val="006DB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HOSPITAL +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MEDICAL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FACILITIES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Roofs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Support constructions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Pharmacy repairs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nl-NL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" name="Plus 9"/>
            <p:cNvSpPr/>
            <p:nvPr/>
          </p:nvSpPr>
          <p:spPr>
            <a:xfrm>
              <a:off x="3720193" y="4122420"/>
              <a:ext cx="914400" cy="914400"/>
            </a:xfrm>
            <a:prstGeom prst="mathPlus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24153" y="4555628"/>
              <a:ext cx="1331867" cy="830997"/>
            </a:xfrm>
            <a:prstGeom prst="rect">
              <a:avLst/>
            </a:prstGeom>
            <a:solidFill>
              <a:srgbClr val="006DB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SCHOOLS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REPAIRED 16 SCHOOLS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DINING FACILITY 4800 CHILDREN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3 EMERGENCIES SCHOOLS (Tents)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27072" y="5924342"/>
              <a:ext cx="1239338" cy="707886"/>
            </a:xfrm>
            <a:prstGeom prst="rect">
              <a:avLst/>
            </a:prstGeom>
            <a:solidFill>
              <a:srgbClr val="006DB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GOVERMENT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BUILDINGS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17 REPAIRS: POST OFF. LIBRARY, POLICE STATIONS ETC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96047" y="119659"/>
              <a:ext cx="470806" cy="326648"/>
            </a:xfrm>
            <a:prstGeom prst="rect">
              <a:avLst/>
            </a:prstGeom>
            <a:solidFill>
              <a:srgbClr val="B7DCE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7" y="5985897"/>
              <a:ext cx="993863" cy="584775"/>
            </a:xfrm>
            <a:prstGeom prst="rect">
              <a:avLst/>
            </a:prstGeom>
            <a:solidFill>
              <a:srgbClr val="006DB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PRISON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SAFETY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                                       </a:t>
              </a:r>
              <a:endParaRPr kumimoji="0" lang="nl-NL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4154" y="6202680"/>
              <a:ext cx="1411334" cy="461665"/>
            </a:xfrm>
            <a:prstGeom prst="rect">
              <a:avLst/>
            </a:prstGeom>
            <a:solidFill>
              <a:srgbClr val="006DB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HARBOR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FREE SHIPPING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REPAIRS CUSTOM OFFICE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53817" y="603171"/>
              <a:ext cx="1381672" cy="830997"/>
            </a:xfrm>
            <a:prstGeom prst="rect">
              <a:avLst/>
            </a:prstGeom>
            <a:solidFill>
              <a:srgbClr val="4A196A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TOTAL SCORE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55 big projects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226 reconstructions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228 small repairs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183 roof repairs</a:t>
              </a: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946 truckloads debris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49387" y="5780781"/>
              <a:ext cx="1306828" cy="178921"/>
            </a:xfrm>
            <a:prstGeom prst="rect">
              <a:avLst/>
            </a:prstGeom>
            <a:solidFill>
              <a:srgbClr val="006DB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18" name="Tekstvak 10"/>
          <p:cNvSpPr txBox="1"/>
          <p:nvPr/>
        </p:nvSpPr>
        <p:spPr>
          <a:xfrm>
            <a:off x="355576" y="477252"/>
            <a:ext cx="26260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</a:rPr>
              <a:t>Relief activities</a:t>
            </a:r>
            <a:endParaRPr lang="en-GB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6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Hydrographic mission Sint Maarten 2017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operations in support of humanitarian relief operations after hurricane Irma.</a:t>
            </a:r>
          </a:p>
          <a:p>
            <a:endParaRPr lang="en-US" dirty="0" smtClean="0"/>
          </a:p>
          <a:p>
            <a:r>
              <a:rPr lang="en-US" dirty="0" smtClean="0"/>
              <a:t>Main objective: accessibility of port of Philipsburg </a:t>
            </a:r>
            <a:r>
              <a:rPr lang="en-US" dirty="0" err="1" smtClean="0"/>
              <a:t>Sint</a:t>
            </a:r>
            <a:r>
              <a:rPr lang="en-US" dirty="0" smtClean="0"/>
              <a:t> Maarten,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</a:t>
            </a:r>
            <a:r>
              <a:rPr lang="en-US" sz="2000" dirty="0" smtClean="0"/>
              <a:t>ut….. </a:t>
            </a:r>
            <a:r>
              <a:rPr lang="en-US" sz="2000" dirty="0"/>
              <a:t>a</a:t>
            </a:r>
            <a:r>
              <a:rPr lang="en-US" sz="2000" dirty="0" smtClean="0"/>
              <a:t>s required</a:t>
            </a:r>
          </a:p>
          <a:p>
            <a:endParaRPr lang="en-US" dirty="0" smtClean="0"/>
          </a:p>
          <a:p>
            <a:r>
              <a:rPr lang="en-US" dirty="0" smtClean="0"/>
              <a:t>Hydrographic capacity: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Two qualified hydrographic officers (driver/operator)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RHIB equipped with integrated multi beam system, SSS, SV profiler. Use of Ellipsoid Referenced Surveying (ERS)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796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08504" cy="629562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400" cy="2000548"/>
          </a:xfrm>
        </p:spPr>
        <p:txBody>
          <a:bodyPr/>
          <a:lstStyle/>
          <a:p>
            <a:r>
              <a:rPr lang="en-US" dirty="0" smtClean="0"/>
              <a:t>Platforms: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HNLMS Karel Doorman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RHIB2000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3560" y="49696"/>
            <a:ext cx="3960440" cy="2815079"/>
          </a:xfrm>
        </p:spPr>
      </p:pic>
    </p:spTree>
    <p:extLst>
      <p:ext uri="{BB962C8B-B14F-4D97-AF65-F5344CB8AC3E}">
        <p14:creationId xmlns:p14="http://schemas.microsoft.com/office/powerpoint/2010/main" val="1104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-108520" y="472600"/>
            <a:ext cx="42611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C000"/>
                </a:solidFill>
              </a:rPr>
              <a:t> Surveys Leeward Islands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37396" y="1080019"/>
            <a:ext cx="7772400" cy="4246562"/>
          </a:xfrm>
        </p:spPr>
        <p:txBody>
          <a:bodyPr/>
          <a:lstStyle/>
          <a:p>
            <a:r>
              <a:rPr lang="en-US" dirty="0" smtClean="0"/>
              <a:t>Surveyed 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Groot </a:t>
            </a:r>
            <a:r>
              <a:rPr lang="en-US" dirty="0" err="1" smtClean="0"/>
              <a:t>Baai</a:t>
            </a:r>
            <a:r>
              <a:rPr lang="en-US" dirty="0" smtClean="0"/>
              <a:t> Philipsburg </a:t>
            </a:r>
            <a:r>
              <a:rPr lang="en-US" dirty="0" err="1" smtClean="0"/>
              <a:t>Sint</a:t>
            </a:r>
            <a:r>
              <a:rPr lang="en-US" dirty="0" smtClean="0"/>
              <a:t> Maarten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Simpson </a:t>
            </a:r>
            <a:r>
              <a:rPr lang="en-US" dirty="0" err="1" smtClean="0"/>
              <a:t>Baai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Maarten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Fort </a:t>
            </a:r>
            <a:r>
              <a:rPr lang="en-US" dirty="0" err="1" smtClean="0"/>
              <a:t>Baai</a:t>
            </a:r>
            <a:r>
              <a:rPr lang="en-US" dirty="0" smtClean="0"/>
              <a:t> Saba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Roseau Dominica</a:t>
            </a:r>
          </a:p>
        </p:txBody>
      </p:sp>
      <p:sp>
        <p:nvSpPr>
          <p:cNvPr id="4" name="Ovaal 3"/>
          <p:cNvSpPr/>
          <p:nvPr/>
        </p:nvSpPr>
        <p:spPr bwMode="auto">
          <a:xfrm>
            <a:off x="2339752" y="5805264"/>
            <a:ext cx="648072" cy="36004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80728"/>
            <a:ext cx="9144000" cy="53260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80424"/>
            <a:ext cx="5076056" cy="272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7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63159" cy="262571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2040" y="2844"/>
            <a:ext cx="4211960" cy="2622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2655908"/>
            <a:ext cx="5940152" cy="33565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24032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1) Sint Maarten</a:t>
            </a:r>
            <a:endParaRPr lang="nl-NL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1540"/>
            <a:ext cx="13003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2) Saba</a:t>
            </a:r>
            <a:endParaRPr lang="nl-NL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2655908"/>
            <a:ext cx="19046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3) Dominica</a:t>
            </a:r>
            <a:endParaRPr lang="nl-NL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735250"/>
            <a:ext cx="242669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1) Groot baai &amp;</a:t>
            </a:r>
          </a:p>
          <a:p>
            <a:r>
              <a:rPr lang="nl-NL" dirty="0" smtClean="0"/>
              <a:t>    Simpson Bay</a:t>
            </a:r>
          </a:p>
          <a:p>
            <a:endParaRPr lang="nl-NL" dirty="0" smtClean="0"/>
          </a:p>
          <a:p>
            <a:r>
              <a:rPr lang="nl-NL" dirty="0" smtClean="0"/>
              <a:t>2) Fort Baai</a:t>
            </a:r>
          </a:p>
          <a:p>
            <a:endParaRPr lang="nl-NL" dirty="0" smtClean="0"/>
          </a:p>
          <a:p>
            <a:r>
              <a:rPr lang="nl-NL" dirty="0" smtClean="0"/>
              <a:t>3) Roseau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233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355576" y="477252"/>
            <a:ext cx="35654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C000"/>
                </a:solidFill>
              </a:rPr>
              <a:t>Sint Maarten Surveys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560" y="1268760"/>
            <a:ext cx="7772400" cy="4246562"/>
          </a:xfrm>
        </p:spPr>
        <p:txBody>
          <a:bodyPr/>
          <a:lstStyle/>
          <a:p>
            <a:r>
              <a:rPr lang="en-US" dirty="0" smtClean="0"/>
              <a:t>Groot </a:t>
            </a:r>
            <a:r>
              <a:rPr lang="en-US" dirty="0" err="1" smtClean="0"/>
              <a:t>Baai</a:t>
            </a:r>
            <a:r>
              <a:rPr lang="en-US" dirty="0" smtClean="0"/>
              <a:t>, Philipsburg approach, anchorage and quayside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1937066"/>
            <a:ext cx="9180512" cy="437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vak 16"/>
          <p:cNvSpPr txBox="1"/>
          <p:nvPr/>
        </p:nvSpPr>
        <p:spPr>
          <a:xfrm>
            <a:off x="355576" y="477252"/>
            <a:ext cx="23278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C000"/>
                </a:solidFill>
              </a:rPr>
              <a:t>Jetty Surveys</a:t>
            </a:r>
            <a:endParaRPr lang="nl-NL" b="1" dirty="0">
              <a:solidFill>
                <a:srgbClr val="FFC00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96" y="1052736"/>
            <a:ext cx="9073008" cy="52565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5983" y="4075600"/>
            <a:ext cx="5208119" cy="221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355576" y="477252"/>
            <a:ext cx="35654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Sint Maarten Surveys</a:t>
            </a:r>
            <a:endParaRPr kumimoji="0" lang="nl-NL" sz="2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560" y="1268760"/>
            <a:ext cx="7772400" cy="4246562"/>
          </a:xfrm>
        </p:spPr>
        <p:txBody>
          <a:bodyPr/>
          <a:lstStyle/>
          <a:p>
            <a:r>
              <a:rPr lang="en-US" dirty="0" smtClean="0"/>
              <a:t>Simpson Bay, Philipsburg approach, anchorage and quayside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96" y="1988840"/>
            <a:ext cx="910850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EN1">
  <a:themeElements>
    <a:clrScheme name="Defensie Marin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2494C5"/>
      </a:accent1>
      <a:accent2>
        <a:srgbClr val="9ACCD4"/>
      </a:accent2>
      <a:accent3>
        <a:srgbClr val="0E61AA"/>
      </a:accent3>
      <a:accent4>
        <a:srgbClr val="E17000"/>
      </a:accent4>
      <a:accent5>
        <a:srgbClr val="ACC8DF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marineEN1</Template>
  <TotalTime>0</TotalTime>
  <Words>672</Words>
  <Application>Microsoft Office PowerPoint</Application>
  <PresentationFormat>On-screen Show (4:3)</PresentationFormat>
  <Paragraphs>144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marineEN1</vt:lpstr>
      <vt:lpstr>Disaster response to  IRMA</vt:lpstr>
      <vt:lpstr>PowerPoint Presentation</vt:lpstr>
      <vt:lpstr>Hydrographic mission Sint Maarten 2017</vt:lpstr>
      <vt:lpstr>Platforms:  HNLMS Karel Doorman &amp; RHIB2000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ARTICLE 3 b) : OF THE AIMS</vt:lpstr>
      <vt:lpstr>Strategic Framework on Geospatial Information and services for Disasters</vt:lpstr>
    </vt:vector>
  </TitlesOfParts>
  <Company>Ministerie van Defensie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Alberto Costa Neves</cp:lastModifiedBy>
  <cp:revision>119</cp:revision>
  <cp:lastPrinted>2015-07-03T11:08:59Z</cp:lastPrinted>
  <dcterms:created xsi:type="dcterms:W3CDTF">2010-03-04T09:41:35Z</dcterms:created>
  <dcterms:modified xsi:type="dcterms:W3CDTF">2018-01-19T13:13:23Z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Ltz 1 J.P. Loog</vt:lpwstr>
  </property>
  <property fmtid="{D5CDD505-2E9C-101B-9397-08002B2CF9AE}" pid="3" name="_Functie">
    <vt:lpwstr>HPLAN</vt:lpwstr>
  </property>
  <property fmtid="{D5CDD505-2E9C-101B-9397-08002B2CF9AE}" pid="4" name="_Titel">
    <vt:lpwstr>Mission Haiti 2016</vt:lpwstr>
  </property>
  <property fmtid="{D5CDD505-2E9C-101B-9397-08002B2CF9AE}" pid="5" name="_SubTitel">
    <vt:lpwstr/>
  </property>
  <property fmtid="{D5CDD505-2E9C-101B-9397-08002B2CF9AE}" pid="6" name="_RvEBenaming">
    <vt:lpwstr/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1</vt:lpwstr>
  </property>
  <property fmtid="{D5CDD505-2E9C-101B-9397-08002B2CF9AE}" pid="13" name="_PresentatieType">
    <vt:lpwstr>1</vt:lpwstr>
  </property>
</Properties>
</file>