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256" r:id="rId2"/>
    <p:sldId id="265" r:id="rId3"/>
    <p:sldId id="257" r:id="rId4"/>
    <p:sldId id="258" r:id="rId5"/>
    <p:sldId id="268" r:id="rId6"/>
    <p:sldId id="274" r:id="rId7"/>
    <p:sldId id="275" r:id="rId8"/>
    <p:sldId id="276" r:id="rId9"/>
    <p:sldId id="279" r:id="rId10"/>
    <p:sldId id="434" r:id="rId11"/>
    <p:sldId id="418" r:id="rId12"/>
    <p:sldId id="277" r:id="rId13"/>
    <p:sldId id="278" r:id="rId14"/>
    <p:sldId id="267" r:id="rId15"/>
    <p:sldId id="436" r:id="rId16"/>
    <p:sldId id="269" r:id="rId17"/>
    <p:sldId id="270" r:id="rId18"/>
    <p:sldId id="271" r:id="rId19"/>
    <p:sldId id="399" r:id="rId20"/>
    <p:sldId id="401" r:id="rId21"/>
    <p:sldId id="402" r:id="rId22"/>
    <p:sldId id="403" r:id="rId23"/>
    <p:sldId id="404" r:id="rId24"/>
    <p:sldId id="405" r:id="rId25"/>
    <p:sldId id="408" r:id="rId26"/>
    <p:sldId id="409" r:id="rId27"/>
    <p:sldId id="410" r:id="rId28"/>
    <p:sldId id="411" r:id="rId29"/>
    <p:sldId id="412" r:id="rId30"/>
    <p:sldId id="413" r:id="rId31"/>
    <p:sldId id="414" r:id="rId32"/>
    <p:sldId id="415" r:id="rId33"/>
    <p:sldId id="416" r:id="rId34"/>
    <p:sldId id="417" r:id="rId35"/>
    <p:sldId id="431" r:id="rId36"/>
    <p:sldId id="426" r:id="rId37"/>
    <p:sldId id="432" r:id="rId38"/>
    <p:sldId id="433" r:id="rId39"/>
    <p:sldId id="435" r:id="rId40"/>
    <p:sldId id="27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E8EFF8"/>
    <a:srgbClr val="DE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5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9B22A-55EC-4A68-A1AE-1A1AE03C8C30}" type="datetimeFigureOut">
              <a:rPr lang="en-US" smtClean="0"/>
              <a:t>12/6/2018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4B252-8EFF-4387-B930-F0755652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04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75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040079"/>
            <a:ext cx="12192000" cy="83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599" y="6276122"/>
            <a:ext cx="5365459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 txBox="1">
            <a:spLocks/>
          </p:cNvSpPr>
          <p:nvPr userDrawn="1"/>
        </p:nvSpPr>
        <p:spPr>
          <a:xfrm>
            <a:off x="250262" y="6280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International Hydrographic Organization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i="1" dirty="0">
                <a:solidFill>
                  <a:schemeClr val="tx1"/>
                </a:solidFill>
              </a:rPr>
              <a:t>Organisation Hydrographique Internationale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349" y="6049723"/>
            <a:ext cx="676525" cy="817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276" y="6036734"/>
            <a:ext cx="2121007" cy="84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82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4B6E37-4826-409A-84BF-C23BE3AFE5AD}" type="datetime1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4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7737A-A71E-4586-A91E-10B206952AFF}" type="datetime1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23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75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9414"/>
            <a:ext cx="10515600" cy="540511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7724182" cy="21587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V="1">
            <a:off x="811992" y="893798"/>
            <a:ext cx="10568015" cy="5285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 userDrawn="1"/>
        </p:nvSpPr>
        <p:spPr>
          <a:xfrm>
            <a:off x="0" y="6020790"/>
            <a:ext cx="12192000" cy="8372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00292" y="6266476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EC878826-814C-4FD2-96B3-D147818A5C8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8"/>
          <p:cNvSpPr txBox="1">
            <a:spLocks/>
          </p:cNvSpPr>
          <p:nvPr userDrawn="1"/>
        </p:nvSpPr>
        <p:spPr>
          <a:xfrm>
            <a:off x="250262" y="62803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1"/>
                </a:solidFill>
              </a:rPr>
              <a:t>International Hydrographic Organization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i="1" dirty="0">
                <a:solidFill>
                  <a:schemeClr val="tx1"/>
                </a:solidFill>
              </a:rPr>
              <a:t>Organisation Hydrographique Internationale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467" y="6040079"/>
            <a:ext cx="676525" cy="817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8137" y="6018762"/>
            <a:ext cx="2117682" cy="83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4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5D8A9-F208-4318-BC74-B3344BEA26B5}" type="datetime1">
              <a:rPr lang="en-US" smtClean="0"/>
              <a:t>12/6/2018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2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7B1D-B7C6-4688-9D52-777E0A492BB3}" type="datetime1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5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16E03-FAB4-4246-838E-712AF3C131B7}" type="datetime1">
              <a:rPr lang="en-US" smtClean="0"/>
              <a:t>12/6/2018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34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D911-1E11-4707-B3EF-A7D446B4076E}" type="datetime1">
              <a:rPr lang="en-US" smtClean="0"/>
              <a:t>12/6/2018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2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66D49-534C-4821-8ABB-97E9F0832A6F}" type="datetime1">
              <a:rPr lang="en-US" smtClean="0"/>
              <a:t>12/6/2018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7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EB816-9769-4CDC-B9A1-47A4932BA44A}" type="datetime1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3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37E5F-198F-4D2D-8AD0-EFCE6F5EBE91}" type="datetime1">
              <a:rPr lang="en-US" smtClean="0"/>
              <a:t>12/6/2018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433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B590C-9002-419D-8032-E96BBEE3DDA4}" type="datetime1">
              <a:rPr lang="en-US" smtClean="0"/>
              <a:t>12/6/2018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78826-814C-4FD2-96B3-D147818A5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59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5721" y="129851"/>
            <a:ext cx="8812696" cy="3364075"/>
          </a:xfrm>
        </p:spPr>
        <p:txBody>
          <a:bodyPr>
            <a:normAutofit/>
          </a:bodyPr>
          <a:lstStyle/>
          <a:p>
            <a:r>
              <a:rPr lang="en-US" sz="5300" dirty="0"/>
              <a:t>19</a:t>
            </a:r>
            <a:r>
              <a:rPr lang="en-US" sz="5300" baseline="30000" dirty="0"/>
              <a:t>th</a:t>
            </a:r>
            <a:r>
              <a:rPr lang="en-US" sz="5300" dirty="0"/>
              <a:t> Meeting of the </a:t>
            </a:r>
            <a:br>
              <a:rPr lang="en-US" sz="5300" dirty="0"/>
            </a:br>
            <a:r>
              <a:rPr lang="en-US" sz="5300" dirty="0"/>
              <a:t>Meso America – Caribbean Sea</a:t>
            </a:r>
            <a:br>
              <a:rPr lang="en-US" sz="5300" dirty="0"/>
            </a:br>
            <a:r>
              <a:rPr lang="en-US" sz="5300" dirty="0"/>
              <a:t>Hydrographic Commission</a:t>
            </a:r>
            <a:r>
              <a:rPr lang="en-US" dirty="0"/>
              <a:t/>
            </a:r>
            <a:br>
              <a:rPr lang="en-US" dirty="0"/>
            </a:br>
            <a:endParaRPr lang="en-AU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2735" y="3790123"/>
            <a:ext cx="9144000" cy="1934818"/>
          </a:xfrm>
        </p:spPr>
        <p:txBody>
          <a:bodyPr>
            <a:normAutofit fontScale="47500" lnSpcReduction="20000"/>
          </a:bodyPr>
          <a:lstStyle/>
          <a:p>
            <a:r>
              <a:rPr lang="en-US" sz="4400" dirty="0"/>
              <a:t/>
            </a:r>
            <a:br>
              <a:rPr lang="en-US" sz="4400" dirty="0"/>
            </a:br>
            <a:r>
              <a:rPr lang="en-US" sz="4000" dirty="0"/>
              <a:t>National Report by</a:t>
            </a:r>
          </a:p>
          <a:p>
            <a:r>
              <a:rPr lang="en-AU" sz="4300" dirty="0">
                <a:latin typeface="Arial" pitchFamily="34" charset="0"/>
                <a:cs typeface="Arial" pitchFamily="34" charset="0"/>
              </a:rPr>
              <a:t>GUATEMALA</a:t>
            </a:r>
          </a:p>
          <a:p>
            <a:r>
              <a:rPr lang="en-US" sz="4300" dirty="0">
                <a:latin typeface="Arial" pitchFamily="34" charset="0"/>
                <a:cs typeface="Arial" pitchFamily="34" charset="0"/>
              </a:rPr>
              <a:t>LT. Edwynn Alejandro Raxón Herrera</a:t>
            </a:r>
          </a:p>
          <a:p>
            <a:r>
              <a:rPr lang="en-US" sz="4300" dirty="0">
                <a:latin typeface="Arial" pitchFamily="34" charset="0"/>
                <a:cs typeface="Arial" pitchFamily="34" charset="0"/>
              </a:rPr>
              <a:t>MSC. Maritime Affairs</a:t>
            </a:r>
          </a:p>
          <a:p>
            <a:r>
              <a:rPr lang="en-US" sz="4300" dirty="0">
                <a:latin typeface="Arial" pitchFamily="34" charset="0"/>
                <a:cs typeface="Arial" pitchFamily="34" charset="0"/>
              </a:rPr>
              <a:t>Hydrographer Cat A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xmlns="" id="{54829E3A-4581-464E-B5AB-A804868613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210" y="0"/>
            <a:ext cx="3049890" cy="33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62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E4E955-1B72-4C9D-92D6-BB7925C0D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/>
              <a:t>MPA AICHI targets, ODS, BWM and so </a:t>
            </a:r>
            <a:r>
              <a:rPr lang="es-GT" dirty="0" err="1"/>
              <a:t>on</a:t>
            </a:r>
            <a:endParaRPr lang="es-GT" dirty="0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xmlns="" id="{5259317D-FC68-461D-AAEC-663981230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74" y="1083247"/>
            <a:ext cx="6635159" cy="469150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40D05B-A34C-4E4A-B1AF-888781DB9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6" name="Picture 2" descr="Resultado de imagen para ODS">
            <a:extLst>
              <a:ext uri="{FF2B5EF4-FFF2-40B4-BE49-F238E27FC236}">
                <a16:creationId xmlns:a16="http://schemas.microsoft.com/office/drawing/2014/main" xmlns="" id="{ABD0B3D7-7129-4BED-9FCF-D27ADED45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769" y="1828800"/>
            <a:ext cx="495765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870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04775" y="266799"/>
            <a:ext cx="1184433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Oceanographic Characterization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803" y="1415359"/>
            <a:ext cx="6660732" cy="499554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17224" y="1980952"/>
            <a:ext cx="5062807" cy="379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2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chemeClr val="accent2">
                <a:lumMod val="5000"/>
                <a:lumOff val="9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D7DAD2-3F70-42F7-A47D-A31B0CFD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Oceanographic Campaign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BDCCBD35-F2B3-4233-9027-197BE70A07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87" y="1270239"/>
            <a:ext cx="2875722" cy="2158761"/>
          </a:xfrm>
        </p:spPr>
        <p:txBody>
          <a:bodyPr>
            <a:normAutofit/>
          </a:bodyPr>
          <a:lstStyle/>
          <a:p>
            <a:r>
              <a:rPr lang="es-GT" dirty="0"/>
              <a:t>MAGA/DIPESCA</a:t>
            </a:r>
          </a:p>
          <a:p>
            <a:r>
              <a:rPr lang="en-US" dirty="0"/>
              <a:t>Miami University</a:t>
            </a:r>
          </a:p>
          <a:p>
            <a:r>
              <a:rPr lang="es-GT" dirty="0"/>
              <a:t>DIGEMAR</a:t>
            </a:r>
          </a:p>
          <a:p>
            <a:r>
              <a:rPr lang="es-GT" dirty="0"/>
              <a:t>PNUD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247DD7D-6846-4D1F-B119-A8EC61D9A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Imagen 2">
            <a:extLst>
              <a:ext uri="{FF2B5EF4-FFF2-40B4-BE49-F238E27FC236}">
                <a16:creationId xmlns:a16="http://schemas.microsoft.com/office/drawing/2014/main" xmlns="" id="{5E3D9AB7-985C-4157-AAAC-16E197079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591" y="1080798"/>
            <a:ext cx="6627038" cy="5125691"/>
          </a:xfrm>
          <a:prstGeom prst="rect">
            <a:avLst/>
          </a:prstGeom>
        </p:spPr>
      </p:pic>
      <p:pic>
        <p:nvPicPr>
          <p:cNvPr id="8" name="Imagen 3" descr="C:\Users\jcvillagran\Documents\Oceans\Administrativo\TNClogoPrimary_OU_Guatemala\JPG\TNClogoPrimary_OU_RGB_Guatemala.jpg">
            <a:extLst>
              <a:ext uri="{FF2B5EF4-FFF2-40B4-BE49-F238E27FC236}">
                <a16:creationId xmlns:a16="http://schemas.microsoft.com/office/drawing/2014/main" xmlns="" id="{9D1D42C4-0F28-452B-8B6E-15611289979D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55" y="4208637"/>
            <a:ext cx="2604654" cy="1153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1399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65313F-D266-4918-A68C-9214A970C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Pacific Ocean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94C885A-3FC1-4647-8023-31AC70A33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733708-22C3-4D10-9DD9-FA1C87C30E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402" y="1131725"/>
            <a:ext cx="7730398" cy="5450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090615-7D49-4C6D-8C94-A4145667DC74}"/>
              </a:ext>
            </a:extLst>
          </p:cNvPr>
          <p:cNvSpPr txBox="1"/>
          <p:nvPr/>
        </p:nvSpPr>
        <p:spPr>
          <a:xfrm>
            <a:off x="949037" y="1325814"/>
            <a:ext cx="2085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400" dirty="0"/>
              <a:t>5000 KM2</a:t>
            </a:r>
          </a:p>
          <a:p>
            <a:pPr algn="ctr"/>
            <a:r>
              <a:rPr lang="en-US" sz="2400" dirty="0"/>
              <a:t>Post Processing</a:t>
            </a:r>
          </a:p>
        </p:txBody>
      </p:sp>
      <p:pic>
        <p:nvPicPr>
          <p:cNvPr id="1026" name="Picture 2" descr="Resultado de imagen para GEF+jpg">
            <a:extLst>
              <a:ext uri="{FF2B5EF4-FFF2-40B4-BE49-F238E27FC236}">
                <a16:creationId xmlns:a16="http://schemas.microsoft.com/office/drawing/2014/main" xmlns="" id="{96EFCA5F-9383-4E22-B44E-05673189C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863276"/>
            <a:ext cx="2512227" cy="29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736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4B763F-FE24-4193-BE63-A48014DA2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charts and updates:</a:t>
            </a:r>
            <a:endParaRPr lang="es-G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57B4E5-DB70-49F9-9D21-F58F0ACC36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85114"/>
            <a:ext cx="10515599" cy="2918653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The US promulgated new charts and updates of Guatemalan Waters. However nobody sells the final product; consequently, the Directorship of Maritime Affairs is trying to sign the agreement with the United Kingdom Hydrographic Office (UKHO).</a:t>
            </a:r>
            <a:endParaRPr lang="es-G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682D37A-55A5-4EFC-A112-D11F277B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7489DBC-2AEB-4BCF-995B-1BB56C8D4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910" y="3629786"/>
            <a:ext cx="44481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89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66DD18-1485-4696-AA4F-2FF67E5AD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Cartographic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0CC644-A837-4BBC-B41A-F38D5AF1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A6911D9-86E7-43B8-A2BE-1951279761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025580"/>
            <a:ext cx="6012872" cy="4806840"/>
          </a:xfrm>
          <a:prstGeom prst="rect">
            <a:avLst/>
          </a:prstGeom>
        </p:spPr>
      </p:pic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78638F78-9DE1-4B47-9DBF-BF76A19DF2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089" y="3983525"/>
            <a:ext cx="3408219" cy="2809250"/>
          </a:xfrm>
          <a:prstGeom prst="rect">
            <a:avLst/>
          </a:prstGeom>
        </p:spPr>
      </p:pic>
      <p:pic>
        <p:nvPicPr>
          <p:cNvPr id="12" name="Picture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xmlns="" id="{D49DD11A-7FEF-42EA-96D4-0C1BE9928A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199" y="1025580"/>
            <a:ext cx="3588619" cy="295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222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8EF5D2-035A-43AB-AE44-96590355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New publications and MSI</a:t>
            </a:r>
            <a:endParaRPr lang="es-G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8574DF-6831-411A-920E-4ABFAFAE1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52939"/>
            <a:ext cx="10515599" cy="3180522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en-US" sz="3300" b="1" dirty="0">
                <a:solidFill>
                  <a:schemeClr val="bg2">
                    <a:lumMod val="50000"/>
                  </a:schemeClr>
                </a:solidFill>
              </a:rPr>
              <a:t>New publications</a:t>
            </a:r>
            <a:endParaRPr lang="en-US" sz="33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n-US" sz="3300" dirty="0"/>
              <a:t>Not applicable. </a:t>
            </a:r>
          </a:p>
          <a:p>
            <a:pPr marL="0" indent="0" algn="just">
              <a:buNone/>
            </a:pPr>
            <a:endParaRPr lang="en-US" sz="3300" dirty="0"/>
          </a:p>
          <a:p>
            <a:pPr marL="0" lvl="0" indent="0" algn="just">
              <a:buNone/>
            </a:pPr>
            <a:r>
              <a:rPr lang="en-US" sz="3300" b="1" dirty="0">
                <a:solidFill>
                  <a:schemeClr val="bg2">
                    <a:lumMod val="50000"/>
                  </a:schemeClr>
                </a:solidFill>
              </a:rPr>
              <a:t>MSI:</a:t>
            </a:r>
            <a:endParaRPr lang="en-US" sz="3300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n-US" sz="3300" dirty="0"/>
              <a:t>NGA (US) is the NAVAREA IV and XII coordinator within the IMO/IHO World-Wide Navigational Warning Service. (Including maritime areas of Guatemala). Consequently, the Directorship of Maritime Affairs has direct communication with this agency to share maritime safety information.</a:t>
            </a:r>
          </a:p>
          <a:p>
            <a:pPr algn="just"/>
            <a:r>
              <a:rPr lang="en-US" sz="3300" dirty="0"/>
              <a:t>Guatemala has two officers trained in the MACHC CBP for the generation of MSI.</a:t>
            </a:r>
            <a:endParaRPr lang="es-G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D2430B-8A7B-4E92-83D8-D8831D901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584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B9539C-64EF-43CD-BB3E-8E1ED10BB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IHO PUBLICATION C-55</a:t>
            </a:r>
            <a:endParaRPr lang="es-G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C972E3-8402-44A7-BF80-58AFA514F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092" y="1227720"/>
            <a:ext cx="10515599" cy="2158761"/>
          </a:xfrm>
        </p:spPr>
        <p:txBody>
          <a:bodyPr>
            <a:normAutofit fontScale="92500" lnSpcReduction="20000"/>
          </a:bodyPr>
          <a:lstStyle/>
          <a:p>
            <a:pPr marL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Status of hydrographic survey of all navigable waters, including internal waters, out to the limits of the EEZ: Survey coverage, where:</a:t>
            </a:r>
          </a:p>
          <a:p>
            <a:pPr marL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400" b="1" dirty="0">
              <a:latin typeface="Arial" pitchFamily="34" charset="0"/>
              <a:cs typeface="Arial" pitchFamily="34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A	= percentage which is adequately surveyed.</a:t>
            </a:r>
            <a:endParaRPr lang="en-US" altLang="en-US" sz="1400" b="1" dirty="0">
              <a:latin typeface="Arial" pitchFamily="34" charset="0"/>
              <a:cs typeface="Arial" pitchFamily="34" charset="0"/>
            </a:endParaRP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B	= percentage which requires a re - survey at larger scale or to modern standards.</a:t>
            </a:r>
            <a:endParaRPr lang="en-US" altLang="en-US" sz="1400" b="1" dirty="0">
              <a:latin typeface="Arial" pitchFamily="34" charset="0"/>
              <a:cs typeface="Arial" pitchFamily="34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latin typeface="Calibri" pitchFamily="34" charset="0"/>
                <a:ea typeface="Arial" pitchFamily="34" charset="0"/>
                <a:cs typeface="Times New Roman" pitchFamily="18" charset="0"/>
              </a:rPr>
              <a:t>C 	= percentage which has never been systematically surveyed.</a:t>
            </a:r>
            <a:endParaRPr lang="en-US" altLang="en-US" sz="1400" b="1" dirty="0">
              <a:latin typeface="Arial" pitchFamily="34" charset="0"/>
              <a:cs typeface="Arial" pitchFamily="34" charset="0"/>
            </a:endParaRPr>
          </a:p>
          <a:p>
            <a:endParaRPr lang="es-G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10A8589-09A6-4120-BAD3-0AB334EE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xmlns="" id="{283C2C99-45C3-49F6-B5E8-EC1735462D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9156515"/>
              </p:ext>
            </p:extLst>
          </p:nvPr>
        </p:nvGraphicFramePr>
        <p:xfrm>
          <a:off x="2975548" y="3674351"/>
          <a:ext cx="6192685" cy="230425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5593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428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428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4758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39785">
                <a:tc>
                  <a:txBody>
                    <a:bodyPr/>
                    <a:lstStyle/>
                    <a:p>
                      <a:pPr marL="0" marR="514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14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14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B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14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C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32235">
                <a:tc>
                  <a:txBody>
                    <a:bodyPr/>
                    <a:lstStyle/>
                    <a:p>
                      <a:pPr marL="0" marR="514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Depths &lt; 200m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14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14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60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14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2235">
                <a:tc>
                  <a:txBody>
                    <a:bodyPr/>
                    <a:lstStyle/>
                    <a:p>
                      <a:pPr marL="0" marR="514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Depths &gt; 200m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14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0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14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51435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100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6" name="Cloud 5">
            <a:extLst>
              <a:ext uri="{FF2B5EF4-FFF2-40B4-BE49-F238E27FC236}">
                <a16:creationId xmlns:a16="http://schemas.microsoft.com/office/drawing/2014/main" xmlns="" id="{3B1219AC-7231-4099-8A94-730AF6ED46A4}"/>
              </a:ext>
            </a:extLst>
          </p:cNvPr>
          <p:cNvSpPr/>
          <p:nvPr/>
        </p:nvSpPr>
        <p:spPr>
          <a:xfrm>
            <a:off x="9642764" y="3962400"/>
            <a:ext cx="2008909" cy="144087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Not updated</a:t>
            </a:r>
          </a:p>
        </p:txBody>
      </p:sp>
    </p:spTree>
    <p:extLst>
      <p:ext uri="{BB962C8B-B14F-4D97-AF65-F5344CB8AC3E}">
        <p14:creationId xmlns:p14="http://schemas.microsoft.com/office/powerpoint/2010/main" val="415781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02873-0056-4CD7-941B-C06374F8D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Oceanographic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46D6565-AF35-457F-85FD-6A777B183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6FE8D43-BC37-4EF4-9993-66913290AD31}"/>
              </a:ext>
            </a:extLst>
          </p:cNvPr>
          <p:cNvSpPr/>
          <p:nvPr/>
        </p:nvSpPr>
        <p:spPr>
          <a:xfrm>
            <a:off x="838200" y="1733586"/>
            <a:ext cx="286245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seafloor classification</a:t>
            </a:r>
          </a:p>
          <a:p>
            <a:endParaRPr lang="en-US" sz="2400" dirty="0"/>
          </a:p>
          <a:p>
            <a:r>
              <a:rPr lang="en-US" sz="2400" dirty="0"/>
              <a:t>CORAL</a:t>
            </a:r>
          </a:p>
          <a:p>
            <a:r>
              <a:rPr lang="en-US" sz="2400" dirty="0"/>
              <a:t>ROCK</a:t>
            </a:r>
          </a:p>
          <a:p>
            <a:r>
              <a:rPr lang="en-US" sz="2400" dirty="0"/>
              <a:t>SAND</a:t>
            </a:r>
          </a:p>
          <a:p>
            <a:r>
              <a:rPr lang="en-US" sz="2400" dirty="0"/>
              <a:t>MUD</a:t>
            </a:r>
          </a:p>
        </p:txBody>
      </p:sp>
      <p:pic>
        <p:nvPicPr>
          <p:cNvPr id="7" name="Picture 25">
            <a:extLst>
              <a:ext uri="{FF2B5EF4-FFF2-40B4-BE49-F238E27FC236}">
                <a16:creationId xmlns:a16="http://schemas.microsoft.com/office/drawing/2014/main" xmlns="" id="{07E2B19C-4A20-44CF-97E7-6679AB1D53E7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092" y="1209341"/>
            <a:ext cx="7162800" cy="538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304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286"/>
            <a:ext cx="5894363" cy="42568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894362" y="2150426"/>
            <a:ext cx="5556739" cy="4559863"/>
            <a:chOff x="4648200" y="3276600"/>
            <a:chExt cx="4648200" cy="3689638"/>
          </a:xfrm>
        </p:grpSpPr>
        <p:pic>
          <p:nvPicPr>
            <p:cNvPr id="4" name="Picture 2" descr="C:\Users\Bruce\Box Sync\Guatemala Hydroacoustic Survey 2017-2018\results\Bottom Type\oldbottom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3276600"/>
              <a:ext cx="4648200" cy="3689638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1"/>
            <p:cNvSpPr txBox="1"/>
            <p:nvPr/>
          </p:nvSpPr>
          <p:spPr>
            <a:xfrm>
              <a:off x="5105400" y="6248400"/>
              <a:ext cx="3708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Fuente: </a:t>
              </a:r>
              <a:r>
                <a:rPr lang="en-US" dirty="0" err="1"/>
                <a:t>Anexo</a:t>
              </a:r>
              <a:r>
                <a:rPr lang="en-US" dirty="0"/>
                <a:t> 1 Manuel </a:t>
              </a:r>
              <a:r>
                <a:rPr lang="en-US" dirty="0" err="1"/>
                <a:t>Ixquiac</a:t>
              </a:r>
              <a:r>
                <a:rPr lang="en-US" dirty="0"/>
                <a:t> 1998</a:t>
              </a:r>
            </a:p>
          </p:txBody>
        </p:sp>
      </p:grpSp>
      <p:sp>
        <p:nvSpPr>
          <p:cNvPr id="6" name="TextBox 3"/>
          <p:cNvSpPr txBox="1"/>
          <p:nvPr/>
        </p:nvSpPr>
        <p:spPr>
          <a:xfrm>
            <a:off x="5895221" y="794100"/>
            <a:ext cx="55558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Comparación del tipo de fondo encontrado</a:t>
            </a:r>
          </a:p>
          <a:p>
            <a:r>
              <a:rPr lang="es-ES_tradnl" sz="2400" dirty="0"/>
              <a:t>en el crucero hidroacústico y un mapa </a:t>
            </a:r>
          </a:p>
          <a:p>
            <a:r>
              <a:rPr lang="es-ES_tradnl" sz="2400" dirty="0"/>
              <a:t>descriptivo del fondo marino</a:t>
            </a:r>
          </a:p>
        </p:txBody>
      </p:sp>
    </p:spTree>
    <p:extLst>
      <p:ext uri="{BB962C8B-B14F-4D97-AF65-F5344CB8AC3E}">
        <p14:creationId xmlns:p14="http://schemas.microsoft.com/office/powerpoint/2010/main" val="1583224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3BDDC0-122F-4EB2-BAE5-A06F32114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Hydrographic Office/Service:</a:t>
            </a:r>
            <a:endParaRPr lang="es-G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09153EC-4D7D-44EB-AB35-523316A3F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2006"/>
            <a:ext cx="10704442" cy="2158761"/>
          </a:xfrm>
        </p:spPr>
        <p:txBody>
          <a:bodyPr/>
          <a:lstStyle/>
          <a:p>
            <a:r>
              <a:rPr lang="en-US" dirty="0"/>
              <a:t>General Directorate of Maritime Affairs and National Commission of Hydrography and Oceanography (CIIHO), National Commission on Maritime Administration (CONAMAR).</a:t>
            </a:r>
          </a:p>
          <a:p>
            <a:endParaRPr lang="es-G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CBC8E3B-C102-468D-8EEF-15487F328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xmlns="" id="{BDF99069-BFBD-448A-B095-B12397189F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384" y="2422157"/>
            <a:ext cx="4387688" cy="3650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45">
            <a:extLst>
              <a:ext uri="{FF2B5EF4-FFF2-40B4-BE49-F238E27FC236}">
                <a16:creationId xmlns:a16="http://schemas.microsoft.com/office/drawing/2014/main" xmlns="" id="{8B2471A3-954F-4DE8-8B86-8E5BC123DFBF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2256" y="2422157"/>
            <a:ext cx="4462272" cy="36506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7762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52400"/>
            <a:ext cx="87630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51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52400"/>
            <a:ext cx="8763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64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152400"/>
            <a:ext cx="8763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753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52400"/>
            <a:ext cx="8610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67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3915" y="-3090"/>
            <a:ext cx="8879058" cy="6861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36062" y="433755"/>
            <a:ext cx="46440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OXIGENO DISUELTO A UNA </a:t>
            </a:r>
          </a:p>
          <a:p>
            <a:r>
              <a:rPr lang="en-US" sz="2800" dirty="0"/>
              <a:t>PROFUNDIDAD DE 60 METROS</a:t>
            </a:r>
          </a:p>
        </p:txBody>
      </p:sp>
    </p:spTree>
    <p:extLst>
      <p:ext uri="{BB962C8B-B14F-4D97-AF65-F5344CB8AC3E}">
        <p14:creationId xmlns:p14="http://schemas.microsoft.com/office/powerpoint/2010/main" val="1585912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52400"/>
            <a:ext cx="8686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5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52400"/>
            <a:ext cx="8686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6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52400"/>
            <a:ext cx="8686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64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228600"/>
            <a:ext cx="8686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97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52400"/>
            <a:ext cx="86868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80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0825"/>
            <a:ext cx="10280373" cy="215876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The DIGEMAR will be responsible for managing the functions of </a:t>
            </a:r>
            <a:r>
              <a:rPr lang="en-US" b="1" u="sng" dirty="0">
                <a:solidFill>
                  <a:schemeClr val="bg2">
                    <a:lumMod val="50000"/>
                  </a:schemeClr>
                </a:solidFill>
              </a:rPr>
              <a:t>Flag State, Port State Control and</a:t>
            </a:r>
            <a:r>
              <a:rPr lang="en-US" u="sng" dirty="0"/>
              <a:t> </a:t>
            </a:r>
            <a:r>
              <a:rPr lang="en-US" b="1" u="sng" dirty="0">
                <a:solidFill>
                  <a:schemeClr val="bg2">
                    <a:lumMod val="50000"/>
                  </a:schemeClr>
                </a:solidFill>
              </a:rPr>
              <a:t>Coastal State</a:t>
            </a:r>
            <a:r>
              <a:rPr lang="en-US" dirty="0"/>
              <a:t>, through the planning, organization, coordination, development, implementation, monitoring of regulations, procedures and records related to the </a:t>
            </a:r>
            <a:r>
              <a:rPr lang="en-US" b="1" u="sng" dirty="0">
                <a:solidFill>
                  <a:schemeClr val="bg2">
                    <a:lumMod val="50000"/>
                  </a:schemeClr>
                </a:solidFill>
              </a:rPr>
              <a:t>maritime safety </a:t>
            </a:r>
            <a:r>
              <a:rPr lang="en-US" dirty="0"/>
              <a:t>and the </a:t>
            </a:r>
            <a:r>
              <a:rPr lang="en-US" b="1" u="sng" dirty="0">
                <a:solidFill>
                  <a:schemeClr val="bg2">
                    <a:lumMod val="50000"/>
                  </a:schemeClr>
                </a:solidFill>
              </a:rPr>
              <a:t>prevention of pollution</a:t>
            </a:r>
            <a:r>
              <a:rPr lang="en-US" dirty="0"/>
              <a:t> from ships, with the aim of contributing to national maritime development.</a:t>
            </a:r>
            <a:endParaRPr lang="es-GT" dirty="0"/>
          </a:p>
          <a:p>
            <a:pPr algn="just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Imagen 7">
            <a:extLst>
              <a:ext uri="{FF2B5EF4-FFF2-40B4-BE49-F238E27FC236}">
                <a16:creationId xmlns:a16="http://schemas.microsoft.com/office/drawing/2014/main" xmlns="" id="{CB374B88-EACE-4B61-AFB2-C914ACB210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996" y="3625526"/>
            <a:ext cx="3299792" cy="264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91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52400"/>
            <a:ext cx="8686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13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52400"/>
            <a:ext cx="8686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84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52400"/>
            <a:ext cx="86868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61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52400"/>
            <a:ext cx="861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042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52400"/>
            <a:ext cx="8610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544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327551" y="192153"/>
            <a:ext cx="5143716" cy="694803"/>
          </a:xfrm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s-GT" sz="4800" dirty="0">
                <a:latin typeface="inherit"/>
              </a:rPr>
              <a:t>Sample processing</a:t>
            </a:r>
            <a:r>
              <a:rPr lang="en-US" altLang="es-GT" sz="2400" dirty="0"/>
              <a:t> </a:t>
            </a:r>
            <a:endParaRPr lang="en-US" altLang="es-GT" sz="4000" dirty="0">
              <a:latin typeface="Arial" panose="020B0604020202020204" pitchFamily="34" charset="0"/>
            </a:endParaRPr>
          </a:p>
        </p:txBody>
      </p:sp>
      <p:sp>
        <p:nvSpPr>
          <p:cNvPr id="7" name="Marcador de contenido 5"/>
          <p:cNvSpPr>
            <a:spLocks noGrp="1"/>
          </p:cNvSpPr>
          <p:nvPr>
            <p:ph idx="1"/>
          </p:nvPr>
        </p:nvSpPr>
        <p:spPr>
          <a:xfrm>
            <a:off x="1396489" y="1101989"/>
            <a:ext cx="2433703" cy="1751729"/>
          </a:xfrm>
        </p:spPr>
        <p:txBody>
          <a:bodyPr>
            <a:normAutofit fontScale="70000" lnSpcReduction="20000"/>
          </a:bodyPr>
          <a:lstStyle/>
          <a:p>
            <a:r>
              <a:rPr lang="es-GT" dirty="0"/>
              <a:t>Especie </a:t>
            </a:r>
          </a:p>
          <a:p>
            <a:r>
              <a:rPr lang="es-GT" dirty="0"/>
              <a:t>Talla </a:t>
            </a:r>
          </a:p>
          <a:p>
            <a:r>
              <a:rPr lang="es-GT" dirty="0"/>
              <a:t>Peso </a:t>
            </a:r>
          </a:p>
          <a:p>
            <a:r>
              <a:rPr lang="es-GT" dirty="0"/>
              <a:t>Sexo</a:t>
            </a:r>
          </a:p>
          <a:p>
            <a:r>
              <a:rPr lang="es-GT" dirty="0"/>
              <a:t>Estadio gonadal  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6"/>
          <a:stretch/>
        </p:blipFill>
        <p:spPr>
          <a:xfrm rot="5400000">
            <a:off x="5461485" y="235338"/>
            <a:ext cx="6759526" cy="6485799"/>
          </a:xfrm>
          <a:prstGeom prst="rect">
            <a:avLst/>
          </a:prstGeom>
        </p:spPr>
      </p:pic>
      <p:pic>
        <p:nvPicPr>
          <p:cNvPr id="9" name="Picture 2" descr="La imagen puede contener: comida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1225111" y="2638833"/>
            <a:ext cx="2776460" cy="363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C5D5AB-75BB-4B12-B616-E077F7221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GT" altLang="es-G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117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7154" y="1373542"/>
            <a:ext cx="31893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MAPA DE OXIGENO DISUELTO A </a:t>
            </a:r>
          </a:p>
          <a:p>
            <a:r>
              <a:rPr lang="en-US" dirty="0"/>
              <a:t>20 METROS DE PROFUNDIDAD</a:t>
            </a:r>
          </a:p>
          <a:p>
            <a:endParaRPr lang="en-US" dirty="0"/>
          </a:p>
        </p:txBody>
      </p:sp>
      <p:sp>
        <p:nvSpPr>
          <p:cNvPr id="3" name="TextBox 19"/>
          <p:cNvSpPr txBox="1"/>
          <p:nvPr/>
        </p:nvSpPr>
        <p:spPr>
          <a:xfrm>
            <a:off x="1471542" y="4198264"/>
            <a:ext cx="29806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/>
              <a:t>MAPA DE LA DISTRIBUCION</a:t>
            </a:r>
          </a:p>
          <a:p>
            <a:pPr algn="just"/>
            <a:r>
              <a:rPr lang="en-US" dirty="0"/>
              <a:t>ESPACIAL DE LA ABUNDANCIA</a:t>
            </a:r>
          </a:p>
          <a:p>
            <a:pPr algn="just"/>
            <a:r>
              <a:rPr lang="en-US" dirty="0"/>
              <a:t>RELATIVA DE PICUDOS EN LA</a:t>
            </a:r>
          </a:p>
          <a:p>
            <a:pPr algn="just"/>
            <a:r>
              <a:rPr lang="en-US" dirty="0"/>
              <a:t>PESQUERIA DEPORTIVA</a:t>
            </a:r>
          </a:p>
          <a:p>
            <a:pPr algn="just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866" y="2659736"/>
            <a:ext cx="2489200" cy="812800"/>
          </a:xfrm>
          <a:prstGeom prst="rect">
            <a:avLst/>
          </a:prstGeom>
        </p:spPr>
      </p:pic>
      <p:pic>
        <p:nvPicPr>
          <p:cNvPr id="5" name="Picture 22"/>
          <p:cNvPicPr/>
          <p:nvPr/>
        </p:nvPicPr>
        <p:blipFill>
          <a:blip r:embed="rId3"/>
          <a:stretch>
            <a:fillRect/>
          </a:stretch>
        </p:blipFill>
        <p:spPr>
          <a:xfrm>
            <a:off x="5668010" y="95885"/>
            <a:ext cx="3933190" cy="666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276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835FC9-5ABA-4A4E-BE07-6F223C071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Inspection of ATONS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EB889D-756D-4A37-B382-6BE85FBF8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86201"/>
            <a:ext cx="7724182" cy="2158761"/>
          </a:xfrm>
        </p:spPr>
        <p:txBody>
          <a:bodyPr/>
          <a:lstStyle/>
          <a:p>
            <a:r>
              <a:rPr lang="en-US" dirty="0"/>
              <a:t>Working on the IALA report after technical visit</a:t>
            </a:r>
          </a:p>
          <a:p>
            <a:r>
              <a:rPr lang="en-US" dirty="0"/>
              <a:t>Ad hoc group for the creation of regulatory law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A6B8AE-7B09-4A1A-A0DA-8C2E1287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Imagen 42">
            <a:extLst>
              <a:ext uri="{FF2B5EF4-FFF2-40B4-BE49-F238E27FC236}">
                <a16:creationId xmlns:a16="http://schemas.microsoft.com/office/drawing/2014/main" xmlns="" id="{6BF57666-3330-4E46-859F-08B412B5B647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527" y="2555140"/>
            <a:ext cx="4080164" cy="317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n 43">
            <a:extLst>
              <a:ext uri="{FF2B5EF4-FFF2-40B4-BE49-F238E27FC236}">
                <a16:creationId xmlns:a16="http://schemas.microsoft.com/office/drawing/2014/main" xmlns="" id="{97678FE8-1C63-4F1B-8001-DFFBB375BCCB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42880" y="2555139"/>
            <a:ext cx="2536363" cy="317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22" descr="D:\2018\Fotos memoria\20180322_104736.jpg">
            <a:extLst>
              <a:ext uri="{FF2B5EF4-FFF2-40B4-BE49-F238E27FC236}">
                <a16:creationId xmlns:a16="http://schemas.microsoft.com/office/drawing/2014/main" xmlns="" id="{F0D8D1E4-3831-461A-8CCA-D4CA3B7D12E9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6412" y="2555140"/>
            <a:ext cx="4166747" cy="317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20615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5E7EBD-29A3-4A4B-BC86-4D8B9D56C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61091"/>
            <a:ext cx="7724182" cy="2158761"/>
          </a:xfrm>
        </p:spPr>
        <p:txBody>
          <a:bodyPr/>
          <a:lstStyle/>
          <a:p>
            <a:r>
              <a:rPr lang="en-US" dirty="0"/>
              <a:t>Information of Geodesic points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1915DF-4267-45CA-971D-A5935FFD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5BC61ACF-DC5E-4232-9DBF-543CE1CF8C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52671"/>
            <a:ext cx="1777346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fontAlgn="base">
              <a:spcAft>
                <a:spcPct val="0"/>
              </a:spcAft>
              <a:buClrTx/>
              <a:buSzTx/>
              <a:tabLst/>
            </a:pPr>
            <a:r>
              <a:rPr lang="en-US" altLang="es-GT" sz="4000" dirty="0"/>
              <a:t>Geodesy</a:t>
            </a:r>
          </a:p>
        </p:txBody>
      </p:sp>
      <p:pic>
        <p:nvPicPr>
          <p:cNvPr id="6" name="Imagen 31">
            <a:extLst>
              <a:ext uri="{FF2B5EF4-FFF2-40B4-BE49-F238E27FC236}">
                <a16:creationId xmlns:a16="http://schemas.microsoft.com/office/drawing/2014/main" xmlns="" id="{8EA80CBE-2D0E-465E-8D01-39494828D82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7324" y="2219289"/>
            <a:ext cx="4350241" cy="3309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33">
            <a:extLst>
              <a:ext uri="{FF2B5EF4-FFF2-40B4-BE49-F238E27FC236}">
                <a16:creationId xmlns:a16="http://schemas.microsoft.com/office/drawing/2014/main" xmlns="" id="{519EBFF7-FB7E-4804-B19F-E0AE0C55162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4435" y="2219289"/>
            <a:ext cx="4196170" cy="3289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299500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657069-FE0F-4BAC-AD84-A5BC0227E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Capacity Building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B479B3-B619-40EB-85B5-E977866C9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9044"/>
            <a:ext cx="10515599" cy="342524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“Introduction to Hydrography"</a:t>
            </a:r>
            <a:r>
              <a:rPr lang="en-US" dirty="0"/>
              <a:t> (Online and practical)</a:t>
            </a:r>
          </a:p>
          <a:p>
            <a:r>
              <a:rPr lang="es-GT" dirty="0" err="1"/>
              <a:t>Navy</a:t>
            </a:r>
            <a:r>
              <a:rPr lang="es-GT" dirty="0"/>
              <a:t> (30), </a:t>
            </a:r>
          </a:p>
          <a:p>
            <a:r>
              <a:rPr lang="es-GT" dirty="0" err="1"/>
              <a:t>Army</a:t>
            </a:r>
            <a:r>
              <a:rPr lang="es-GT" dirty="0"/>
              <a:t> (07), </a:t>
            </a:r>
          </a:p>
          <a:p>
            <a:r>
              <a:rPr lang="es-GT" dirty="0"/>
              <a:t>Empresa Portuaria Quetzal (28), </a:t>
            </a:r>
          </a:p>
          <a:p>
            <a:r>
              <a:rPr lang="es-GT" dirty="0"/>
              <a:t>Empresa Portuaria Santo Tomás de Castilla (14), </a:t>
            </a:r>
          </a:p>
          <a:p>
            <a:r>
              <a:rPr lang="en-US" altLang="es-GT" dirty="0">
                <a:solidFill>
                  <a:srgbClr val="212121"/>
                </a:solidFill>
                <a:latin typeface="inherit"/>
              </a:rPr>
              <a:t>National Public and Private Institutions</a:t>
            </a:r>
            <a:r>
              <a:rPr lang="en-US" altLang="es-GT" sz="1200" dirty="0"/>
              <a:t> </a:t>
            </a:r>
            <a:r>
              <a:rPr lang="es-GT" dirty="0"/>
              <a:t>(23) </a:t>
            </a:r>
          </a:p>
          <a:p>
            <a:r>
              <a:rPr lang="es-GT" dirty="0"/>
              <a:t>COCATRAM;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24120C5-5252-457E-968E-EF936D0CC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8585235-2285-4429-A98F-F214A6E4A7FF}"/>
              </a:ext>
            </a:extLst>
          </p:cNvPr>
          <p:cNvSpPr txBox="1"/>
          <p:nvPr/>
        </p:nvSpPr>
        <p:spPr>
          <a:xfrm>
            <a:off x="9358745" y="1094571"/>
            <a:ext cx="1995054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GT" sz="3200" dirty="0"/>
              <a:t>106 in total</a:t>
            </a:r>
          </a:p>
        </p:txBody>
      </p:sp>
      <p:pic>
        <p:nvPicPr>
          <p:cNvPr id="1026" name="Picture 2" descr="La imagen puede contener: 3 personas, personas sentadas">
            <a:extLst>
              <a:ext uri="{FF2B5EF4-FFF2-40B4-BE49-F238E27FC236}">
                <a16:creationId xmlns:a16="http://schemas.microsoft.com/office/drawing/2014/main" xmlns="" id="{5E800515-EC9D-4985-949C-AA1958C6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4568765"/>
            <a:ext cx="3012681" cy="1462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Explosion: 14 Points 5">
            <a:extLst>
              <a:ext uri="{FF2B5EF4-FFF2-40B4-BE49-F238E27FC236}">
                <a16:creationId xmlns:a16="http://schemas.microsoft.com/office/drawing/2014/main" xmlns="" id="{B76F78A9-DDAC-49C1-8657-A8C6EE3D7043}"/>
              </a:ext>
            </a:extLst>
          </p:cNvPr>
          <p:cNvSpPr/>
          <p:nvPr/>
        </p:nvSpPr>
        <p:spPr>
          <a:xfrm>
            <a:off x="8998527" y="2470800"/>
            <a:ext cx="3325091" cy="25908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Maritime Conscious</a:t>
            </a:r>
          </a:p>
        </p:txBody>
      </p:sp>
      <p:pic>
        <p:nvPicPr>
          <p:cNvPr id="7" name="Picture 2" descr="Imagen relacionada">
            <a:extLst>
              <a:ext uri="{FF2B5EF4-FFF2-40B4-BE49-F238E27FC236}">
                <a16:creationId xmlns:a16="http://schemas.microsoft.com/office/drawing/2014/main" xmlns="" id="{D797384A-7B17-4C0F-ABC9-736DE117C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6858" y="4568765"/>
            <a:ext cx="2279073" cy="1462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No hay texto alternativo automÃ¡tico disponible.">
            <a:extLst>
              <a:ext uri="{FF2B5EF4-FFF2-40B4-BE49-F238E27FC236}">
                <a16:creationId xmlns:a16="http://schemas.microsoft.com/office/drawing/2014/main" xmlns="" id="{3B088E67-8B54-476D-BF63-6AAA886B8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1909" y="4340756"/>
            <a:ext cx="1918422" cy="191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3715654C-AE9C-46C5-AA47-F34A995C7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GT" altLang="es-G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2" descr="Resultado de imagen para mexico">
            <a:extLst>
              <a:ext uri="{FF2B5EF4-FFF2-40B4-BE49-F238E27FC236}">
                <a16:creationId xmlns:a16="http://schemas.microsoft.com/office/drawing/2014/main" xmlns="" id="{DADF31FE-7194-4844-87F9-1D1381A4D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7660" y="4930166"/>
            <a:ext cx="1918422" cy="191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468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National Commission of Hydrography and Oceanography (CIIHO)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388" y="1777517"/>
            <a:ext cx="8749144" cy="3302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Created by Government Agreement 254-85 </a:t>
            </a:r>
          </a:p>
          <a:p>
            <a:pPr marL="0" indent="0">
              <a:buNone/>
            </a:pPr>
            <a:r>
              <a:rPr lang="en-US" sz="2400" dirty="0"/>
              <a:t>Formed by</a:t>
            </a:r>
          </a:p>
          <a:p>
            <a:pPr lvl="1"/>
            <a:r>
              <a:rPr lang="en-US" sz="2000" dirty="0"/>
              <a:t>Ministry of National Defense (Chairmanship)</a:t>
            </a:r>
          </a:p>
          <a:p>
            <a:pPr lvl="1"/>
            <a:r>
              <a:rPr lang="en-US" sz="2000" dirty="0"/>
              <a:t>Ministry of Communications (Ports and  Meteorological Institute)</a:t>
            </a:r>
          </a:p>
          <a:p>
            <a:pPr lvl="1"/>
            <a:r>
              <a:rPr lang="en-US" sz="2000" dirty="0"/>
              <a:t>Ministry of Agriculture (Directorate of Fisheries)</a:t>
            </a:r>
          </a:p>
          <a:p>
            <a:pPr lvl="1"/>
            <a:r>
              <a:rPr lang="en-US" sz="2000" dirty="0"/>
              <a:t>National Geographic Institute (Land cartography)</a:t>
            </a:r>
          </a:p>
          <a:p>
            <a:pPr lvl="1"/>
            <a:r>
              <a:rPr lang="en-US" sz="2000" dirty="0"/>
              <a:t>Ministry of Foreign Affairs (Directorship of International Limits and  Waters)</a:t>
            </a:r>
          </a:p>
          <a:p>
            <a:pPr lvl="1"/>
            <a:r>
              <a:rPr lang="en-US" sz="2000" dirty="0"/>
              <a:t>Ministry of Energy and Mines</a:t>
            </a:r>
            <a:endParaRPr lang="es-GT" sz="20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59098F43-8780-44A7-8365-4EC9AED26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412" y="155868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105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B0B280-55ED-4268-B05D-204970F2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Conclusions:</a:t>
            </a:r>
            <a:endParaRPr lang="es-G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7D27615-4485-492A-B65C-E04001FEE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6269"/>
            <a:ext cx="10664686" cy="295841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dirty="0"/>
              <a:t>Guatemala promotes research throughout the National Hydrographic and Oceanographic Commission,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uniting human and material resources</a:t>
            </a:r>
            <a:r>
              <a:rPr lang="en-US" dirty="0"/>
              <a:t> with the purpose of creating spatial data of the country. Moreover, other governmental institutions like universities and research institutions showed their interest in the work of the National Commission. </a:t>
            </a:r>
          </a:p>
          <a:p>
            <a:pPr algn="just"/>
            <a:r>
              <a:rPr lang="en-US" dirty="0"/>
              <a:t>Need for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Cartographers</a:t>
            </a:r>
          </a:p>
          <a:p>
            <a:pPr algn="just"/>
            <a:r>
              <a:rPr lang="en-US" dirty="0"/>
              <a:t>A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budget</a:t>
            </a:r>
            <a:r>
              <a:rPr lang="en-US" dirty="0"/>
              <a:t> for research </a:t>
            </a:r>
          </a:p>
          <a:p>
            <a:pPr algn="just"/>
            <a:r>
              <a:rPr lang="en-US" dirty="0"/>
              <a:t>Capacity building on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MSDI</a:t>
            </a:r>
            <a:r>
              <a:rPr lang="en-US" dirty="0"/>
              <a:t>.</a:t>
            </a:r>
          </a:p>
          <a:p>
            <a:pPr algn="just"/>
            <a:r>
              <a:rPr lang="en-US" dirty="0"/>
              <a:t>Next Step: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Marine Spatial Planning</a:t>
            </a:r>
            <a:r>
              <a:rPr lang="en-US" dirty="0"/>
              <a:t> (old and new data) </a:t>
            </a:r>
            <a:endParaRPr lang="es-G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69BE3A8-AEC7-4854-8842-B2AD7EBDD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xmlns="" id="{D5C35A0D-F178-426D-B2F4-3F027CA5EBC1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3582" y="4317241"/>
            <a:ext cx="3764835" cy="2131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776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0A85D-A34E-4DE6-8B8F-ED29540D9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 err="1"/>
              <a:t>Surveys</a:t>
            </a:r>
            <a:endParaRPr lang="es-G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803DF6-DB8A-4B44-8F64-253D2F949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163017"/>
            <a:ext cx="7724182" cy="2158761"/>
          </a:xfrm>
        </p:spPr>
        <p:txBody>
          <a:bodyPr/>
          <a:lstStyle/>
          <a:p>
            <a:r>
              <a:rPr lang="es-GT" dirty="0"/>
              <a:t>EMPORNAC 60KM2 (</a:t>
            </a:r>
            <a:r>
              <a:rPr lang="en-US" dirty="0"/>
              <a:t>Caribbean Sea, January 2018)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8EFAC7-F9DD-4459-AD14-19183CFEF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72BAEE-DA9C-4323-A9FE-22A9BDB66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18" y="1853440"/>
            <a:ext cx="4787891" cy="4176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CB74040-BE8B-4C24-9D7F-AC6E31385E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884" y="1853440"/>
            <a:ext cx="5457745" cy="39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01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24D1DC-F846-4B5C-A57E-CCEF89DA1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GT" dirty="0"/>
              <a:t>Amatitlán Lake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E62FC3-19AD-4998-B400-F0EDD2EB3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092" y="1270239"/>
            <a:ext cx="10515599" cy="2158761"/>
          </a:xfrm>
        </p:spPr>
        <p:txBody>
          <a:bodyPr/>
          <a:lstStyle/>
          <a:p>
            <a:r>
              <a:rPr lang="en-US" dirty="0"/>
              <a:t>Amatitlan Lake is an area of interest for tourism and the preservation of aquatic ecosystems.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472D03A-FE2F-4B09-9904-0E8D7739C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EC4BC4-57C4-4470-9E3C-A3BAE578B0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004" y="5006676"/>
            <a:ext cx="3627991" cy="1800939"/>
          </a:xfrm>
          <a:prstGeom prst="rect">
            <a:avLst/>
          </a:prstGeom>
        </p:spPr>
      </p:pic>
      <p:pic>
        <p:nvPicPr>
          <p:cNvPr id="7" name="Picture 6" descr="A close up of a fire&#10;&#10;Description automatically generated">
            <a:extLst>
              <a:ext uri="{FF2B5EF4-FFF2-40B4-BE49-F238E27FC236}">
                <a16:creationId xmlns:a16="http://schemas.microsoft.com/office/drawing/2014/main" xmlns="" id="{E820F44E-4C48-48F9-A235-66639A77C4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454" y="799925"/>
            <a:ext cx="1218269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2665A2-6951-4775-8E13-9B29FA396503}"/>
              </a:ext>
            </a:extLst>
          </p:cNvPr>
          <p:cNvSpPr txBox="1"/>
          <p:nvPr/>
        </p:nvSpPr>
        <p:spPr>
          <a:xfrm>
            <a:off x="7116417" y="2146852"/>
            <a:ext cx="1961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800" dirty="0"/>
              <a:t>15.2 KM2</a:t>
            </a:r>
          </a:p>
          <a:p>
            <a:pPr algn="ctr"/>
            <a:r>
              <a:rPr lang="es-GT" sz="2800" dirty="0"/>
              <a:t>AMSA </a:t>
            </a:r>
          </a:p>
        </p:txBody>
      </p:sp>
    </p:spTree>
    <p:extLst>
      <p:ext uri="{BB962C8B-B14F-4D97-AF65-F5344CB8AC3E}">
        <p14:creationId xmlns:p14="http://schemas.microsoft.com/office/powerpoint/2010/main" val="846286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5F8867B-A199-4B5A-B8EE-355C56F53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Livingston Izabal (Caribbean Sea)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7F4BFE-431E-40CB-85DF-7DBD14202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70239"/>
            <a:ext cx="10704442" cy="2158761"/>
          </a:xfrm>
        </p:spPr>
        <p:txBody>
          <a:bodyPr/>
          <a:lstStyle/>
          <a:p>
            <a:r>
              <a:rPr lang="en-US" dirty="0"/>
              <a:t>Survey for the installation of a new aqueduct for freshwater between communities “Agua Caliente” 150 m2.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757A744-0EA3-4E6C-9CB2-16BEBD36E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4280003-E932-42C1-ACD0-11DE7258A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885" y="2246926"/>
            <a:ext cx="6477000" cy="4019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xmlns="" id="{C0620F9C-4DDE-4E62-8DE9-47CB782BB8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2388152"/>
            <a:ext cx="4568685" cy="3022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29310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648A09-110B-427C-827A-CE2E629AA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Puerto Barrios Port (Caribbean Sea)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6491520-B214-44D0-9BE9-78178D598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78826-814C-4FD2-96B3-D147818A5C8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F7A7FA-AB38-438D-9697-8AF3E5F7E9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4362" y="1418849"/>
            <a:ext cx="8875059" cy="42724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9092D5F-EB9A-4A3B-99B7-A06F471FE2DB}"/>
              </a:ext>
            </a:extLst>
          </p:cNvPr>
          <p:cNvSpPr txBox="1"/>
          <p:nvPr/>
        </p:nvSpPr>
        <p:spPr>
          <a:xfrm>
            <a:off x="7546265" y="6179368"/>
            <a:ext cx="130618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GT" dirty="0"/>
              <a:t>262.4 KM2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89F43C-4D34-4048-9AC7-2D0C97D8A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784" y="1166728"/>
            <a:ext cx="7866214" cy="482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9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4DE9107-A10E-41E9-A377-421E86C8F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2" y="263236"/>
            <a:ext cx="10224656" cy="575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80586"/>
      </p:ext>
    </p:extLst>
  </p:cSld>
  <p:clrMapOvr>
    <a:masterClrMapping/>
  </p:clrMapOvr>
</p:sld>
</file>

<file path=ppt/theme/theme1.xml><?xml version="1.0" encoding="utf-8"?>
<a:theme xmlns:a="http://schemas.openxmlformats.org/drawingml/2006/main" name="IHO_Presentations_template-Blank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HO presentations template" id="{02FEB0FD-5DB0-4DCA-8FD3-AD77DA5C0D37}" vid="{4295DFCE-4179-4A75-B3EC-50B8EFC8F0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lue Warm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4A66AC"/>
    </a:accent1>
    <a:accent2>
      <a:srgbClr val="629DD1"/>
    </a:accent2>
    <a:accent3>
      <a:srgbClr val="297FD5"/>
    </a:accent3>
    <a:accent4>
      <a:srgbClr val="7F8FA9"/>
    </a:accent4>
    <a:accent5>
      <a:srgbClr val="5AA2AE"/>
    </a:accent5>
    <a:accent6>
      <a:srgbClr val="9D90A0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1182</TotalTime>
  <Words>638</Words>
  <Application>Microsoft Office PowerPoint</Application>
  <PresentationFormat>Widescreen</PresentationFormat>
  <Paragraphs>133</Paragraphs>
  <Slides>40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inherit</vt:lpstr>
      <vt:lpstr>Times New Roman</vt:lpstr>
      <vt:lpstr>IHO_Presentations_template-Blank</vt:lpstr>
      <vt:lpstr>19th Meeting of the  Meso America – Caribbean Sea Hydrographic Commission </vt:lpstr>
      <vt:lpstr>Hydrographic Office/Service:</vt:lpstr>
      <vt:lpstr>Mission</vt:lpstr>
      <vt:lpstr>National Commission of Hydrography and Oceanography (CIIHO)</vt:lpstr>
      <vt:lpstr>Surveys</vt:lpstr>
      <vt:lpstr>Amatitlán Lake</vt:lpstr>
      <vt:lpstr>Livingston Izabal (Caribbean Sea)</vt:lpstr>
      <vt:lpstr>Puerto Barrios Port (Caribbean Sea)</vt:lpstr>
      <vt:lpstr>PowerPoint Presentation</vt:lpstr>
      <vt:lpstr>MPA AICHI targets, ODS, BWM and so on</vt:lpstr>
      <vt:lpstr>PowerPoint Presentation</vt:lpstr>
      <vt:lpstr>Oceanographic Campaign </vt:lpstr>
      <vt:lpstr>Pacific Ocean</vt:lpstr>
      <vt:lpstr>New charts and updates:</vt:lpstr>
      <vt:lpstr>National Cartographic Plan</vt:lpstr>
      <vt:lpstr>New publications and MSI</vt:lpstr>
      <vt:lpstr>IHO PUBLICATION C-55</vt:lpstr>
      <vt:lpstr>Oceanographic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Sample processing </vt:lpstr>
      <vt:lpstr>PowerPoint Presentation</vt:lpstr>
      <vt:lpstr>Inspection of ATONS</vt:lpstr>
      <vt:lpstr>Geodesy</vt:lpstr>
      <vt:lpstr>Capacity Building</vt:lpstr>
      <vt:lpstr>Conclusions: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Report of JCOMM-5 to HSSC 9 6-10 November 2017,  Ottawa, Canada</dc:title>
  <dc:creator>Owner</dc:creator>
  <cp:lastModifiedBy>Alberto Costa Neves</cp:lastModifiedBy>
  <cp:revision>79</cp:revision>
  <dcterms:created xsi:type="dcterms:W3CDTF">2017-10-26T13:07:26Z</dcterms:created>
  <dcterms:modified xsi:type="dcterms:W3CDTF">2018-12-06T00:18:00Z</dcterms:modified>
</cp:coreProperties>
</file>