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59" r:id="rId5"/>
    <p:sldId id="274" r:id="rId6"/>
    <p:sldId id="275" r:id="rId7"/>
    <p:sldId id="260" r:id="rId8"/>
    <p:sldId id="261" r:id="rId9"/>
    <p:sldId id="264" r:id="rId10"/>
    <p:sldId id="266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FCE7FA-631C-475E-AF36-64F766733339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85DF18-169A-4684-8369-76C2C453DAE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114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National Report </a:t>
            </a:r>
            <a:r>
              <a:rPr lang="en-US" dirty="0">
                <a:effectLst/>
              </a:rPr>
              <a:t>of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Trinidad and Tobago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November 2018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MACHC 18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66" y="3048000"/>
            <a:ext cx="3124200" cy="2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57150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Hydrographic Unit</a:t>
            </a:r>
          </a:p>
          <a:p>
            <a:r>
              <a:rPr lang="en-US" dirty="0"/>
              <a:t>Land and Surveys Division</a:t>
            </a:r>
          </a:p>
          <a:p>
            <a:r>
              <a:rPr lang="en-US" dirty="0"/>
              <a:t>Ministry of </a:t>
            </a:r>
            <a:r>
              <a:rPr lang="en-US" dirty="0" smtClean="0"/>
              <a:t>Agriculture Land and Fisheries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8077200" cy="475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Conclusion </a:t>
            </a:r>
            <a:br>
              <a:rPr lang="en-US" b="1" i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Hydrographic Unit of Trinidad and Tobago </a:t>
            </a:r>
            <a:r>
              <a:rPr lang="en-US" dirty="0" smtClean="0"/>
              <a:t>continues </a:t>
            </a:r>
            <a:r>
              <a:rPr lang="en-US" dirty="0"/>
              <a:t>to play a role in providing hydrographic data to facilitate safe navigation in the terrestrial waters of Trinidad and Tobago. We have made a great deal of progress within the last few years </a:t>
            </a:r>
            <a:r>
              <a:rPr lang="en-US" dirty="0" smtClean="0"/>
              <a:t>towards providing </a:t>
            </a:r>
            <a:r>
              <a:rPr lang="en-US" dirty="0"/>
              <a:t>more comprehensive hydrographic data sets.  </a:t>
            </a:r>
          </a:p>
        </p:txBody>
      </p:sp>
    </p:spTree>
    <p:extLst>
      <p:ext uri="{BB962C8B-B14F-4D97-AF65-F5344CB8AC3E}">
        <p14:creationId xmlns:p14="http://schemas.microsoft.com/office/powerpoint/2010/main" val="23434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Questions?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Trinidad and Tobago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341" y="3657600"/>
            <a:ext cx="19685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5791476"/>
            <a:ext cx="3782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Yashpal Singh</a:t>
            </a:r>
          </a:p>
          <a:p>
            <a:r>
              <a:rPr lang="en-US" dirty="0" smtClean="0"/>
              <a:t>HydrographicunitTT@gmail.com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5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Introduction- Hydrographic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TT" dirty="0" smtClean="0"/>
              <a:t>Obligations are:</a:t>
            </a:r>
            <a:endParaRPr lang="en-TT" dirty="0"/>
          </a:p>
          <a:p>
            <a:r>
              <a:rPr lang="en-TT" dirty="0" smtClean="0"/>
              <a:t>Hydrographic </a:t>
            </a:r>
            <a:r>
              <a:rPr lang="en-TT" dirty="0"/>
              <a:t>Unit – provision of hydrographic data outside of port </a:t>
            </a:r>
            <a:r>
              <a:rPr lang="en-TT" dirty="0" smtClean="0"/>
              <a:t>boundaries which include; water depths</a:t>
            </a:r>
            <a:r>
              <a:rPr lang="en-TT" dirty="0"/>
              <a:t>, </a:t>
            </a:r>
            <a:r>
              <a:rPr lang="en-TT" dirty="0" smtClean="0"/>
              <a:t>tides, </a:t>
            </a:r>
            <a:r>
              <a:rPr lang="en-TT" dirty="0"/>
              <a:t>obstructions and </a:t>
            </a:r>
            <a:r>
              <a:rPr lang="en-TT" dirty="0" smtClean="0"/>
              <a:t>currents.</a:t>
            </a:r>
            <a:endParaRPr lang="en-TT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62400"/>
            <a:ext cx="1966480" cy="199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Reorganization- Hydrographic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Hydrographic Unit – Surveys and </a:t>
            </a:r>
            <a:r>
              <a:rPr lang="en-US" dirty="0" smtClean="0"/>
              <a:t>Mapping Division, </a:t>
            </a:r>
            <a:r>
              <a:rPr lang="en-US" dirty="0"/>
              <a:t>Ministry of </a:t>
            </a:r>
            <a:r>
              <a:rPr lang="en-US" dirty="0" smtClean="0"/>
              <a:t>Agriculture Land and Fisheries(September 2015)</a:t>
            </a:r>
            <a:endParaRPr lang="en-US" dirty="0"/>
          </a:p>
          <a:p>
            <a:r>
              <a:rPr lang="en-US" dirty="0"/>
              <a:t>IHO- Member State </a:t>
            </a:r>
          </a:p>
          <a:p>
            <a:r>
              <a:rPr lang="en-US" dirty="0"/>
              <a:t>MACHC- Member State</a:t>
            </a:r>
          </a:p>
        </p:txBody>
      </p:sp>
    </p:spTree>
    <p:extLst>
      <p:ext uri="{BB962C8B-B14F-4D97-AF65-F5344CB8AC3E}">
        <p14:creationId xmlns:p14="http://schemas.microsoft.com/office/powerpoint/2010/main" val="13498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Coverage of new surveys</a:t>
            </a:r>
          </a:p>
          <a:p>
            <a:pPr marL="0" indent="0">
              <a:buNone/>
            </a:pPr>
            <a:r>
              <a:rPr lang="en-US" dirty="0"/>
              <a:t>Since our last MACHC report, </a:t>
            </a:r>
            <a:r>
              <a:rPr lang="en-US" dirty="0" smtClean="0"/>
              <a:t>hydrographic surveys were conducted within the Gulf of Paria for the location of wrecks </a:t>
            </a:r>
            <a:r>
              <a:rPr lang="en-US" dirty="0"/>
              <a:t>by the Hydrographic </a:t>
            </a:r>
            <a:r>
              <a:rPr lang="en-US" dirty="0" smtClean="0"/>
              <a:t>Unit</a:t>
            </a:r>
            <a:r>
              <a:rPr lang="en-US" dirty="0" smtClean="0"/>
              <a:t>. The Unit also conducted an </a:t>
            </a:r>
            <a:r>
              <a:rPr lang="en-US" dirty="0" err="1" smtClean="0"/>
              <a:t>AtoN</a:t>
            </a:r>
            <a:r>
              <a:rPr lang="en-US" dirty="0" smtClean="0"/>
              <a:t> exercise for the update of Nautical Charts.</a:t>
            </a:r>
            <a:endParaRPr lang="en-US" dirty="0" smtClean="0"/>
          </a:p>
          <a:p>
            <a:r>
              <a:rPr lang="en-US" b="1" dirty="0" smtClean="0"/>
              <a:t>New </a:t>
            </a:r>
            <a:r>
              <a:rPr lang="en-US" b="1" dirty="0"/>
              <a:t>Technologies and/or equipment </a:t>
            </a:r>
          </a:p>
          <a:p>
            <a:pPr marL="0" indent="0">
              <a:buNone/>
            </a:pPr>
            <a:r>
              <a:rPr lang="en-US" dirty="0"/>
              <a:t>Trinidad and Tobago is at the stage of procurement of a Multibeam echo sounder system, to allow the unit to conduct hydrographic </a:t>
            </a:r>
            <a:r>
              <a:rPr lang="en-US" dirty="0" smtClean="0"/>
              <a:t>surveys. We </a:t>
            </a:r>
            <a:r>
              <a:rPr lang="en-US" dirty="0" smtClean="0"/>
              <a:t>are currently conducting </a:t>
            </a:r>
            <a:r>
              <a:rPr lang="en-US" dirty="0" smtClean="0"/>
              <a:t>surveys with a </a:t>
            </a:r>
            <a:r>
              <a:rPr lang="en-US" dirty="0" smtClean="0"/>
              <a:t>Single Beam Echo Sounder (SBES).</a:t>
            </a:r>
            <a:endParaRPr lang="en-US" dirty="0"/>
          </a:p>
          <a:p>
            <a:r>
              <a:rPr lang="en-US" b="1" dirty="0"/>
              <a:t>New Ships</a:t>
            </a:r>
          </a:p>
          <a:p>
            <a:pPr marL="0" indent="0">
              <a:buNone/>
            </a:pPr>
            <a:r>
              <a:rPr lang="en-US" dirty="0" smtClean="0"/>
              <a:t>Trinidad </a:t>
            </a:r>
            <a:r>
              <a:rPr lang="en-US" dirty="0"/>
              <a:t>and Tobago has recently re furbished a 28ft fiber glass vessel in order to conduct near shore surveys. We are also looking to purchase a larger vessel to conduct offshore surveys.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Charts and Publications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Charts </a:t>
            </a:r>
          </a:p>
          <a:p>
            <a:pPr marL="0" indent="0">
              <a:buNone/>
            </a:pPr>
            <a:r>
              <a:rPr lang="en-US" dirty="0"/>
              <a:t>Charts for Trinidad and Tobago are produced by the United Kingdom Hydrographic Office (UKHO), under cooperative arrangements</a:t>
            </a:r>
            <a:r>
              <a:rPr lang="en-US" dirty="0" smtClean="0"/>
              <a:t>. MOA signed in November 2018 </a:t>
            </a:r>
            <a:endParaRPr lang="en-US" dirty="0"/>
          </a:p>
          <a:p>
            <a:r>
              <a:rPr lang="en-US" b="1" dirty="0"/>
              <a:t>Publications</a:t>
            </a:r>
          </a:p>
          <a:p>
            <a:pPr marL="0" indent="0">
              <a:buNone/>
            </a:pPr>
            <a:r>
              <a:rPr lang="en-US" b="1" dirty="0"/>
              <a:t>New Publications </a:t>
            </a:r>
          </a:p>
          <a:p>
            <a:pPr marL="0" indent="0">
              <a:buNone/>
            </a:pPr>
            <a:r>
              <a:rPr lang="en-US" dirty="0"/>
              <a:t>Tidal prediction booklets are made available to the public by the Hydrographic </a:t>
            </a:r>
            <a:r>
              <a:rPr lang="en-US" dirty="0" smtClean="0"/>
              <a:t>Unit of Trinidad and Tobago.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UKHO produces the sailing directions and list of lights for Trinidad and Tobago. </a:t>
            </a:r>
          </a:p>
        </p:txBody>
      </p:sp>
    </p:spTree>
    <p:extLst>
      <p:ext uri="{BB962C8B-B14F-4D97-AF65-F5344CB8AC3E}">
        <p14:creationId xmlns:p14="http://schemas.microsoft.com/office/powerpoint/2010/main" val="30894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Maritime Services </a:t>
            </a:r>
            <a:r>
              <a:rPr lang="en-US" dirty="0"/>
              <a:t>Division of the Ministry of Transport is responsible for the dissemination of Trinidad and Tobago’s </a:t>
            </a:r>
            <a:r>
              <a:rPr lang="en-US" dirty="0" smtClean="0"/>
              <a:t>Maritime Safety Information (MSI).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i="1" dirty="0"/>
              <a:t>Capacity Building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Training Received </a:t>
            </a:r>
          </a:p>
          <a:p>
            <a:pPr marL="0" indent="0">
              <a:buNone/>
            </a:pPr>
            <a:r>
              <a:rPr lang="en-US" dirty="0"/>
              <a:t>One Member of the Hydrographic Unit participated in the IHO through the Nippon Foundation, Cat B cartography training course in 2013 conducted by the </a:t>
            </a:r>
            <a:r>
              <a:rPr lang="en-US" dirty="0" smtClean="0"/>
              <a:t>UKHO.</a:t>
            </a:r>
          </a:p>
          <a:p>
            <a:r>
              <a:rPr lang="en-US" b="1" dirty="0" smtClean="0"/>
              <a:t>Training Required</a:t>
            </a:r>
          </a:p>
          <a:p>
            <a:pPr marL="0" indent="0">
              <a:buNone/>
            </a:pPr>
            <a:r>
              <a:rPr lang="en-US" dirty="0" smtClean="0"/>
              <a:t>There is a great need for members of staff of the Hydrographic Unit to be trained in both Cat B Hydrography and Cat A Hydrography.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C-55 Latest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>
            <a:normAutofit/>
          </a:bodyPr>
          <a:lstStyle/>
          <a:p>
            <a:r>
              <a:rPr lang="en-US" dirty="0"/>
              <a:t>There has been no change to the status of Trinidad and Tobago’s hydrographic coverage and the C-55 database reflects the currents status</a:t>
            </a:r>
          </a:p>
        </p:txBody>
      </p:sp>
    </p:spTree>
    <p:extLst>
      <p:ext uri="{BB962C8B-B14F-4D97-AF65-F5344CB8AC3E}">
        <p14:creationId xmlns:p14="http://schemas.microsoft.com/office/powerpoint/2010/main" val="39451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Oceanographic Activities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Hydrographic unit </a:t>
            </a:r>
            <a:r>
              <a:rPr lang="en-US" dirty="0" smtClean="0"/>
              <a:t>currently </a:t>
            </a:r>
            <a:r>
              <a:rPr lang="en-US" dirty="0"/>
              <a:t>operates </a:t>
            </a:r>
            <a:r>
              <a:rPr lang="en-US" dirty="0" smtClean="0"/>
              <a:t>two </a:t>
            </a:r>
            <a:r>
              <a:rPr lang="en-US" dirty="0"/>
              <a:t>tidal gauges at; Port of </a:t>
            </a:r>
            <a:r>
              <a:rPr lang="en-US" dirty="0" smtClean="0"/>
              <a:t>Spain</a:t>
            </a:r>
            <a:r>
              <a:rPr lang="en-US" dirty="0"/>
              <a:t> </a:t>
            </a:r>
            <a:r>
              <a:rPr lang="en-US" dirty="0" smtClean="0"/>
              <a:t>and Scarborough. </a:t>
            </a:r>
            <a:r>
              <a:rPr lang="en-US" dirty="0"/>
              <a:t>We have also recently procured </a:t>
            </a:r>
            <a:r>
              <a:rPr lang="en-US" dirty="0" smtClean="0"/>
              <a:t>3 additional </a:t>
            </a:r>
            <a:r>
              <a:rPr lang="en-US" dirty="0"/>
              <a:t>radar sensors to improve the reliability of the </a:t>
            </a:r>
            <a:r>
              <a:rPr lang="en-US" dirty="0" smtClean="0"/>
              <a:t>gauges to be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deployed at </a:t>
            </a:r>
            <a:r>
              <a:rPr lang="en-US" dirty="0" smtClean="0"/>
              <a:t>locations below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52800"/>
            <a:ext cx="1345750" cy="293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895222"/>
              </p:ext>
            </p:extLst>
          </p:nvPr>
        </p:nvGraphicFramePr>
        <p:xfrm>
          <a:off x="1143000" y="4114799"/>
          <a:ext cx="4495799" cy="21704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6124"/>
                <a:gridCol w="1241433"/>
                <a:gridCol w="1379121"/>
                <a:gridCol w="1379121"/>
              </a:tblGrid>
              <a:tr h="6867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Tide Gauge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Latitude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Longitude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3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Port of Spain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10°38'48.00"N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61°30'46.59"W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35399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Scarborough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11°10'42.61"N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60°44'6.69"W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785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2"/>
                          </a:solidFill>
                          <a:effectLst/>
                        </a:rPr>
                        <a:t>Cedros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10° 5'35.74"N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61°51'56.46"W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1976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tx2"/>
                          </a:solidFill>
                          <a:effectLst/>
                        </a:rPr>
                        <a:t>Charlotteville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11°19'24.67"N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60°32'57.59"W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0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1535</TotalTime>
  <Words>493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Flow</vt:lpstr>
      <vt:lpstr>    National Report of Trinidad and Tobago November 2018 MACHC 18 </vt:lpstr>
      <vt:lpstr>Introduction- Hydrographic Unit</vt:lpstr>
      <vt:lpstr>Reorganization- Hydrographic Unit</vt:lpstr>
      <vt:lpstr>Surveys</vt:lpstr>
      <vt:lpstr>Charts and Publications</vt:lpstr>
      <vt:lpstr>MSI</vt:lpstr>
      <vt:lpstr>Capacity Building </vt:lpstr>
      <vt:lpstr>C-55 Latest Update</vt:lpstr>
      <vt:lpstr>Oceanographic Activities </vt:lpstr>
      <vt:lpstr>        Conclusion   </vt:lpstr>
      <vt:lpstr>               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Tide Gauge Report of Trinidad and Tobago October 2014</dc:title>
  <dc:creator>STUDENT</dc:creator>
  <cp:lastModifiedBy>YASHPAL SINGH</cp:lastModifiedBy>
  <cp:revision>19</cp:revision>
  <dcterms:created xsi:type="dcterms:W3CDTF">2014-10-31T17:07:54Z</dcterms:created>
  <dcterms:modified xsi:type="dcterms:W3CDTF">2018-11-23T14:43:09Z</dcterms:modified>
</cp:coreProperties>
</file>