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04" r:id="rId1"/>
    <p:sldMasterId id="2147485015" r:id="rId2"/>
    <p:sldMasterId id="2147485025" r:id="rId3"/>
    <p:sldMasterId id="2147485027" r:id="rId4"/>
  </p:sldMasterIdLst>
  <p:notesMasterIdLst>
    <p:notesMasterId r:id="rId15"/>
  </p:notesMasterIdLst>
  <p:handoutMasterIdLst>
    <p:handoutMasterId r:id="rId16"/>
  </p:handoutMasterIdLst>
  <p:sldIdLst>
    <p:sldId id="956" r:id="rId5"/>
    <p:sldId id="958" r:id="rId6"/>
    <p:sldId id="962" r:id="rId7"/>
    <p:sldId id="952" r:id="rId8"/>
    <p:sldId id="959" r:id="rId9"/>
    <p:sldId id="699" r:id="rId10"/>
    <p:sldId id="700" r:id="rId11"/>
    <p:sldId id="961" r:id="rId12"/>
    <p:sldId id="963" r:id="rId13"/>
    <p:sldId id="960" r:id="rId14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49E9"/>
    <a:srgbClr val="99FF66"/>
    <a:srgbClr val="7FFF79"/>
    <a:srgbClr val="FFFF00"/>
    <a:srgbClr val="000714"/>
    <a:srgbClr val="0033CC"/>
    <a:srgbClr val="262674"/>
    <a:srgbClr val="6A6DFA"/>
    <a:srgbClr val="CCFFCC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9" autoAdjust="0"/>
    <p:restoredTop sz="96124" autoAdjust="0"/>
  </p:normalViewPr>
  <p:slideViewPr>
    <p:cSldViewPr snapToGrid="0">
      <p:cViewPr varScale="1">
        <p:scale>
          <a:sx n="70" d="100"/>
          <a:sy n="70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494"/>
    </p:cViewPr>
  </p:sorterViewPr>
  <p:notesViewPr>
    <p:cSldViewPr snapToGrid="0">
      <p:cViewPr varScale="1">
        <p:scale>
          <a:sx n="54" d="100"/>
          <a:sy n="54" d="100"/>
        </p:scale>
        <p:origin x="-1770" y="-96"/>
      </p:cViewPr>
      <p:guideLst>
        <p:guide orient="horz" pos="2928"/>
        <p:guide pos="21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65134CF-E92D-4961-8D79-06DC7FD94805}" type="datetimeFigureOut">
              <a:rPr lang="en-US"/>
              <a:pPr>
                <a:defRPr/>
              </a:pPr>
              <a:t>11/30/2018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F2C2D2-1B7A-41AB-BF36-0751440CC339}" type="slidenum">
              <a:rPr lang="en-US" altLang="es-DO"/>
              <a:pPr/>
              <a:t>‹Nº›</a:t>
            </a:fld>
            <a:endParaRPr lang="en-US" altLang="es-DO"/>
          </a:p>
        </p:txBody>
      </p:sp>
    </p:spTree>
    <p:extLst>
      <p:ext uri="{BB962C8B-B14F-4D97-AF65-F5344CB8AC3E}">
        <p14:creationId xmlns="" xmlns:p14="http://schemas.microsoft.com/office/powerpoint/2010/main" val="2839335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043F77-E34A-49A9-B557-BDE90F19AB0E}" type="datetimeFigureOut">
              <a:rPr lang="en-US"/>
              <a:pPr>
                <a:defRPr/>
              </a:pPr>
              <a:t>11/30/2018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3863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6A9C053-C1D1-44ED-9F9B-B29D3ACEDD7B}" type="slidenum">
              <a:rPr lang="en-US" altLang="es-DO"/>
              <a:pPr/>
              <a:t>‹Nº›</a:t>
            </a:fld>
            <a:endParaRPr lang="en-US" altLang="es-DO"/>
          </a:p>
        </p:txBody>
      </p:sp>
    </p:spTree>
    <p:extLst>
      <p:ext uri="{BB962C8B-B14F-4D97-AF65-F5344CB8AC3E}">
        <p14:creationId xmlns="" xmlns:p14="http://schemas.microsoft.com/office/powerpoint/2010/main" val="3125116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A9C053-C1D1-44ED-9F9B-B29D3ACEDD7B}" type="slidenum">
              <a:rPr lang="en-US" altLang="es-DO" smtClean="0"/>
              <a:pPr/>
              <a:t>6</a:t>
            </a:fld>
            <a:endParaRPr lang="en-US" altLang="es-DO"/>
          </a:p>
        </p:txBody>
      </p:sp>
    </p:spTree>
    <p:extLst>
      <p:ext uri="{BB962C8B-B14F-4D97-AF65-F5344CB8AC3E}">
        <p14:creationId xmlns="" xmlns:p14="http://schemas.microsoft.com/office/powerpoint/2010/main" val="216046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599" y="4406900"/>
            <a:ext cx="6781801" cy="14521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599" y="2906713"/>
            <a:ext cx="6781801" cy="159940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7290799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31416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5110746"/>
      </p:ext>
    </p:extLst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7624511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17518723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9153216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273050"/>
            <a:ext cx="6400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8052566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0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56603142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6029031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220FD3-44B4-4C16-AA54-0FDF4450B975}" type="slidenum">
              <a:rPr lang="en-US" altLang="es-DO"/>
              <a:pPr/>
              <a:t>‹Nº›</a:t>
            </a:fld>
            <a:endParaRPr lang="en-US" altLang="es-DO"/>
          </a:p>
        </p:txBody>
      </p:sp>
    </p:spTree>
    <p:extLst>
      <p:ext uri="{BB962C8B-B14F-4D97-AF65-F5344CB8AC3E}">
        <p14:creationId xmlns="" xmlns:p14="http://schemas.microsoft.com/office/powerpoint/2010/main" val="3893259863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06362296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7660979"/>
      </p:ext>
    </p:extLst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16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16456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3003584"/>
      </p:ext>
    </p:extLst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2133600" y="274638"/>
            <a:ext cx="6583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DO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33600" y="1600200"/>
            <a:ext cx="65833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DO" smtClean="0"/>
              <a:t>Click to edit Master text styles</a:t>
            </a:r>
          </a:p>
          <a:p>
            <a:pPr lvl="1"/>
            <a:r>
              <a:rPr lang="en-US" altLang="es-DO" smtClean="0"/>
              <a:t>Second level</a:t>
            </a:r>
          </a:p>
          <a:p>
            <a:pPr lvl="2"/>
            <a:r>
              <a:rPr lang="en-US" altLang="es-DO" smtClean="0"/>
              <a:t>Third level</a:t>
            </a:r>
          </a:p>
          <a:p>
            <a:pPr lvl="3"/>
            <a:r>
              <a:rPr lang="en-US" altLang="es-DO" smtClean="0"/>
              <a:t>Fourth level</a:t>
            </a:r>
          </a:p>
          <a:p>
            <a:pPr lvl="4"/>
            <a:r>
              <a:rPr lang="en-US" altLang="es-DO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4" r:id="rId1"/>
    <p:sldLayoutId id="2147485655" r:id="rId2"/>
    <p:sldLayoutId id="2147485656" r:id="rId3"/>
    <p:sldLayoutId id="2147485657" r:id="rId4"/>
    <p:sldLayoutId id="2147485658" r:id="rId5"/>
    <p:sldLayoutId id="2147485669" r:id="rId6"/>
  </p:sldLayoutIdLst>
  <p:transition>
    <p:cut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274638"/>
            <a:ext cx="6400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DO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0" y="1600200"/>
            <a:ext cx="6400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DO" smtClean="0"/>
              <a:t>Click to edit Master text styles</a:t>
            </a:r>
          </a:p>
          <a:p>
            <a:pPr lvl="1"/>
            <a:r>
              <a:rPr lang="en-US" altLang="es-DO" smtClean="0"/>
              <a:t>Second level</a:t>
            </a:r>
          </a:p>
          <a:p>
            <a:pPr lvl="2"/>
            <a:r>
              <a:rPr lang="en-US" altLang="es-DO" smtClean="0"/>
              <a:t>Third level</a:t>
            </a:r>
          </a:p>
          <a:p>
            <a:pPr lvl="3"/>
            <a:r>
              <a:rPr lang="en-US" altLang="es-DO" smtClean="0"/>
              <a:t>Fourth level</a:t>
            </a:r>
          </a:p>
          <a:p>
            <a:pPr lvl="4"/>
            <a:r>
              <a:rPr lang="en-US" altLang="es-DO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9" r:id="rId1"/>
  </p:sldLayoutIdLst>
  <p:transition>
    <p:cut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660" r:id="rId1"/>
  </p:sldLayoutIdLst>
  <p:transition>
    <p:cut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661" r:id="rId1"/>
    <p:sldLayoutId id="2147485662" r:id="rId2"/>
    <p:sldLayoutId id="2147485663" r:id="rId3"/>
    <p:sldLayoutId id="2147485664" r:id="rId4"/>
    <p:sldLayoutId id="2147485665" r:id="rId5"/>
  </p:sldLayoutIdLst>
  <p:transition>
    <p:cut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ir.hidrografico@academianaval.edu.do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n de la galerÃ­a de este alojamie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130" cy="6858000"/>
          </a:xfrm>
          <a:prstGeom prst="rect">
            <a:avLst/>
          </a:prstGeom>
          <a:noFill/>
        </p:spPr>
      </p:pic>
      <p:sp>
        <p:nvSpPr>
          <p:cNvPr id="3" name="Title 6"/>
          <p:cNvSpPr txBox="1">
            <a:spLocks/>
          </p:cNvSpPr>
          <p:nvPr/>
        </p:nvSpPr>
        <p:spPr>
          <a:xfrm>
            <a:off x="477344" y="59139"/>
            <a:ext cx="7970624" cy="161953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altLang="es-DO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Propuesta para que </a:t>
            </a:r>
            <a:br>
              <a:rPr kumimoji="0" lang="es-DO" altLang="es-DO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s-DO" altLang="es-DO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República Dominicana sea Sede </a:t>
            </a:r>
            <a:br>
              <a:rPr kumimoji="0" lang="es-DO" altLang="es-DO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s-DO" altLang="es-DO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de la MACHC  XX en el 2019</a:t>
            </a:r>
            <a:endParaRPr kumimoji="0" lang="en-US" altLang="es-DO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20479" y="5297642"/>
            <a:ext cx="5042850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2287" lvl="0" indent="-372287" defTabSz="99276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DO" altLang="es-DO" b="1" i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JUAN PABLO SANDOVAL GARCIA</a:t>
            </a:r>
            <a:endParaRPr lang="es-DO" altLang="es-DO" sz="2000" b="1" i="1" dirty="0" smtClean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372287" lvl="0" indent="-372287" defTabSz="99276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DO" altLang="es-DO" b="1" i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Capitán de Navío, ARD., (DEMN) </a:t>
            </a:r>
          </a:p>
          <a:p>
            <a:pPr marL="372287" lvl="0" indent="-372287" defTabSz="99276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DO" altLang="es-DO" b="1" i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Director del Servicio Hidrográfico  ARD .</a:t>
            </a:r>
          </a:p>
          <a:p>
            <a:pPr marL="372287" lvl="0" indent="-372287" defTabSz="992764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DO" altLang="es-DO" b="1" i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  <a:hlinkClick r:id="rId3"/>
              </a:rPr>
              <a:t>dir.hidrografico@academianaval.edu.do</a:t>
            </a:r>
            <a:endParaRPr lang="es-DO" altLang="es-DO" b="1" i="1" dirty="0" smtClean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marL="372287" lvl="0" indent="-372287" defTabSz="992764" fontAlgn="auto">
              <a:spcBef>
                <a:spcPct val="20000"/>
              </a:spcBef>
              <a:spcAft>
                <a:spcPts val="0"/>
              </a:spcAft>
              <a:defRPr/>
            </a:pPr>
            <a:endParaRPr lang="es-DO" altLang="es-DO" b="1" i="1" dirty="0" smtClean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44" y="122829"/>
            <a:ext cx="859809" cy="941696"/>
          </a:xfrm>
          <a:prstGeom prst="rect">
            <a:avLst/>
          </a:prstGeom>
          <a:noFill/>
        </p:spPr>
      </p:pic>
      <p:sp>
        <p:nvSpPr>
          <p:cNvPr id="2050" name="AutoShape 2" descr="Foto de perf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AutoShape 2" descr="Resultado de imagen para logo organizacion hidrografica internac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2" name="AutoShape 4" descr="Resultado de imagen para logo organizacion hidrografica internac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4" name="Picture 6" descr="Resultado de imagen para logo organizacion hidrografica internacio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2414" y="119416"/>
            <a:ext cx="1067938" cy="106793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990600" y="4529389"/>
            <a:ext cx="7315200" cy="70788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 GRACIAS</a:t>
            </a:r>
          </a:p>
        </p:txBody>
      </p:sp>
      <p:pic>
        <p:nvPicPr>
          <p:cNvPr id="10" name="Picture 2"/>
          <p:cNvPicPr preferRelativeResize="0">
            <a:picLocks noChangeArrowheads="1"/>
          </p:cNvPicPr>
          <p:nvPr/>
        </p:nvPicPr>
        <p:blipFill>
          <a:blip r:embed="rId2" cstate="print"/>
          <a:srcRect l="1958" t="18939" r="2537" b="-2272"/>
          <a:stretch>
            <a:fillRect/>
          </a:stretch>
        </p:blipFill>
        <p:spPr bwMode="auto">
          <a:xfrm rot="16200000">
            <a:off x="-2895600" y="3352801"/>
            <a:ext cx="6858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 preferRelativeResize="0">
            <a:picLocks noChangeArrowheads="1"/>
          </p:cNvPicPr>
          <p:nvPr/>
        </p:nvPicPr>
        <p:blipFill>
          <a:blip r:embed="rId2" cstate="print"/>
          <a:srcRect l="1958" t="18939" r="2537" b="-2272"/>
          <a:stretch>
            <a:fillRect/>
          </a:stretch>
        </p:blipFill>
        <p:spPr bwMode="auto">
          <a:xfrm rot="16200000">
            <a:off x="5195248" y="3347112"/>
            <a:ext cx="6858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2" name="AutoShape 6" descr="data:image/jpeg;base64,/9j/4AAQSkZJRgABAQAAAQABAAD/2wCEAAkGBw0NDQ0ODA4NDQ8ODQ8NDw8PDw8MDw0NFBEXFhQRFBQYHCggGBolHBQUITEhJSkrLi4uFx8zODMsNygtLisBCgoKDg0OGhAQGCwkHyQsLSwtLCwsLywtLCwsNC4sLCwsLCw3LCwsLCwsLCwsLCwsLCwsLCwsLCwsLCwsKywsLP/AABEIAOEA4QMBEQACEQEDEQH/xAAbAAEAAgMBAQAAAAAAAAAAAAAABQYBBAcDAv/EAEMQAAIBAQMDDwsEAQQDAAAAAAABAgMEBhEFIZIHEhYiMTRBUVJhcYGRsbITFzIzQlNydKHR0hQjYsFzFUPC4SSC8P/EABoBAQEBAQEBAQAAAAAAAAAAAAAFBgQDAgH/xAA3EQEAAQICBQsFAAEEAwEAAAAAAQIDBBEFEiExURMUFTJBUnGBkaHBIjNhsdHhNEKC8CNy8ST/2gAMAwEAAhEDEQA/AO4AJSSWLeCWdt7iQEJbry0KbcaSdaS4trHHp4eo67eDuVbZ2J17Sdm3OVO2fx/UVUvVaG9pCjFfyU5P6SR0xgKe2qXDOmK+yiHxsptfJs+hU/M/eYUcZfnS9zux7mym18mz6FT8xzCjjJ0vc7se5sptfJs+hU/Mcwo4ydL3e7HubKbXybPoVPzPzmFHGTpe73Y9zZTa+TZ9Cp+Z+8wo4ydL3e7HubKbXybPoVPzHMKOMnS9zux7mym18mz6FT8z85hRxk6Xu92Pc2U2vk2fQqfmOYUcZOl7vdj3NlNr5Nn0Kn5jmFHGTpe53Y9zZTa+TZ9Cp+Z+8wo4ydL3e7HubKbXybPoVPzHMKOMnS93ux7mym18mz6FT8xzCjjJ0vd7se5sptfJs+hU/Mcwo4ydL3e7HubKbXybPoVPzPzmFHGTpe53Y9zZTa+TZ9Cp+Z+8wo4ydL3e7HubKbXybPoVPzHMKOMnS93ux7mym18mz6FT8z85hRxk6Xu92Pc2U2vk2fQqfmfvMKOMnS9zux7mym18mz6FT8xzCjjJ0vc7se7Oym1cmz6FT8z85hRxk6Xud2Pds2e9csf3aaw44N9zPOvAT/tl729L0z16cvBN2HK1GutpJY8KeZrqOKu3VROVUKlq9RdjWonNvJnw9QDIGJNJNvMlnb4kBScu5ZlaJOFNuNJPDN/uc75uYr4bDRRGtVv/AEzmOx03Z1KJ+n9/4Q52JjIAAAAAAAAAAAAAAAAAAAAAAAAAzCbi1KLcWtxrMz4rt01xlVD1tXa7VWtRK05Ay55R+Sq5ppbvKXGiLfszaqylqMLiab9GtG/thY1nPF0mAEJeu2OnQVOLwlVeH/ot3+l1nXg7etcznsTtJ3pt2dWN87P6ppYZoAwBkAAA37Dke0WhJwhhF+3PaxfRxnhcxFu3smdrrsYK9e20xs4ymaF01/u1njxQjgu1nJVj+7So0aIj/fV6NjYtZ+VV7V9jz59c4Q9uibPGXjWunD/bqyT/AJRUl9D7px89tLzr0RT/ALavVEW7INpopvWqpFe1Txl2rdOq3irdezPLxT72j71rblnH4RZ0uFkAAAAAAAAAAAAAADyr1JU15SOaVN67pXCjmxVvXtzxja7tH3uSvRwnZLoOQ7cq9GMlxEVqEkBTr41G7RCPAqKl1ucl/wASpgI+mqfygaYn66Y/CCO9IAAADMIuTSim23gks7bPyZy2y/YiZnKFtyNd6NNKpaEp1N1Q3Yw6eNkvEYyavpo3NBg9G00fXc2zw7IT5wqrIAAAAh8sZCp10508KdXjWaM/iX9nXYxVVvZO2E/F6PovfVTsq/fiplejOnOUKicZReDTK1NUVRnDOV0VUVTTVGUw+D6fAAAAAAAAAAAAAGJRxTT4Vh2jLN+xOW1L6m1qc7Ok+D7GcbVdwKZfDfcfl4eOoVcB1J8Wf0v92nw+UKdySAAAFtuvkpQirRUW3ktomvRjx9LJeMv5zqU7u1f0bhIpp5WqNs7vxH+VhOBXAAAAAAAQ94slK0U3OC/dgm1huzjyfsdeFv8AJ1ZTulPx+Ei9RrU9aPf8KSWGZAAAAAAAAAAAAAIDd1L/AFPWZxtodAApl8N9x+Xh46hVwHUnxZ/S/wB2nw+UKdySAANvJNk8vXp0+Byxl8Czs8r1zk6JqdGFs8rdpo9fB0JJJJLMlmRBa6IyZAAQ+VbwUbO3CKdWot1JpRj0s7LGCruRrTshMxelLVidWNtX68UO72V8c1OnhxbbvOzo63xlMnTl3Pqwksm3mpVZKFWPkpPMnjjBvix4DmvYCqiM6Zzj3d2F0xbuzq1xqz7J44FgAAUW8lj8jaZOKwjUXlI8z9pdveWsJc17e3fGxmNI2eTvTlunb/UWdLgAAAAAAAAAAAAQG7qX+p6zONtDoAFMvhvuPy8PHUKuA6k+LP6X+7T4fKFO5JAAFhuZSxq1p8mEY6Tf4nBj6vpiFfRFOddVXCI9/wD4tpLXwCKvJb3Z6D1jwnUesi+LNnfYdeDsxcubd0J2k8VNiz9O+dkKGXmPAAFyullB1acqM3jKlhrW91039vsRsfZiirXjt/bUaHxU3KJt1Ttp/X+E+T1kAisuZJ/VqnhJQcG87WOKfAdOHxHJTOcZ5uHG4PnERlOWSJ2Jz99HQf3Orn8d1wdD1d/2Nic/fR0X9xz+O6dD1d/2Nic/fR0X9xz+O6dD1d/2edS6lZejUpy6ddE+ox9HbEvirRFyN1USjbXki00cXOk8OVHCa+m51nRRiLde6XHdwd631qdn42tI9nKAAAAAAQG7qX+p6zONtDoIFLvfvuPy8PHUKuA6k+LP6X+7T4fKFO5JAAFouUtraOmn3SJukN9PmuaH3V+XysxOWgCq33eezLmqvwFXRu6ry+Wd07O23Hj8KwVEAAATlzn/AOVL/DPxROHSH2vP+q+hZ/8A0T/6z+4XUiNUAAAAAAAARGVcgUa6coJUqm7rktrJ/wAl/Z1WcXXb2TthPxOj7d3bTsn/ALvU612WpRm4VYuMl2NcafCitRXTXGdLPXbVdqrVrja8T7eQAAAEBu6l/qeszjbQ6ABTL377j8vDx1CrgOpPiz+l/u0+HyhTuSQABabl+jaPih3Mm6Q30+a5ofdX5fKyk5aAKpff0rN0Ve+JW0buq8vlndO9a35/CslNAAAE5c/fT/wz8UTh0h9rzj5VtC/6n/jP7hdSI1YAAwBkAAAAANDK+TYWqm4vBTWeEuS+LoPexem1Vn2OXF4Wm/RlO/slQq1KUJShNYSi3FriaLdNUVRnDK10zRVNM74fJ+vkAAEBu6l/qeszjbQ6ABTL377j8vDx1CrgOpPiz+l/u0+HyhTuSQABabl+jaPih3Mm6Q30+a5ofdX5fKyk5aAKpff0rN0Ve+JW0buq8vlndO9a35/CslNAAAEhkTKEbLWdSUXNOEoYLBPFtPHP0HPibM3qNWJy2u3AYqMNd15jPZl+k7supe5qdsTg6Nq70LHTlvuT7Gy6l7mp2xHRtXeg6ct9yfY2XUvc1O2I6Nq70HTlvuT7Gy6l7mp2xHRtXeg6ct9yfY2XUvc1O2I6Nq70HTlvuT7Gy6l7mp2xHRtXeg6ct9yfZtWS8tmqNRlrqTeZa9bXtW4eVzAXaYzja6LOl8PcnKc6fH+plPFYrOnnOJUic2QAFWvhYsHCvFbu0n0+y+9dhSwN3fRPkh6WsZTF2PCfhWiiigAAgN3Uv9T1mcbaHQAKZe/fcfl4eOoVcB1J8Wf0v92nw+UKdySAALTcv0bR8UO5k3SG+nzXND7q/L5WUnLQBVL7+lZuir3xK2jd1Xl8s7p3rW/P4VkpoAAAAAAAAAAAALHdTKslNWeo8Yy9W2/Rlyehk3HYeJjlKd/au6IxsxVyNc7J3fj8LcSGkANDLlHyllrrhVNzXTHP/R7YerVu0y5cbRr2K4/GfooBdZMAAEBu6l/qeszjbQ6ABTL4b7j8vDx1CrgOpPiz+l/u0+HyhTuSQABabl+jaPih3Mm6Q30+a7ofdX5fKyk5ZAKpff0rN0Ve+JW0buq8vlndO9a35/CslNAAAAAAAAAAAAB7WKTVai1uqrTa6dcj4uRnRVE8JetiZi7RMcY/bpZmW8APO0rGnNPhhLuPqjrQ+LkZ0T4OaI0LGQyAAIEt3Uv9T1mcbaHQQKXfDfcfl4eOoVcB1J8Wf0v92nw+UKdySAALTcv0bR8UO5k3SG+nzXND7q/L5WUnLQBVL7+lZuir3xK2jd1Xl8s7p3rW/P4VkpoAAAAAAAAAAAAJa7Vhda0RlhtKTVST4MVniu1HJjL0W7cx2zsUtF4ab1+KuynbPwvZBa8A1cqVdZZ68uKlPDpwwX1PSzTrXKY/LwxNepZrq/EudF9kGQABAbupf6nrM420OggUu9++4/Lw8dQq4DqT4s/pf7tPh8oU7kkAAWm5fo2j4odzJukN9PmuaH3V+XyspOWgCqX39KzdFXviVtG7qvL5Z3TvWt+fwrJTQAABsWKx1LRPWUknLWuWdpZlh9zzuXabca1T2sYeu/VqURt3t7Y5bORHTieHPrPH2dnROK7sepsctnIjpxHPrPH2OicV3Y9TY5bORHTiOfWePsdE4rux6mxy2ciOnEc+s8fY6JxXdj1Njls5EdOI59Z4+x0Tiu7HqbHLZyI6cRz6zx9jonFd2PVtWS6taTXlpxpx4dbt5P8Ao8rmkaIj6YzdFnQt2qf/ACTER+NsrTYrJToQUKUdal2yfG3wslXLlVyrWqlobFiizRqURlDYPN7AFfvfa9bSjRW7UeL5oR/77juwNvOqauCTpW9q24txvn9QqJVZ8AAECW7qX+p6zONtDoIFLvfvuPy8PHUKuA6k+LP6X+7T4fKFO5JAAFpuX6No+KHcybpDfT5rmh91fl8rKTloAql9/Ss3RV74lbRu6ry+Wd071rfn8KyU0AAATlz99P8Awz8UTh0h9rz/AKraF/1P/Gf3C6kRqwAAAAAAAAB5WmvClCVSo8IxWLZ9UUzXOrD4uXKbdM1Vboc/ylbJWirKpLheEVyYcCLtq3FumKYZPEX5vXJrn/sNY9HgAACBLd1L/U9ZnG2h0ECl3v33H5eHjqFXAdSfFn9L/dp8PlCnckgAC03L9G0fFDuZN0hvp81zQ+6vy+VlJy0AVS+/pWboq98Sto3dV5fLO6d61vz+FZKaAAAJy5++n/hn4onDpD7Xn/VbQv8Aqf8AjP7hdSI1YAAAAAAAB81JqMXJ4tJN5k5PqSP2IznJ+VVasTKi5ayvO1Swzxpxe1hwt8cuctYfDxaj8svjMZVfqy3Ux2f1GnQ4gAAAIEt3Uv8AU9ZnG2h0ACmXv33H5eHjqFXAdSfFn9L/AHafD5Qp3JIAAs1ypb4X+J+InaQjqz4/C3oeevHh8rQTVsArF9obWzy4nUj2qL/4lTRs7ao8EDTtOy3V4x65fxVSqzoAAkbv2pUbVTlJ4ReMJPgSlw9uBzYu3Ny1MR4u7R16LOIpqndu9XQDPtmAAAAAAAAAK7eLIimnWoLCaWM4JemuNc/ed+FxOrOpVuSNIYGKom5bjb2xx/yqZUQAAAAIEt3Uv9T1mcbaHQQKXe/fcfl4eOoVcB1J8Wf0v92nw+UKdySAAJ259XC0Tjy6f1Tx+5xY6nO3E8JVdE15XZjjC4kloQCHvTZ/KWSbW7TaqdS3fo2dmBr1bsRx2JulrWvhpnhtUYusgAAAFkyLeTycVTtOuaWaNRZ2lxSXD0k3E4HWnWt+i7gdLakRRe3dk/1YaeVbNJYqtT65Jd5OnD3Y30yt043D1RnFcer6/wBRs/vqWnE/OQud2fR9c6s9+PU/1Gz++pacRyFzuyc6s9+PU/1Gz++pacRyFzuz6HOrPfj1P9Rs/vqWnEchc7snOrPfj1e1KtCaxhKM1/FqR8VUzTvh6UV017aZzeh8vsAAUm82T1Qra+CwhVxkuJT9pfXEsYO7r0ZTvhmtJYfkrmtG6r99qHOtOAABAlu6l/qeszjbQ6CBS74b7j8vDx1CrgOpPiz+l/u0+HyhTuSQABtZKtHkbRSnwKaUvheZ/Rnleo17cw6MLc5O9TV+XRCC1wB81IKUZRksVJOLXGnun7EzE5w/KqYqiYndLnOUrI7PWnSfsvavji9xmjs3IuURVDD4qxNi7Nuez9NY9XOAAAAAAAAAPujVlTkpU5OEluNZmfNVMVRlVGb7orqt1a1E5Sul3ss/qU6dTBVYrHNmU48fSRcXheSnWp3fpqdG6Q5xGpX1o900cSqARV5bP5Sy1Hw0/wBxdW79MTpwlerdj87HDpG3r2J/G1Ri0y4AAIDd1L/U9ZnG2h0ECl3v33H5eHjqFXAdSfFn9L/dp8PlCnckgAABfLv23y9ng29vDaT6VuPrWBExNvUuTwlqsBf5WzEzvjZKSOd2AEPePJX6mnroL92nnX848MTsweI5KrKd0pmk8FzijWp60e/4UZrDM8zW6nmaLrJbgPwAAAAAAAAAbWSq7pWijNPcqRT54t4NdjPK/RFduqJ4OjCXJt36Ko4x6dro5m25APG2Q11KrF+1TnHtiz7tzlVE/l53ada3VHGJc2RoGNZAAEBu6l/qeszjbQ6ABTL4b7j8vDx1CrgOpPiz+l/u0+HyhTuSQAAAlLvZR/T1ts/26m1lxJ8Eur+zmxVnlKNm+HdgMTyNzbunf/V6IrUAACAy/kFVsatBJVfajuKp9mUMLjOT+mvd+kbSOjOW/wDJb63Dj/lT6kJRk4yTjJPBp5mmWImJjOGZqpmmZpqjKYfJ+vkAAAAAAAA3Mj2d1bTRiveRlLmjF4vuPHEVxRaqn8OrBWpu36KY4xPlG10UzjbgHhbZ62jVk/Zpzl2RZ924zriPy871WrbqnhEubo0DGsgACA3dS/1PWZxtodBApd799x+Xh46hVwHUnxZ/S/3afD5Qp3JIAAAALXdjK+vSs9V7ZZqbftR5PSiXjMPlOvTu7V7RuM1o5KudvZ/FjOBYAAGjlLJVG0r9yOEsMFOOaS6+E97OIrtT9M+TkxWCtYiPrjbxjerNtuxXhi6LVaPFioT7HmKdrH26utsQb+hr1G239UekomtY61P06dSPTFnZTdoq3TCbXYu0damY8ngfbxYBmYgzMQZgM2xZbFVrNKlCU8eFLBLpe4edd2iiM6pye1nD3b05UUzK6ZCyOrLFuT11WaWufBFclEXFYmb05RuhqtH4CMNTnO2qd/8AISxyKIBEXntKp2WUeGo1TXRw/Q6sHRrXIng4NJXdSxMcdikFlmAAAQG7qX+p6zONtDoIFLvhvuPy8PHUKuA6k+LP6X+7T4fKFO5JAAAABmMmmmm01nTWZpiYzfsTMTnC4ZBy4qyVKs1Gqsyk8yqf9knE4WaPqp3fpocDj4uxqXOt+/8AKdOJUAAAAwPh0ovdjF9SP3Wni+ZopnfDHkYciOij91quL85OjhB5GHIjooa1XE5OjhB5GHIjooa1XE5OjhB5GHIjooa1XE5OjhD7SS3Mx8vuIyZAAAKNeLKH6ithF4wp4xjxSfDL6fQtYWzydG3fLMaQxPLXNm6Nkf1FHS4AAAQG7qX+p6zONtDoAFNvhvqPy8PHMqYDqT4s/pf7lPh8oQ70kAAAAAAg/ViyReRwwhacZR3FUWeS+LjOC/gonbR6K+E0nNP03dscf6tFGtCpFSpyUovcaeKJlVM0zlMLlFdNcZ0znD0Px9AAAAAAAAAAAAq94suJqVCg8cc05rc+GP3KWFwv++vyhE0hj4ym1bnxn4VkoogAAAEBu6l/qeszjbQ6CBVb5UHrqVTgwcH3r+yhgK9s0o2l7edNNfDYrZTQgAAAAAAAD3slsq0Ja6lNwfDhuPpXCfFdumuMqoetq9XanOick/Yr1PMrRTx/lTzdsWcNzAdyfVWs6X7LlPnH8S9ny3Zam5VjF8U8YP6nJVhrtO+FC3jrFe6r12N6FWMvRlGXQ0zxmmY3w6YqpndL7Px9AAAAA+ZSSztpdLwP2IzfkzEb0fbMt2ajjjUU5cmG3f0zI96MNcr7HJdx1i3vqznhG1W8q5fq104Q/apvgT20lzv+ihZwlNvbO2UbE6RuXfpp2R7oc604AAAAGtlG0KlQq1H7MHh8TzL6nxdr1KJqe1i3ylymnjKc1M7O40E3/wDZjPtgvQGjlmxqvRlDhwxT4mtw+7dc0VRVDyvWou0TRV2qDODjJxksGng1zl23XFdOtDJ3rVVquaKmD7eQAAAAAAAAAAE2txtdGYP2JmNz7Veotyc9KR86tPB9cpXxn1Z/UVPeVNOQ1KeEHKV96fU/UVPeVNOX3GpTwg5SvvT6n6ip7yppyGpTwg5SvvT6n6ip7yppyGpTwg5SvvT6viU5PdlJ9LbP2IiH5NUzvlg/XyAAAAAAAr2U6ztlohZaO2hCalUks6lNez1Y9vQS8bf1p1I81/RmFmiOVq3zu/rrF3LArPQjHDDMcCulwMNAVy8GRXUxqUsFNbvFLmZ7Wb9Vqc4c2JwtF+nKrf2SqFWsqctbVxpyXKzJ9DKlvFW6+3LxQL2j71rszjjD0i086afQ8TpjbucUxlvZwD8zMAZmADABgAwAYAMAZmAMzAGZgDMwAYAMAZmADAGZgAwAYAMANa02+hSWNSpCPNji+xZz4ru0UdaXtbsXLnVpmUPXyhaLY/JWOE4QlmlUawlJfxXB39BOv42atlHqs4XRkUTrXds8P6u9zLpxs8VOaWuwOBXXeKwWCAAZAw0BHZQyPRrrbxQFZtdwLPN4pYdgGt5uqPODI83VHnBkebqjzgyPN1R5wZHm6o84MjzdUecGR5uqPODI83VHnBkebqjzgyPN1R5wZHm6o84MjzdUecGR5uqPODI83VHnBkebqjzgyPN1R5wZHm6o84MjzdUecGR5uqPODI83VHnBk9rNqfUIvFruAsmTsg0LOlrYoCWjFLMgAGQAAAAAAAAAAAAAAAAAAAAAAGAMgAAAAAAAAAH/2Q=="/>
          <p:cNvSpPr>
            <a:spLocks noChangeAspect="1" noChangeArrowheads="1"/>
          </p:cNvSpPr>
          <p:nvPr/>
        </p:nvSpPr>
        <p:spPr bwMode="auto">
          <a:xfrm>
            <a:off x="155576" y="-136524"/>
            <a:ext cx="296863" cy="296863"/>
          </a:xfrm>
          <a:prstGeom prst="rect">
            <a:avLst/>
          </a:prstGeom>
          <a:noFill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824" name="AutoShape 8" descr="data:image/jpeg;base64,/9j/4AAQSkZJRgABAQAAAQABAAD/2wCEAAkGBw0NDQ0ODA4NDQ8ODQ8NDw8PDw8MDw0NFBEXFhQRFBQYHCggGBolHBQUITEhJSkrLi4uFx8zODMsNygtLisBCgoKDg0OGhAQGCwkHyQsLSwtLCwsLywtLCwsNC4sLCwsLCw3LCwsLCwsLCwsLCwsLCwsLCwsLCwsLCwsKywsLP/AABEIAOEA4QMBEQACEQEDEQH/xAAbAAEAAgMBAQAAAAAAAAAAAAAABQYBBAcDAv/EAEMQAAIBAQMDDwsEAQQDAAAAAAABAgMEBhEFIZIHEhYiMTRBUVJhcYGRsbITFzIzQlNydKHR0hQjYsFzFUPC4SSC8P/EABoBAQEBAQEBAQAAAAAAAAAAAAAFBgQDAgH/xAA3EQEAAQICBQsFAAEEAwEAAAAAAQIDBBEFEiExURMUFTJBUnGBkaHBIjNhsdHhNEKC8CNy8ST/2gAMAwEAAhEDEQA/AO4AJSSWLeCWdt7iQEJbry0KbcaSdaS4trHHp4eo67eDuVbZ2J17Sdm3OVO2fx/UVUvVaG9pCjFfyU5P6SR0xgKe2qXDOmK+yiHxsptfJs+hU/M/eYUcZfnS9zux7mym18mz6FT8xzCjjJ0vc7se5sptfJs+hU/Mcwo4ydL3e7HubKbXybPoVPzPzmFHGTpe73Y9zZTa+TZ9Cp+Z+8wo4ydL3e7HubKbXybPoVPzHMKOMnS9zux7mym18mz6FT8z85hRxk6Xu92Pc2U2vk2fQqfmOYUcZOl7vdj3NlNr5Nn0Kn5jmFHGTpe53Y9zZTa+TZ9Cp+Z+8wo4ydL3e7HubKbXybPoVPzHMKOMnS93ux7mym18mz6FT8xzCjjJ0vd7se5sptfJs+hU/Mcwo4ydL3e7HubKbXybPoVPzPzmFHGTpe53Y9zZTa+TZ9Cp+Z+8wo4ydL3e7HubKbXybPoVPzHMKOMnS93ux7mym18mz6FT8z85hRxk6Xu92Pc2U2vk2fQqfmfvMKOMnS9zux7mym18mz6FT8xzCjjJ0vc7se7Oym1cmz6FT8z85hRxk6Xud2Pds2e9csf3aaw44N9zPOvAT/tl729L0z16cvBN2HK1GutpJY8KeZrqOKu3VROVUKlq9RdjWonNvJnw9QDIGJNJNvMlnb4kBScu5ZlaJOFNuNJPDN/uc75uYr4bDRRGtVv/AEzmOx03Z1KJ+n9/4Q52JjIAAAAAAAAAAAAAAAAAAAAAAAAAzCbi1KLcWtxrMz4rt01xlVD1tXa7VWtRK05Ay55R+Sq5ppbvKXGiLfszaqylqMLiab9GtG/thY1nPF0mAEJeu2OnQVOLwlVeH/ot3+l1nXg7etcznsTtJ3pt2dWN87P6ppYZoAwBkAAA37Dke0WhJwhhF+3PaxfRxnhcxFu3smdrrsYK9e20xs4ymaF01/u1njxQjgu1nJVj+7So0aIj/fV6NjYtZ+VV7V9jz59c4Q9uibPGXjWunD/bqyT/AJRUl9D7px89tLzr0RT/ALavVEW7INpopvWqpFe1Txl2rdOq3irdezPLxT72j71rblnH4RZ0uFkAAAAAAAAAAAAAADyr1JU15SOaVN67pXCjmxVvXtzxja7tH3uSvRwnZLoOQ7cq9GMlxEVqEkBTr41G7RCPAqKl1ucl/wASpgI+mqfygaYn66Y/CCO9IAAADMIuTSim23gks7bPyZy2y/YiZnKFtyNd6NNKpaEp1N1Q3Yw6eNkvEYyavpo3NBg9G00fXc2zw7IT5wqrIAAAAh8sZCp10508KdXjWaM/iX9nXYxVVvZO2E/F6PovfVTsq/fiplejOnOUKicZReDTK1NUVRnDOV0VUVTTVGUw+D6fAAAAAAAAAAAAAGJRxTT4Vh2jLN+xOW1L6m1qc7Ok+D7GcbVdwKZfDfcfl4eOoVcB1J8Wf0v92nw+UKdySAAAFtuvkpQirRUW3ktomvRjx9LJeMv5zqU7u1f0bhIpp5WqNs7vxH+VhOBXAAAAAAAQ94slK0U3OC/dgm1huzjyfsdeFv8AJ1ZTulPx+Ei9RrU9aPf8KSWGZAAAAAAAAAAAAAIDd1L/AFPWZxtodAApl8N9x+Xh46hVwHUnxZ/S/wB2nw+UKdySAANvJNk8vXp0+Byxl8Czs8r1zk6JqdGFs8rdpo9fB0JJJJLMlmRBa6IyZAAQ+VbwUbO3CKdWot1JpRj0s7LGCruRrTshMxelLVidWNtX68UO72V8c1OnhxbbvOzo63xlMnTl3Pqwksm3mpVZKFWPkpPMnjjBvix4DmvYCqiM6Zzj3d2F0xbuzq1xqz7J44FgAAUW8lj8jaZOKwjUXlI8z9pdveWsJc17e3fGxmNI2eTvTlunb/UWdLgAAAAAAAAAAAAQG7qX+p6zONtDoAFMvhvuPy8PHUKuA6k+LP6X+7T4fKFO5JAAFhuZSxq1p8mEY6Tf4nBj6vpiFfRFOddVXCI9/wD4tpLXwCKvJb3Z6D1jwnUesi+LNnfYdeDsxcubd0J2k8VNiz9O+dkKGXmPAAFyullB1acqM3jKlhrW91039vsRsfZiirXjt/bUaHxU3KJt1Ttp/X+E+T1kAisuZJ/VqnhJQcG87WOKfAdOHxHJTOcZ5uHG4PnERlOWSJ2Jz99HQf3Orn8d1wdD1d/2Nic/fR0X9xz+O6dD1d/2Nic/fR0X9xz+O6dD1d/2edS6lZejUpy6ddE+ox9HbEvirRFyN1USjbXki00cXOk8OVHCa+m51nRRiLde6XHdwd631qdn42tI9nKAAAAAAQG7qX+p6zONtDoIFLvfvuPy8PHUKuA6k+LP6X+7T4fKFO5JAAFouUtraOmn3SJukN9PmuaH3V+XysxOWgCq33eezLmqvwFXRu6ry+Wd07O23Hj8KwVEAAATlzn/AOVL/DPxROHSH2vP+q+hZ/8A0T/6z+4XUiNUAAAAAAAARGVcgUa6coJUqm7rktrJ/wAl/Z1WcXXb2TthPxOj7d3bTsn/ALvU612WpRm4VYuMl2NcafCitRXTXGdLPXbVdqrVrja8T7eQAAAEBu6l/qeszjbQ6ABTL377j8vDx1CrgOpPiz+l/u0+HyhTuSQABabl+jaPih3Mm6Q30+a5ofdX5fKyk5aAKpff0rN0Ve+JW0buq8vlndO9a35/CslNAAAE5c/fT/wz8UTh0h9rzj5VtC/6n/jP7hdSI1YAAwBkAAAAANDK+TYWqm4vBTWeEuS+LoPexem1Vn2OXF4Wm/RlO/slQq1KUJShNYSi3FriaLdNUVRnDK10zRVNM74fJ+vkAAEBu6l/qeszjbQ6ABTL377j8vDx1CrgOpPiz+l/u0+HyhTuSQABabl+jaPih3Mm6Q30+a5ofdX5fKyk5aAKpff0rN0Ve+JW0buq8vlndO9a35/CslNAAAEhkTKEbLWdSUXNOEoYLBPFtPHP0HPibM3qNWJy2u3AYqMNd15jPZl+k7supe5qdsTg6Nq70LHTlvuT7Gy6l7mp2xHRtXeg6ct9yfY2XUvc1O2I6Nq70HTlvuT7Gy6l7mp2xHRtXeg6ct9yfY2XUvc1O2I6Nq70HTlvuT7Gy6l7mp2xHRtXeg6ct9yfZtWS8tmqNRlrqTeZa9bXtW4eVzAXaYzja6LOl8PcnKc6fH+plPFYrOnnOJUic2QAFWvhYsHCvFbu0n0+y+9dhSwN3fRPkh6WsZTF2PCfhWiiigAAgN3Uv9T1mcbaHQAKZe/fcfl4eOoVcB1J8Wf0v92nw+UKdySAALTcv0bR8UO5k3SG+nzXND7q/L5WUnLQBVL7+lZuir3xK2jd1Xl8s7p3rW/P4VkpoAAAAAAAAAAAALHdTKslNWeo8Yy9W2/Rlyehk3HYeJjlKd/au6IxsxVyNc7J3fj8LcSGkANDLlHyllrrhVNzXTHP/R7YerVu0y5cbRr2K4/GfooBdZMAAEBu6l/qeszjbQ6ABTL4b7j8vDx1CrgOpPiz+l/u0+HyhTuSQABabl+jaPih3Mm6Q30+a7ofdX5fKyk5ZAKpff0rN0Ve+JW0buq8vlndO9a35/CslNAAAAAAAAAAAAB7WKTVai1uqrTa6dcj4uRnRVE8JetiZi7RMcY/bpZmW8APO0rGnNPhhLuPqjrQ+LkZ0T4OaI0LGQyAAIEt3Uv9T1mcbaHQQKXfDfcfl4eOoVcB1J8Wf0v92nw+UKdySAALTcv0bR8UO5k3SG+nzXND7q/L5WUnLQBVL7+lZuir3xK2jd1Xl8s7p3rW/P4VkpoAAAAAAAAAAAAJa7Vhda0RlhtKTVST4MVniu1HJjL0W7cx2zsUtF4ab1+KuynbPwvZBa8A1cqVdZZ68uKlPDpwwX1PSzTrXKY/LwxNepZrq/EudF9kGQABAbupf6nrM420OggUu9++4/Lw8dQq4DqT4s/pf7tPh8oU7kkAAWm5fo2j4odzJukN9PmuaH3V+XyspOWgCqX39KzdFXviVtG7qvL5Z3TvWt+fwrJTQAABsWKx1LRPWUknLWuWdpZlh9zzuXabca1T2sYeu/VqURt3t7Y5bORHTieHPrPH2dnROK7sepsctnIjpxHPrPH2OicV3Y9TY5bORHTiOfWePsdE4rux6mxy2ciOnEc+s8fY6JxXdj1Njls5EdOI59Z4+x0Tiu7HqbHLZyI6cRz6zx9jonFd2PVtWS6taTXlpxpx4dbt5P8Ao8rmkaIj6YzdFnQt2qf/ACTER+NsrTYrJToQUKUdal2yfG3wslXLlVyrWqlobFiizRqURlDYPN7AFfvfa9bSjRW7UeL5oR/77juwNvOqauCTpW9q24txvn9QqJVZ8AAECW7qX+p6zONtDoIFLvfvuPy8PHUKuA6k+LP6X+7T4fKFO5JAAFpuX6No+KHcybpDfT5rmh91fl8rKTloAql9/Ss3RV74lbRu6ry+Wd071rfn8KyU0AAATlz99P8Awz8UTh0h9rz/AKraF/1P/Gf3C6kRqwAAAAAAAAB5WmvClCVSo8IxWLZ9UUzXOrD4uXKbdM1Vboc/ylbJWirKpLheEVyYcCLtq3FumKYZPEX5vXJrn/sNY9HgAACBLd1L/U9ZnG2h0ECl3v33H5eHjqFXAdSfFn9L/dp8PlCnckgAC03L9G0fFDuZN0hvp81zQ+6vy+VlJy0AVS+/pWboq98Sto3dV5fLO6d61vz+FZKaAAAJy5++n/hn4onDpD7Xn/VbQv8Aqf8AjP7hdSI1YAAAAAAAB81JqMXJ4tJN5k5PqSP2IznJ+VVasTKi5ayvO1Swzxpxe1hwt8cuctYfDxaj8svjMZVfqy3Ux2f1GnQ4gAAAIEt3Uv8AU9ZnG2h0ACmXv33H5eHjqFXAdSfFn9L/AHafD5Qp3JIAAs1ypb4X+J+InaQjqz4/C3oeevHh8rQTVsArF9obWzy4nUj2qL/4lTRs7ao8EDTtOy3V4x65fxVSqzoAAkbv2pUbVTlJ4ReMJPgSlw9uBzYu3Ny1MR4u7R16LOIpqndu9XQDPtmAAAAAAAAAK7eLIimnWoLCaWM4JemuNc/ed+FxOrOpVuSNIYGKom5bjb2xx/yqZUQAAAAIEt3Uv9T1mcbaHQQKXe/fcfl4eOoVcB1J8Wf0v92nw+UKdySAAJ259XC0Tjy6f1Tx+5xY6nO3E8JVdE15XZjjC4kloQCHvTZ/KWSbW7TaqdS3fo2dmBr1bsRx2JulrWvhpnhtUYusgAAAFkyLeTycVTtOuaWaNRZ2lxSXD0k3E4HWnWt+i7gdLakRRe3dk/1YaeVbNJYqtT65Jd5OnD3Y30yt043D1RnFcer6/wBRs/vqWnE/OQud2fR9c6s9+PU/1Gz++pacRyFzuyc6s9+PU/1Gz++pacRyFzuz6HOrPfj1P9Rs/vqWnEchc7snOrPfj1e1KtCaxhKM1/FqR8VUzTvh6UV017aZzeh8vsAAUm82T1Qra+CwhVxkuJT9pfXEsYO7r0ZTvhmtJYfkrmtG6r99qHOtOAABAlu6l/qeszjbQ6CBS74b7j8vDx1CrgOpPiz+l/u0+HyhTuSQABtZKtHkbRSnwKaUvheZ/Rnleo17cw6MLc5O9TV+XRCC1wB81IKUZRksVJOLXGnun7EzE5w/KqYqiYndLnOUrI7PWnSfsvavji9xmjs3IuURVDD4qxNi7Nuez9NY9XOAAAAAAAAAPujVlTkpU5OEluNZmfNVMVRlVGb7orqt1a1E5Sul3ss/qU6dTBVYrHNmU48fSRcXheSnWp3fpqdG6Q5xGpX1o900cSqARV5bP5Sy1Hw0/wBxdW79MTpwlerdj87HDpG3r2J/G1Ri0y4AAIDd1L/U9ZnG2h0ECl3v33H5eHjqFXAdSfFn9L/dp8PlCnckgAABfLv23y9ng29vDaT6VuPrWBExNvUuTwlqsBf5WzEzvjZKSOd2AEPePJX6mnroL92nnX848MTsweI5KrKd0pmk8FzijWp60e/4UZrDM8zW6nmaLrJbgPwAAAAAAAAAbWSq7pWijNPcqRT54t4NdjPK/RFduqJ4OjCXJt36Ko4x6dro5m25APG2Q11KrF+1TnHtiz7tzlVE/l53ada3VHGJc2RoGNZAAEBu6l/qeszjbQ6ABTL4b7j8vDx1CrgOpPiz+l/u0+HyhTuSQAAAlLvZR/T1ts/26m1lxJ8Eur+zmxVnlKNm+HdgMTyNzbunf/V6IrUAACAy/kFVsatBJVfajuKp9mUMLjOT+mvd+kbSOjOW/wDJb63Dj/lT6kJRk4yTjJPBp5mmWImJjOGZqpmmZpqjKYfJ+vkAAAAAAAA3Mj2d1bTRiveRlLmjF4vuPHEVxRaqn8OrBWpu36KY4xPlG10UzjbgHhbZ62jVk/Zpzl2RZ924zriPy871WrbqnhEubo0DGsgACA3dS/1PWZxtodBApd799x+Xh46hVwHUnxZ/S/3afD5Qp3JIAAAALXdjK+vSs9V7ZZqbftR5PSiXjMPlOvTu7V7RuM1o5KudvZ/FjOBYAAGjlLJVG0r9yOEsMFOOaS6+E97OIrtT9M+TkxWCtYiPrjbxjerNtuxXhi6LVaPFioT7HmKdrH26utsQb+hr1G239UekomtY61P06dSPTFnZTdoq3TCbXYu0damY8ngfbxYBmYgzMQZgM2xZbFVrNKlCU8eFLBLpe4edd2iiM6pye1nD3b05UUzK6ZCyOrLFuT11WaWufBFclEXFYmb05RuhqtH4CMNTnO2qd/8AISxyKIBEXntKp2WUeGo1TXRw/Q6sHRrXIng4NJXdSxMcdikFlmAAAQG7qX+p6zONtDoIFLvhvuPy8PHUKuA6k+LP6X+7T4fKFO5JAAAABmMmmmm01nTWZpiYzfsTMTnC4ZBy4qyVKs1Gqsyk8yqf9knE4WaPqp3fpocDj4uxqXOt+/8AKdOJUAAAAwPh0ovdjF9SP3Wni+ZopnfDHkYciOij91quL85OjhB5GHIjooa1XE5OjhB5GHIjooa1XE5OjhB5GHIjooa1XE5OjhD7SS3Mx8vuIyZAAAKNeLKH6ithF4wp4xjxSfDL6fQtYWzydG3fLMaQxPLXNm6Nkf1FHS4AAAQG7qX+p6zONtDoAFNvhvqPy8PHMqYDqT4s/pf7lPh8oQ70kAAAAAAg/ViyReRwwhacZR3FUWeS+LjOC/gonbR6K+E0nNP03dscf6tFGtCpFSpyUovcaeKJlVM0zlMLlFdNcZ0znD0Px9AAAAAAAAAAAAq94suJqVCg8cc05rc+GP3KWFwv++vyhE0hj4ym1bnxn4VkoogAAAEBu6l/qeszjbQ6CBVb5UHrqVTgwcH3r+yhgK9s0o2l7edNNfDYrZTQgAAAAAAAD3slsq0Ja6lNwfDhuPpXCfFdumuMqoetq9XanOick/Yr1PMrRTx/lTzdsWcNzAdyfVWs6X7LlPnH8S9ny3Zam5VjF8U8YP6nJVhrtO+FC3jrFe6r12N6FWMvRlGXQ0zxmmY3w6YqpndL7Px9AAAAA+ZSSztpdLwP2IzfkzEb0fbMt2ajjjUU5cmG3f0zI96MNcr7HJdx1i3vqznhG1W8q5fq104Q/apvgT20lzv+ihZwlNvbO2UbE6RuXfpp2R7oc604AAAAGtlG0KlQq1H7MHh8TzL6nxdr1KJqe1i3ylymnjKc1M7O40E3/wDZjPtgvQGjlmxqvRlDhwxT4mtw+7dc0VRVDyvWou0TRV2qDODjJxksGng1zl23XFdOtDJ3rVVquaKmD7eQAAAAAAAAAAE2txtdGYP2JmNz7Veotyc9KR86tPB9cpXxn1Z/UVPeVNOQ1KeEHKV96fU/UVPeVNOX3GpTwg5SvvT6n6ip7yppyGpTwg5SvvT6n6ip7yppyGpTwg5SvvT6viU5PdlJ9LbP2IiH5NUzvlg/XyAAAAAAAr2U6ztlohZaO2hCalUks6lNez1Y9vQS8bf1p1I81/RmFmiOVq3zu/rrF3LArPQjHDDMcCulwMNAVy8GRXUxqUsFNbvFLmZ7Wb9Vqc4c2JwtF+nKrf2SqFWsqctbVxpyXKzJ9DKlvFW6+3LxQL2j71rszjjD0i086afQ8TpjbucUxlvZwD8zMAZmADABgAwAYAMAZmAMzAGZgDMwAYAMAZmADAGZgAwAYAMANa02+hSWNSpCPNji+xZz4ru0UdaXtbsXLnVpmUPXyhaLY/JWOE4QlmlUawlJfxXB39BOv42atlHqs4XRkUTrXds8P6u9zLpxs8VOaWuwOBXXeKwWCAAZAw0BHZQyPRrrbxQFZtdwLPN4pYdgGt5uqPODI83VHnBkebqjzgyPN1R5wZHm6o84MjzdUecGR5uqPODI83VHnBkebqjzgyPN1R5wZHm6o84MjzdUecGR5uqPODI83VHnBkebqjzgyPN1R5wZHm6o84MjzdUecGR5uqPODI83VHnBk9rNqfUIvFruAsmTsg0LOlrYoCWjFLMgAGQAAAAAAAAAAAAAAAAAAAAAAGAMgAAAAAAAAAH/2Q=="/>
          <p:cNvSpPr>
            <a:spLocks noChangeAspect="1" noChangeArrowheads="1"/>
          </p:cNvSpPr>
          <p:nvPr/>
        </p:nvSpPr>
        <p:spPr bwMode="auto">
          <a:xfrm>
            <a:off x="155576" y="-136524"/>
            <a:ext cx="296863" cy="296863"/>
          </a:xfrm>
          <a:prstGeom prst="rect">
            <a:avLst/>
          </a:prstGeom>
          <a:noFill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2" descr="F:\Logo SHARD NUEVO\LOGO SHARD FINAL 203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3527" y="-891480"/>
            <a:ext cx="5325378" cy="710703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c_mi" descr="rueda-del-tim%C3%B3n-194537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1630" cy="195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D:\Pictures\LA TIERRA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643651"/>
            <a:ext cx="1951629" cy="1849485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491431" y="545910"/>
            <a:ext cx="3946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es-DO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63100" y="1519834"/>
          <a:ext cx="3152775" cy="4064000"/>
        </p:xfrm>
        <a:graphic>
          <a:graphicData uri="http://schemas.openxmlformats.org/presentationml/2006/ole">
            <p:oleObj spid="_x0000_s1026" name="Acrobat Document" r:id="rId5" imgW="5829103" imgH="7515221" progId="AcroExch.Document.7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694947" y="1446663"/>
          <a:ext cx="3230690" cy="4230133"/>
        </p:xfrm>
        <a:graphic>
          <a:graphicData uri="http://schemas.openxmlformats.org/presentationml/2006/ole">
            <p:oleObj spid="_x0000_s1027" name="Acrobat Document" r:id="rId6" imgW="5667139" imgH="8019997" progId="AcroExch.Document.7">
              <p:embed/>
            </p:oleObj>
          </a:graphicData>
        </a:graphic>
      </p:graphicFrame>
      <p:pic>
        <p:nvPicPr>
          <p:cNvPr id="7" name="6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943" y="27292"/>
            <a:ext cx="1910687" cy="1883395"/>
          </a:xfrm>
          <a:prstGeom prst="rect">
            <a:avLst/>
          </a:prstGeom>
          <a:noFill/>
        </p:spPr>
      </p:pic>
      <p:pic>
        <p:nvPicPr>
          <p:cNvPr id="8" name="Picture 6" descr="Resultado de imagen para logo organizacion hidrografica internacion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7297" y="4558352"/>
            <a:ext cx="2006221" cy="20062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3835850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N SANDOVAL\Downloads\Mapa aereo 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4378" y="0"/>
            <a:ext cx="947275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2133600" y="1395476"/>
            <a:ext cx="6723797" cy="5182745"/>
          </a:xfrm>
        </p:spPr>
        <p:txBody>
          <a:bodyPr/>
          <a:lstStyle/>
          <a:p>
            <a:pPr algn="just"/>
            <a:r>
              <a:rPr lang="es-DO" sz="2800" b="0" dirty="0" smtClean="0">
                <a:latin typeface="Arial" pitchFamily="34" charset="0"/>
                <a:cs typeface="Arial" pitchFamily="34" charset="0"/>
              </a:rPr>
              <a:t>Precio de las habitaciones. (todo incluido).</a:t>
            </a:r>
          </a:p>
          <a:p>
            <a:pPr algn="just"/>
            <a:r>
              <a:rPr lang="es-DO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DO" sz="2800" b="0" dirty="0" smtClean="0">
                <a:latin typeface="Arial" pitchFamily="34" charset="0"/>
                <a:cs typeface="Arial" pitchFamily="34" charset="0"/>
              </a:rPr>
              <a:t>Traducción </a:t>
            </a:r>
            <a:r>
              <a:rPr lang="es-DO" sz="2800" b="0" dirty="0" smtClean="0">
                <a:latin typeface="Arial" pitchFamily="34" charset="0"/>
                <a:cs typeface="Arial" pitchFamily="34" charset="0"/>
              </a:rPr>
              <a:t>Simultánea</a:t>
            </a:r>
            <a:r>
              <a:rPr lang="es-DO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s-DO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DO" sz="28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DO" sz="2800" b="0" dirty="0" smtClean="0">
                <a:latin typeface="Arial" pitchFamily="34" charset="0"/>
                <a:cs typeface="Arial" pitchFamily="34" charset="0"/>
              </a:rPr>
              <a:t>Salones </a:t>
            </a:r>
            <a:r>
              <a:rPr lang="es-DO" sz="2800" b="0" dirty="0" smtClean="0">
                <a:latin typeface="Arial" pitchFamily="34" charset="0"/>
                <a:cs typeface="Arial" pitchFamily="34" charset="0"/>
              </a:rPr>
              <a:t>para el Seminario</a:t>
            </a:r>
            <a:r>
              <a:rPr lang="es-DO" sz="2800" b="0" dirty="0" smtClean="0">
                <a:latin typeface="Arial" pitchFamily="34" charset="0"/>
                <a:cs typeface="Arial" pitchFamily="34" charset="0"/>
              </a:rPr>
              <a:t> y la plenaria debidamente organizados para cada ocasión  </a:t>
            </a:r>
            <a:r>
              <a:rPr lang="es-DO" sz="2800" b="0" dirty="0" smtClean="0">
                <a:latin typeface="Arial" pitchFamily="34" charset="0"/>
                <a:cs typeface="Arial" pitchFamily="34" charset="0"/>
              </a:rPr>
              <a:t>y un espacio para el manejo logístico.</a:t>
            </a:r>
          </a:p>
          <a:p>
            <a:pPr algn="just"/>
            <a:r>
              <a:rPr lang="es-DO" sz="2800" b="0" dirty="0" smtClean="0">
                <a:latin typeface="Arial" pitchFamily="34" charset="0"/>
                <a:cs typeface="Arial" pitchFamily="34" charset="0"/>
              </a:rPr>
              <a:t>Sistema de Sonido, fuentes eléctricas, micrófonos, data show y pantalla.</a:t>
            </a:r>
          </a:p>
          <a:p>
            <a:pPr algn="just"/>
            <a:r>
              <a:rPr lang="es-DO" sz="2800" b="0" dirty="0" smtClean="0">
                <a:latin typeface="Arial" pitchFamily="34" charset="0"/>
                <a:cs typeface="Arial" pitchFamily="34" charset="0"/>
              </a:rPr>
              <a:t>Aspectos logísticos (agua, café, refrigerios).</a:t>
            </a:r>
          </a:p>
          <a:p>
            <a:pPr algn="just"/>
            <a:endParaRPr lang="es-DO" sz="3000" b="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es-DO" sz="26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174544" y="192751"/>
            <a:ext cx="6583363" cy="1035545"/>
          </a:xfrm>
        </p:spPr>
        <p:txBody>
          <a:bodyPr/>
          <a:lstStyle/>
          <a:p>
            <a:r>
              <a:rPr lang="es-DO" sz="3200" dirty="0" smtClean="0"/>
              <a:t>III.- COORDINACIÓN  CON EL HOTEL</a:t>
            </a:r>
            <a:endParaRPr lang="es-DO" sz="3200" dirty="0"/>
          </a:p>
        </p:txBody>
      </p:sp>
      <p:pic>
        <p:nvPicPr>
          <p:cNvPr id="9" name="8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43" y="27292"/>
            <a:ext cx="1910687" cy="1883395"/>
          </a:xfrm>
          <a:prstGeom prst="rect">
            <a:avLst/>
          </a:prstGeom>
          <a:noFill/>
        </p:spPr>
      </p:pic>
      <p:pic>
        <p:nvPicPr>
          <p:cNvPr id="10" name="Picture 6" descr="Resultado de imagen para logo organizacion hidrografica internacio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297" y="4558352"/>
            <a:ext cx="2006221" cy="2006221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N SANDOVAL\Downloads\Salon Bruse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70998"/>
            <a:ext cx="6740108" cy="3446058"/>
          </a:xfrm>
          <a:prstGeom prst="rect">
            <a:avLst/>
          </a:prstGeom>
          <a:noFill/>
        </p:spPr>
      </p:pic>
      <p:pic>
        <p:nvPicPr>
          <p:cNvPr id="8" name="Picture 2" descr="Imagen de la galerÃ­a de este alojamien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197089" cy="3330054"/>
          </a:xfrm>
          <a:prstGeom prst="rect">
            <a:avLst/>
          </a:prstGeom>
          <a:noFill/>
        </p:spPr>
      </p:pic>
      <p:pic>
        <p:nvPicPr>
          <p:cNvPr id="29700" name="Picture 4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1994" y="3302758"/>
            <a:ext cx="2402006" cy="3555242"/>
          </a:xfrm>
          <a:prstGeom prst="rect">
            <a:avLst/>
          </a:prstGeom>
          <a:noFill/>
        </p:spPr>
      </p:pic>
      <p:pic>
        <p:nvPicPr>
          <p:cNvPr id="29702" name="Picture 6" descr="Resultado de imagen para salones de eventos catalonia santo domin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1910" y="0"/>
            <a:ext cx="3923954" cy="3354404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2166938" y="963613"/>
            <a:ext cx="670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DO" sz="2400"/>
              <a:t> </a:t>
            </a:r>
            <a:endParaRPr lang="en-US" altLang="es-DO" sz="2400"/>
          </a:p>
        </p:txBody>
      </p:sp>
      <p:sp>
        <p:nvSpPr>
          <p:cNvPr id="28675" name="2 Rectángulo"/>
          <p:cNvSpPr>
            <a:spLocks noChangeArrowheads="1"/>
          </p:cNvSpPr>
          <p:nvPr/>
        </p:nvSpPr>
        <p:spPr bwMode="auto">
          <a:xfrm>
            <a:off x="2166938" y="272566"/>
            <a:ext cx="6977062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DO" sz="2800" b="1" dirty="0" smtClean="0">
                <a:solidFill>
                  <a:schemeClr val="bg1"/>
                </a:solidFill>
              </a:rPr>
              <a:t>IV.- OFRECIMIENTO DEL PAÍS PARA LA MACHC 20</a:t>
            </a:r>
            <a:endParaRPr lang="es-ES" altLang="es-DO" sz="2800" b="1" dirty="0">
              <a:solidFill>
                <a:schemeClr val="bg1"/>
              </a:solidFill>
            </a:endParaRPr>
          </a:p>
          <a:p>
            <a:endParaRPr lang="es-DO" sz="2000" u="sng" dirty="0" smtClean="0"/>
          </a:p>
          <a:p>
            <a:r>
              <a:rPr lang="es-DO" sz="2800" dirty="0" smtClean="0">
                <a:solidFill>
                  <a:schemeClr val="bg1"/>
                </a:solidFill>
              </a:rPr>
              <a:t>   Transporte </a:t>
            </a:r>
            <a:r>
              <a:rPr lang="es-DO" sz="2800" dirty="0" smtClean="0">
                <a:solidFill>
                  <a:schemeClr val="bg1"/>
                </a:solidFill>
              </a:rPr>
              <a:t>desde el Aeropuerto hasta </a:t>
            </a:r>
            <a:r>
              <a:rPr lang="es-DO" sz="2800" dirty="0" smtClean="0">
                <a:solidFill>
                  <a:schemeClr val="bg1"/>
                </a:solidFill>
              </a:rPr>
              <a:t>el </a:t>
            </a:r>
          </a:p>
          <a:p>
            <a:r>
              <a:rPr lang="es-DO" sz="2800" dirty="0" smtClean="0">
                <a:solidFill>
                  <a:schemeClr val="bg1"/>
                </a:solidFill>
              </a:rPr>
              <a:t>    hotel y viceversa.           </a:t>
            </a:r>
            <a:endParaRPr lang="es-DO" sz="2800" u="sng" dirty="0" smtClean="0">
              <a:solidFill>
                <a:schemeClr val="bg1"/>
              </a:solidFill>
            </a:endParaRPr>
          </a:p>
          <a:p>
            <a:pPr algn="just"/>
            <a:r>
              <a:rPr lang="es-DO" sz="2800" dirty="0" smtClean="0">
                <a:solidFill>
                  <a:schemeClr val="bg1"/>
                </a:solidFill>
              </a:rPr>
              <a:t>    Coctel </a:t>
            </a:r>
            <a:r>
              <a:rPr lang="es-DO" sz="2800" dirty="0" smtClean="0">
                <a:solidFill>
                  <a:schemeClr val="bg1"/>
                </a:solidFill>
              </a:rPr>
              <a:t>de Bienvenida</a:t>
            </a:r>
            <a:r>
              <a:rPr lang="es-DO" sz="2800" dirty="0" smtClean="0">
                <a:solidFill>
                  <a:schemeClr val="bg1"/>
                </a:solidFill>
              </a:rPr>
              <a:t>.</a:t>
            </a:r>
            <a:endParaRPr lang="es-DO" sz="2800" dirty="0" smtClean="0">
              <a:solidFill>
                <a:schemeClr val="bg1"/>
              </a:solidFill>
            </a:endParaRPr>
          </a:p>
          <a:p>
            <a:pPr algn="just"/>
            <a:r>
              <a:rPr lang="es-DO" sz="2800" dirty="0" smtClean="0">
                <a:solidFill>
                  <a:schemeClr val="bg1"/>
                </a:solidFill>
              </a:rPr>
              <a:t>    Cena </a:t>
            </a:r>
            <a:r>
              <a:rPr lang="es-DO" sz="2800" dirty="0" smtClean="0">
                <a:solidFill>
                  <a:schemeClr val="bg1"/>
                </a:solidFill>
              </a:rPr>
              <a:t>de cierre del evento</a:t>
            </a:r>
          </a:p>
          <a:p>
            <a:pPr algn="just"/>
            <a:r>
              <a:rPr lang="es-DO" sz="2800" dirty="0" smtClean="0">
                <a:solidFill>
                  <a:schemeClr val="bg1"/>
                </a:solidFill>
              </a:rPr>
              <a:t>    </a:t>
            </a:r>
            <a:r>
              <a:rPr lang="es-DO" sz="2800" dirty="0" err="1" smtClean="0">
                <a:solidFill>
                  <a:schemeClr val="bg1"/>
                </a:solidFill>
              </a:rPr>
              <a:t>Souvenirs</a:t>
            </a:r>
            <a:r>
              <a:rPr lang="es-DO" sz="2800" dirty="0" smtClean="0">
                <a:solidFill>
                  <a:schemeClr val="bg1"/>
                </a:solidFill>
              </a:rPr>
              <a:t> </a:t>
            </a:r>
            <a:r>
              <a:rPr lang="es-DO" sz="2800" dirty="0" smtClean="0">
                <a:solidFill>
                  <a:schemeClr val="bg1"/>
                </a:solidFill>
              </a:rPr>
              <a:t>de Bienvenida.</a:t>
            </a:r>
          </a:p>
          <a:p>
            <a:pPr algn="just"/>
            <a:r>
              <a:rPr lang="es-DO" sz="2800" dirty="0" smtClean="0">
                <a:solidFill>
                  <a:schemeClr val="bg1"/>
                </a:solidFill>
              </a:rPr>
              <a:t>    Carpetas impresas con logos de la OHI</a:t>
            </a:r>
          </a:p>
          <a:p>
            <a:pPr algn="just"/>
            <a:r>
              <a:rPr lang="es-DO" sz="2800" dirty="0" smtClean="0">
                <a:solidFill>
                  <a:schemeClr val="bg1"/>
                </a:solidFill>
              </a:rPr>
              <a:t>     y la Armada, libretas</a:t>
            </a:r>
            <a:r>
              <a:rPr lang="es-DO" sz="2800" dirty="0" smtClean="0">
                <a:solidFill>
                  <a:schemeClr val="bg1"/>
                </a:solidFill>
              </a:rPr>
              <a:t>,</a:t>
            </a:r>
            <a:r>
              <a:rPr lang="es-DO" sz="2800" dirty="0" smtClean="0">
                <a:solidFill>
                  <a:schemeClr val="bg1"/>
                </a:solidFill>
              </a:rPr>
              <a:t> lápices, etc.                       </a:t>
            </a:r>
            <a:endParaRPr lang="es-DO" sz="2800" dirty="0" smtClean="0">
              <a:solidFill>
                <a:schemeClr val="bg1"/>
              </a:solidFill>
            </a:endParaRPr>
          </a:p>
          <a:p>
            <a:pPr algn="just"/>
            <a:r>
              <a:rPr lang="es-DO" sz="2800" dirty="0" smtClean="0">
                <a:solidFill>
                  <a:schemeClr val="bg1"/>
                </a:solidFill>
              </a:rPr>
              <a:t> </a:t>
            </a:r>
            <a:r>
              <a:rPr lang="es-DO" sz="2800" dirty="0" smtClean="0">
                <a:solidFill>
                  <a:schemeClr val="bg1"/>
                </a:solidFill>
              </a:rPr>
              <a:t>   Gafete de control.</a:t>
            </a:r>
          </a:p>
          <a:p>
            <a:pPr algn="just"/>
            <a:r>
              <a:rPr lang="es-DO" sz="2800" dirty="0" smtClean="0">
                <a:solidFill>
                  <a:schemeClr val="bg1"/>
                </a:solidFill>
              </a:rPr>
              <a:t>     Rótulos</a:t>
            </a:r>
            <a:endParaRPr lang="es-DO" sz="2800" dirty="0" smtClean="0">
              <a:solidFill>
                <a:schemeClr val="bg1"/>
              </a:solidFill>
            </a:endParaRPr>
          </a:p>
          <a:p>
            <a:pPr algn="just">
              <a:buFontTx/>
              <a:buChar char="-"/>
            </a:pPr>
            <a:endParaRPr lang="es-DO" sz="2200" dirty="0" smtClean="0">
              <a:solidFill>
                <a:schemeClr val="bg1"/>
              </a:solidFill>
            </a:endParaRPr>
          </a:p>
        </p:txBody>
      </p:sp>
      <p:pic>
        <p:nvPicPr>
          <p:cNvPr id="5" name="Picture 2" descr="D:\Pictures\LA TIERRA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643651"/>
            <a:ext cx="1951629" cy="1849485"/>
          </a:xfrm>
          <a:prstGeom prst="rect">
            <a:avLst/>
          </a:prstGeom>
          <a:noFill/>
        </p:spPr>
      </p:pic>
      <p:pic>
        <p:nvPicPr>
          <p:cNvPr id="6" name="Picture 2" descr="C:\Users\admin\Desktop\TIM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8190" y="3646167"/>
            <a:ext cx="427588" cy="427588"/>
          </a:xfrm>
          <a:prstGeom prst="rect">
            <a:avLst/>
          </a:prstGeom>
          <a:noFill/>
        </p:spPr>
      </p:pic>
      <p:pic>
        <p:nvPicPr>
          <p:cNvPr id="7" name="Picture 2" descr="C:\Users\admin\Desktop\TIM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9522" y="1478449"/>
            <a:ext cx="427588" cy="427588"/>
          </a:xfrm>
          <a:prstGeom prst="rect">
            <a:avLst/>
          </a:prstGeom>
          <a:noFill/>
        </p:spPr>
      </p:pic>
      <p:pic>
        <p:nvPicPr>
          <p:cNvPr id="8" name="Picture 2" descr="C:\Users\admin\Desktop\TIM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3167" y="2310955"/>
            <a:ext cx="427588" cy="427588"/>
          </a:xfrm>
          <a:prstGeom prst="rect">
            <a:avLst/>
          </a:prstGeom>
          <a:noFill/>
        </p:spPr>
      </p:pic>
      <p:pic>
        <p:nvPicPr>
          <p:cNvPr id="9" name="Picture 2" descr="C:\Users\admin\Desktop\TIM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3169" y="2734042"/>
            <a:ext cx="427588" cy="427588"/>
          </a:xfrm>
          <a:prstGeom prst="rect">
            <a:avLst/>
          </a:prstGeom>
          <a:noFill/>
        </p:spPr>
      </p:pic>
      <p:pic>
        <p:nvPicPr>
          <p:cNvPr id="10" name="Picture 2" descr="C:\Users\admin\Desktop\TIM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3170" y="3170770"/>
            <a:ext cx="427588" cy="427588"/>
          </a:xfrm>
          <a:prstGeom prst="rect">
            <a:avLst/>
          </a:prstGeom>
          <a:noFill/>
        </p:spPr>
      </p:pic>
      <p:pic>
        <p:nvPicPr>
          <p:cNvPr id="12" name="Picture 2" descr="C:\Users\admin\Desktop\TIM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4112" y="4494602"/>
            <a:ext cx="427588" cy="427588"/>
          </a:xfrm>
          <a:prstGeom prst="rect">
            <a:avLst/>
          </a:prstGeom>
          <a:noFill/>
        </p:spPr>
      </p:pic>
      <p:pic>
        <p:nvPicPr>
          <p:cNvPr id="13" name="Picture 2" descr="C:\Users\admin\Desktop\TIM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1838" y="4983648"/>
            <a:ext cx="427588" cy="427588"/>
          </a:xfrm>
          <a:prstGeom prst="rect">
            <a:avLst/>
          </a:prstGeom>
          <a:noFill/>
        </p:spPr>
      </p:pic>
      <p:pic>
        <p:nvPicPr>
          <p:cNvPr id="14" name="Picture 6" descr="Resultado de imagen para logo organizacion hidrografica internacion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7297" y="4558352"/>
            <a:ext cx="2006221" cy="2006221"/>
          </a:xfrm>
          <a:prstGeom prst="rect">
            <a:avLst/>
          </a:prstGeom>
          <a:noFill/>
        </p:spPr>
      </p:pic>
      <p:pic>
        <p:nvPicPr>
          <p:cNvPr id="15" name="14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43" y="27292"/>
            <a:ext cx="1910687" cy="188339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2166938" y="963613"/>
            <a:ext cx="670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DO" sz="2400"/>
              <a:t> </a:t>
            </a:r>
            <a:endParaRPr lang="en-US" altLang="es-DO" sz="2400"/>
          </a:p>
        </p:txBody>
      </p:sp>
      <p:sp>
        <p:nvSpPr>
          <p:cNvPr id="29699" name="2 Rectángulo"/>
          <p:cNvSpPr>
            <a:spLocks noChangeArrowheads="1"/>
          </p:cNvSpPr>
          <p:nvPr/>
        </p:nvSpPr>
        <p:spPr bwMode="auto">
          <a:xfrm>
            <a:off x="2075570" y="199330"/>
            <a:ext cx="6850062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DO" sz="2800" b="1" dirty="0" smtClean="0">
                <a:solidFill>
                  <a:schemeClr val="bg1"/>
                </a:solidFill>
              </a:rPr>
              <a:t>V.- INVOLUCRAR OTRAS ENTIDADES AL SEMINARIO</a:t>
            </a:r>
            <a:endParaRPr lang="es-ES" altLang="es-DO" sz="2800" b="1" dirty="0">
              <a:solidFill>
                <a:schemeClr val="bg1"/>
              </a:solidFill>
            </a:endParaRPr>
          </a:p>
          <a:p>
            <a:pPr algn="ctr" eaLnBrk="1" hangingPunct="1"/>
            <a:endParaRPr lang="es-ES" altLang="es-DO" sz="2400" b="1" dirty="0" smtClean="0">
              <a:solidFill>
                <a:schemeClr val="bg1"/>
              </a:solidFill>
            </a:endParaRPr>
          </a:p>
          <a:p>
            <a:pPr algn="just" eaLnBrk="1" hangingPunct="1">
              <a:buFontTx/>
              <a:buChar char="-"/>
            </a:pPr>
            <a:r>
              <a:rPr lang="es-ES" altLang="es-DO" sz="2800" dirty="0" smtClean="0">
                <a:solidFill>
                  <a:schemeClr val="bg1"/>
                </a:solidFill>
              </a:rPr>
              <a:t> Ministerio de Medio Ambiente.</a:t>
            </a:r>
          </a:p>
          <a:p>
            <a:pPr algn="just" eaLnBrk="1" hangingPunct="1">
              <a:buFontTx/>
              <a:buChar char="-"/>
            </a:pPr>
            <a:r>
              <a:rPr lang="es-ES" altLang="es-DO" sz="2800" dirty="0" smtClean="0">
                <a:solidFill>
                  <a:schemeClr val="bg1"/>
                </a:solidFill>
              </a:rPr>
              <a:t> Ministerio de Turismo.</a:t>
            </a:r>
          </a:p>
          <a:p>
            <a:pPr algn="just" eaLnBrk="1" hangingPunct="1">
              <a:buFontTx/>
              <a:buChar char="-"/>
            </a:pPr>
            <a:r>
              <a:rPr lang="es-ES" altLang="es-DO" sz="2800" dirty="0" smtClean="0">
                <a:solidFill>
                  <a:schemeClr val="bg1"/>
                </a:solidFill>
              </a:rPr>
              <a:t> Ministerio de Obras Públicas.</a:t>
            </a:r>
          </a:p>
          <a:p>
            <a:pPr algn="just" eaLnBrk="1" hangingPunct="1">
              <a:buFontTx/>
              <a:buChar char="-"/>
            </a:pPr>
            <a:r>
              <a:rPr lang="es-ES" altLang="es-DO" sz="2800" dirty="0" smtClean="0">
                <a:solidFill>
                  <a:schemeClr val="bg1"/>
                </a:solidFill>
              </a:rPr>
              <a:t> Ministerio de Energía y Minas.</a:t>
            </a:r>
          </a:p>
          <a:p>
            <a:pPr algn="just" eaLnBrk="1" hangingPunct="1">
              <a:buFontTx/>
              <a:buChar char="-"/>
            </a:pPr>
            <a:r>
              <a:rPr lang="es-ES" altLang="es-DO" sz="2800" dirty="0" smtClean="0">
                <a:solidFill>
                  <a:schemeClr val="bg1"/>
                </a:solidFill>
              </a:rPr>
              <a:t> ICM.</a:t>
            </a:r>
          </a:p>
          <a:p>
            <a:pPr algn="just" eaLnBrk="1" hangingPunct="1">
              <a:buFontTx/>
              <a:buChar char="-"/>
            </a:pPr>
            <a:r>
              <a:rPr lang="es-ES" altLang="es-DO" sz="2800" dirty="0" smtClean="0">
                <a:solidFill>
                  <a:schemeClr val="bg1"/>
                </a:solidFill>
              </a:rPr>
              <a:t> Comisión Nacional de Energía.</a:t>
            </a:r>
          </a:p>
          <a:p>
            <a:pPr algn="just" eaLnBrk="1" hangingPunct="1">
              <a:buFontTx/>
              <a:buChar char="-"/>
            </a:pPr>
            <a:r>
              <a:rPr lang="es-ES" altLang="es-DO" sz="2800" dirty="0" smtClean="0">
                <a:solidFill>
                  <a:schemeClr val="bg1"/>
                </a:solidFill>
              </a:rPr>
              <a:t> Autoridad Portuaria.</a:t>
            </a:r>
          </a:p>
          <a:p>
            <a:pPr algn="just" eaLnBrk="1" hangingPunct="1">
              <a:buFontTx/>
              <a:buChar char="-"/>
            </a:pPr>
            <a:r>
              <a:rPr lang="es-ES" altLang="es-DO" sz="2800" dirty="0" smtClean="0">
                <a:solidFill>
                  <a:schemeClr val="bg1"/>
                </a:solidFill>
              </a:rPr>
              <a:t> ANAMAR.</a:t>
            </a:r>
          </a:p>
          <a:p>
            <a:pPr algn="just" eaLnBrk="1" hangingPunct="1">
              <a:buFontTx/>
              <a:buChar char="-"/>
            </a:pPr>
            <a:r>
              <a:rPr lang="es-ES" altLang="es-DO" sz="2800" dirty="0" smtClean="0">
                <a:solidFill>
                  <a:schemeClr val="bg1"/>
                </a:solidFill>
              </a:rPr>
              <a:t> Universidades.</a:t>
            </a:r>
          </a:p>
          <a:p>
            <a:pPr algn="just" eaLnBrk="1" hangingPunct="1">
              <a:buFontTx/>
              <a:buChar char="-"/>
            </a:pPr>
            <a:r>
              <a:rPr lang="es-ES" altLang="es-DO" sz="2800" dirty="0" smtClean="0">
                <a:solidFill>
                  <a:schemeClr val="bg1"/>
                </a:solidFill>
              </a:rPr>
              <a:t> Empresas del Sector Hidrográfico.</a:t>
            </a:r>
          </a:p>
          <a:p>
            <a:pPr algn="just" eaLnBrk="1" hangingPunct="1">
              <a:buFontTx/>
              <a:buChar char="-"/>
            </a:pPr>
            <a:r>
              <a:rPr lang="es-ES" altLang="es-DO" sz="2800" dirty="0" smtClean="0">
                <a:solidFill>
                  <a:schemeClr val="bg1"/>
                </a:solidFill>
              </a:rPr>
              <a:t> Entre otras entidades.</a:t>
            </a: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43" y="27292"/>
            <a:ext cx="1910687" cy="1883395"/>
          </a:xfrm>
          <a:prstGeom prst="rect">
            <a:avLst/>
          </a:prstGeom>
          <a:noFill/>
        </p:spPr>
      </p:pic>
      <p:pic>
        <p:nvPicPr>
          <p:cNvPr id="7" name="Picture 6" descr="Resultado de imagen para logo organizacion hidrografica internacio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297" y="4558352"/>
            <a:ext cx="2006221" cy="2006221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CN SANDOVAL\Downloads\Plaza-Espana-Sto-Domingo_EDIIMA20130620_0662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69"/>
            <a:ext cx="4735773" cy="2816307"/>
          </a:xfrm>
          <a:prstGeom prst="rect">
            <a:avLst/>
          </a:prstGeom>
          <a:noFill/>
        </p:spPr>
      </p:pic>
      <p:pic>
        <p:nvPicPr>
          <p:cNvPr id="2050" name="Picture 2" descr="C:\Users\CN SANDOVAL\Downloads\im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0490" y="-1"/>
            <a:ext cx="4203510" cy="2787111"/>
          </a:xfrm>
          <a:prstGeom prst="rect">
            <a:avLst/>
          </a:prstGeom>
          <a:noFill/>
        </p:spPr>
      </p:pic>
      <p:pic>
        <p:nvPicPr>
          <p:cNvPr id="2052" name="Picture 4" descr="C:\Users\CN SANDOVAL\Downloads\images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6757" y="2825083"/>
            <a:ext cx="3583483" cy="2015582"/>
          </a:xfrm>
          <a:prstGeom prst="rect">
            <a:avLst/>
          </a:prstGeom>
          <a:noFill/>
        </p:spPr>
      </p:pic>
      <p:sp>
        <p:nvSpPr>
          <p:cNvPr id="25602" name="AutoShape 2" descr="Resultado de imagen para zona colonial santo domin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04" name="AutoShape 4" descr="Resultado de imagen para zona colonial santo domin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5606" name="Picture 6" descr="Resultado de imagen para zona colonial santo domin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2843211"/>
            <a:ext cx="3207224" cy="2043037"/>
          </a:xfrm>
          <a:prstGeom prst="rect">
            <a:avLst/>
          </a:prstGeom>
          <a:noFill/>
        </p:spPr>
      </p:pic>
      <p:pic>
        <p:nvPicPr>
          <p:cNvPr id="25608" name="Picture 8" descr="Resultado de imagen para zona colonial santo domin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4854970"/>
            <a:ext cx="3179928" cy="2003030"/>
          </a:xfrm>
          <a:prstGeom prst="rect">
            <a:avLst/>
          </a:prstGeom>
          <a:noFill/>
        </p:spPr>
      </p:pic>
      <p:pic>
        <p:nvPicPr>
          <p:cNvPr id="25610" name="Picture 10" descr="Resultado de imagen para zona colonial santo domin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6795" y="4790364"/>
            <a:ext cx="5907205" cy="2067635"/>
          </a:xfrm>
          <a:prstGeom prst="rect">
            <a:avLst/>
          </a:prstGeom>
          <a:noFill/>
        </p:spPr>
      </p:pic>
      <p:pic>
        <p:nvPicPr>
          <p:cNvPr id="25612" name="Picture 12" descr="Resultado de imagen para zona colonial santo domin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6626" y="2825088"/>
            <a:ext cx="2287374" cy="188339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Users\CN SANDOVAL\Downloads\playa de sans souci (1 of 1)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15691"/>
            <a:ext cx="5950424" cy="3542309"/>
          </a:xfrm>
          <a:prstGeom prst="rect">
            <a:avLst/>
          </a:prstGeom>
          <a:noFill/>
        </p:spPr>
      </p:pic>
      <p:pic>
        <p:nvPicPr>
          <p:cNvPr id="31748" name="Picture 4" descr="C:\Users\CN SANDOVAL\Downloads\playa de sans souci 2 (1 of 1)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902967" cy="3316406"/>
          </a:xfrm>
          <a:prstGeom prst="rect">
            <a:avLst/>
          </a:prstGeom>
          <a:noFill/>
        </p:spPr>
      </p:pic>
      <p:pic>
        <p:nvPicPr>
          <p:cNvPr id="31749" name="Picture 5" descr="C:\Users\CN SANDOVAL\Downloads\club de oficiales new pano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9482" y="13654"/>
            <a:ext cx="323451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28465</TotalTime>
  <Words>216</Words>
  <Application>Microsoft Office PowerPoint</Application>
  <PresentationFormat>Presentación en pantalla (4:3)</PresentationFormat>
  <Paragraphs>40</Paragraphs>
  <Slides>10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Custom Design</vt:lpstr>
      <vt:lpstr>1_Custom Design</vt:lpstr>
      <vt:lpstr>2_Custom Design</vt:lpstr>
      <vt:lpstr>3_Custom Design</vt:lpstr>
      <vt:lpstr>Acrobat Document</vt:lpstr>
      <vt:lpstr>Diapositiva 1</vt:lpstr>
      <vt:lpstr>Diapositiva 2</vt:lpstr>
      <vt:lpstr>Diapositiva 3</vt:lpstr>
      <vt:lpstr>III.- COORDINACIÓN  CON EL HOTEL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NCDDC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Transitioning from FGDC Metadata to ISO Metadata</dc:title>
  <dc:creator>jmize</dc:creator>
  <cp:lastModifiedBy>CN SANDOVAL</cp:lastModifiedBy>
  <cp:revision>1140</cp:revision>
  <dcterms:created xsi:type="dcterms:W3CDTF">2010-10-18T16:26:25Z</dcterms:created>
  <dcterms:modified xsi:type="dcterms:W3CDTF">2018-11-30T19:16:53Z</dcterms:modified>
</cp:coreProperties>
</file>