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notesMasterIdLst>
    <p:notesMasterId r:id="rId17"/>
  </p:notesMasterIdLst>
  <p:sldIdLst>
    <p:sldId id="258" r:id="rId6"/>
    <p:sldId id="265" r:id="rId7"/>
    <p:sldId id="264" r:id="rId8"/>
    <p:sldId id="266" r:id="rId9"/>
    <p:sldId id="267" r:id="rId10"/>
    <p:sldId id="268" r:id="rId11"/>
    <p:sldId id="269" r:id="rId12"/>
    <p:sldId id="270" r:id="rId13"/>
    <p:sldId id="271" r:id="rId14"/>
    <p:sldId id="272" r:id="rId15"/>
    <p:sldId id="273" r:id="rId16"/>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797" autoAdjust="0"/>
  </p:normalViewPr>
  <p:slideViewPr>
    <p:cSldViewPr snapToGrid="0">
      <p:cViewPr varScale="1">
        <p:scale>
          <a:sx n="56" d="100"/>
          <a:sy n="56" d="100"/>
        </p:scale>
        <p:origin x="1014" y="39"/>
      </p:cViewPr>
      <p:guideLst/>
    </p:cSldViewPr>
  </p:slideViewPr>
  <p:notesTextViewPr>
    <p:cViewPr>
      <p:scale>
        <a:sx n="1" d="1"/>
        <a:sy n="1" d="1"/>
      </p:scale>
      <p:origin x="0" y="0"/>
    </p:cViewPr>
  </p:notesTextViewPr>
  <p:sorterViewPr>
    <p:cViewPr>
      <p:scale>
        <a:sx n="100" d="100"/>
        <a:sy n="100" d="100"/>
      </p:scale>
      <p:origin x="0" y="-7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3A9B22A-55EC-4A68-A1AE-1A1AE03C8C30}" type="datetimeFigureOut">
              <a:rPr lang="en-US" smtClean="0"/>
              <a:t>8/17/2018</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1</a:t>
            </a:fld>
            <a:endParaRPr lang="en-US"/>
          </a:p>
        </p:txBody>
      </p:sp>
    </p:spTree>
    <p:extLst>
      <p:ext uri="{BB962C8B-B14F-4D97-AF65-F5344CB8AC3E}">
        <p14:creationId xmlns:p14="http://schemas.microsoft.com/office/powerpoint/2010/main" val="507282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10</a:t>
            </a:fld>
            <a:endParaRPr lang="en-US"/>
          </a:p>
        </p:txBody>
      </p:sp>
    </p:spTree>
    <p:extLst>
      <p:ext uri="{BB962C8B-B14F-4D97-AF65-F5344CB8AC3E}">
        <p14:creationId xmlns:p14="http://schemas.microsoft.com/office/powerpoint/2010/main" val="184352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11</a:t>
            </a:fld>
            <a:endParaRPr lang="en-US"/>
          </a:p>
        </p:txBody>
      </p:sp>
    </p:spTree>
    <p:extLst>
      <p:ext uri="{BB962C8B-B14F-4D97-AF65-F5344CB8AC3E}">
        <p14:creationId xmlns:p14="http://schemas.microsoft.com/office/powerpoint/2010/main" val="3281004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2</a:t>
            </a:fld>
            <a:endParaRPr lang="en-US"/>
          </a:p>
        </p:txBody>
      </p:sp>
    </p:spTree>
    <p:extLst>
      <p:ext uri="{BB962C8B-B14F-4D97-AF65-F5344CB8AC3E}">
        <p14:creationId xmlns:p14="http://schemas.microsoft.com/office/powerpoint/2010/main" val="54694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3</a:t>
            </a:fld>
            <a:endParaRPr lang="en-US"/>
          </a:p>
        </p:txBody>
      </p:sp>
    </p:spTree>
    <p:extLst>
      <p:ext uri="{BB962C8B-B14F-4D97-AF65-F5344CB8AC3E}">
        <p14:creationId xmlns:p14="http://schemas.microsoft.com/office/powerpoint/2010/main" val="23802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4</a:t>
            </a:fld>
            <a:endParaRPr lang="en-US"/>
          </a:p>
        </p:txBody>
      </p:sp>
    </p:spTree>
    <p:extLst>
      <p:ext uri="{BB962C8B-B14F-4D97-AF65-F5344CB8AC3E}">
        <p14:creationId xmlns:p14="http://schemas.microsoft.com/office/powerpoint/2010/main" val="182084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5</a:t>
            </a:fld>
            <a:endParaRPr lang="en-US"/>
          </a:p>
        </p:txBody>
      </p:sp>
    </p:spTree>
    <p:extLst>
      <p:ext uri="{BB962C8B-B14F-4D97-AF65-F5344CB8AC3E}">
        <p14:creationId xmlns:p14="http://schemas.microsoft.com/office/powerpoint/2010/main" val="2560291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6</a:t>
            </a:fld>
            <a:endParaRPr lang="en-US"/>
          </a:p>
        </p:txBody>
      </p:sp>
    </p:spTree>
    <p:extLst>
      <p:ext uri="{BB962C8B-B14F-4D97-AF65-F5344CB8AC3E}">
        <p14:creationId xmlns:p14="http://schemas.microsoft.com/office/powerpoint/2010/main" val="1186134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7</a:t>
            </a:fld>
            <a:endParaRPr lang="en-US"/>
          </a:p>
        </p:txBody>
      </p:sp>
    </p:spTree>
    <p:extLst>
      <p:ext uri="{BB962C8B-B14F-4D97-AF65-F5344CB8AC3E}">
        <p14:creationId xmlns:p14="http://schemas.microsoft.com/office/powerpoint/2010/main" val="4052442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8</a:t>
            </a:fld>
            <a:endParaRPr lang="en-US"/>
          </a:p>
        </p:txBody>
      </p:sp>
    </p:spTree>
    <p:extLst>
      <p:ext uri="{BB962C8B-B14F-4D97-AF65-F5344CB8AC3E}">
        <p14:creationId xmlns:p14="http://schemas.microsoft.com/office/powerpoint/2010/main" val="908014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9</a:t>
            </a:fld>
            <a:endParaRPr lang="en-US"/>
          </a:p>
        </p:txBody>
      </p:sp>
    </p:spTree>
    <p:extLst>
      <p:ext uri="{BB962C8B-B14F-4D97-AF65-F5344CB8AC3E}">
        <p14:creationId xmlns:p14="http://schemas.microsoft.com/office/powerpoint/2010/main" val="2959291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4038600" y="6276122"/>
            <a:ext cx="4114800" cy="365125"/>
          </a:xfrm>
        </p:spPr>
        <p:txBody>
          <a:bodyPr/>
          <a:lstStyle/>
          <a:p>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5349" y="6049723"/>
            <a:ext cx="676525" cy="817921"/>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4B6E37-4826-409A-84BF-C23BE3AFE5AD}" type="datetime1">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7737A-A71E-4586-A91E-10B206952AFF}" type="datetime1">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7724182" cy="215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4038600" y="6276122"/>
            <a:ext cx="4114800" cy="365125"/>
          </a:xfrm>
        </p:spPr>
        <p:txBody>
          <a:bodyPr/>
          <a:lstStyle/>
          <a:p>
            <a:endParaRPr lang="en-US" dirty="0"/>
          </a:p>
        </p:txBody>
      </p:sp>
      <p:sp>
        <p:nvSpPr>
          <p:cNvPr id="11" name="Slide Number Placeholder 5"/>
          <p:cNvSpPr>
            <a:spLocks noGrp="1"/>
          </p:cNvSpPr>
          <p:nvPr>
            <p:ph type="sldNum" sz="quarter" idx="12"/>
          </p:nvPr>
        </p:nvSpPr>
        <p:spPr>
          <a:xfrm>
            <a:off x="8986777" y="6276121"/>
            <a:ext cx="2743200" cy="365125"/>
          </a:xfrm>
        </p:spPr>
        <p:txBody>
          <a:bodyPr/>
          <a:lstStyle/>
          <a:p>
            <a:fld id="{EC878826-814C-4FD2-96B3-D147818A5C89}" type="slidenum">
              <a:rPr lang="en-US" smtClean="0"/>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467" y="6040079"/>
            <a:ext cx="676525" cy="817921"/>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17B1D-B7C6-4688-9D52-777E0A492BB3}" type="datetime1">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016E03-FAB4-4246-838E-712AF3C131B7}" type="datetime1">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E6D911-1E11-4707-B3EF-A7D446B4076E}" type="datetime1">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6D49-534C-4821-8ABB-97E9F0832A6F}" type="datetime1">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800" dirty="0">
                <a:latin typeface="Arial" panose="020B0604020202020204" pitchFamily="34" charset="0"/>
                <a:cs typeface="Arial" panose="020B0604020202020204" pitchFamily="34" charset="0"/>
              </a:rPr>
              <a:t>Worldwide ENC Database Working Group (WENDWG) Report</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dirty="0">
                <a:latin typeface="Arial" panose="020B0604020202020204" pitchFamily="34" charset="0"/>
                <a:cs typeface="Arial" panose="020B0604020202020204" pitchFamily="34" charset="0"/>
              </a:rPr>
              <a:t>15</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Southern African &amp; Islands Hydrographic Commission Meeting (SAIHC) Seychelles, 27 to 30 August 2018</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1</a:t>
            </a:fld>
            <a:endParaRPr lang="en-US" dirty="0"/>
          </a:p>
        </p:txBody>
      </p: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11147" y="1049866"/>
            <a:ext cx="6832830" cy="4886931"/>
          </a:xfrm>
          <a:prstGeom prst="rect">
            <a:avLst/>
          </a:prstGeom>
        </p:spPr>
      </p:pic>
    </p:spTree>
    <p:extLst>
      <p:ext uri="{BB962C8B-B14F-4D97-AF65-F5344CB8AC3E}">
        <p14:creationId xmlns:p14="http://schemas.microsoft.com/office/powerpoint/2010/main" val="3928682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800" dirty="0">
                <a:latin typeface="Arial" panose="020B0604020202020204" pitchFamily="34" charset="0"/>
                <a:cs typeface="Arial" panose="020B0604020202020204" pitchFamily="34" charset="0"/>
              </a:rPr>
              <a:t>Worldwide ENC Database Working Group (WENDWG) Report</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4038599" y="6276122"/>
            <a:ext cx="4242955" cy="365125"/>
          </a:xfrm>
        </p:spPr>
        <p:txBody>
          <a:bodyPr/>
          <a:lstStyle/>
          <a:p>
            <a:r>
              <a:rPr lang="en-GB" dirty="0">
                <a:latin typeface="Arial" panose="020B0604020202020204" pitchFamily="34" charset="0"/>
                <a:cs typeface="Arial" panose="020B0604020202020204" pitchFamily="34" charset="0"/>
              </a:rPr>
              <a:t>15th Southern African &amp; Islands Hydrographic Commission Meeting (SAIHC) Seychelles, 27 to 30 August 2018</a:t>
            </a:r>
          </a:p>
        </p:txBody>
      </p:sp>
      <p:sp>
        <p:nvSpPr>
          <p:cNvPr id="5" name="Slide Number Placeholder 4"/>
          <p:cNvSpPr>
            <a:spLocks noGrp="1"/>
          </p:cNvSpPr>
          <p:nvPr>
            <p:ph type="sldNum" sz="quarter" idx="12"/>
          </p:nvPr>
        </p:nvSpPr>
        <p:spPr>
          <a:xfrm>
            <a:off x="8986777" y="6234557"/>
            <a:ext cx="2743200" cy="365125"/>
          </a:xfrm>
        </p:spPr>
        <p:txBody>
          <a:bodyPr/>
          <a:lstStyle/>
          <a:p>
            <a:fld id="{EC878826-814C-4FD2-96B3-D147818A5C89}" type="slidenum">
              <a:rPr lang="en-US" smtClean="0"/>
              <a:t>10</a:t>
            </a:fld>
            <a:endParaRPr lang="en-US" dirty="0"/>
          </a:p>
        </p:txBody>
      </p:sp>
      <p:sp>
        <p:nvSpPr>
          <p:cNvPr id="8" name="Content Placeholder 2"/>
          <p:cNvSpPr txBox="1">
            <a:spLocks/>
          </p:cNvSpPr>
          <p:nvPr/>
        </p:nvSpPr>
        <p:spPr>
          <a:xfrm>
            <a:off x="838200" y="1216025"/>
            <a:ext cx="10515600"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100" b="1" dirty="0">
                <a:latin typeface="Arial" panose="020B0604020202020204" pitchFamily="34" charset="0"/>
                <a:cs typeface="Arial" panose="020B0604020202020204" pitchFamily="34" charset="0"/>
              </a:rPr>
              <a:t>IRCC10 WENDWG Recommendations to RHCs: </a:t>
            </a:r>
          </a:p>
          <a:p>
            <a:r>
              <a:rPr lang="en-GB" dirty="0">
                <a:latin typeface="Arial" panose="020B0604020202020204" pitchFamily="34" charset="0"/>
                <a:cs typeface="Arial" panose="020B0604020202020204" pitchFamily="34" charset="0"/>
              </a:rPr>
              <a:t>Reinforce the fact that the one-year “clock” to resolve overlaps should begin once the overlapping issues have been reported to ENC producers (as stated in paragraph 5 of the new adopted IHO Resolution 1/2018 – IHO CL 19/2018 refers).</a:t>
            </a:r>
          </a:p>
          <a:p>
            <a:r>
              <a:rPr lang="en-GB" dirty="0">
                <a:latin typeface="Arial" panose="020B0604020202020204" pitchFamily="34" charset="0"/>
                <a:cs typeface="Arial" panose="020B0604020202020204" pitchFamily="34" charset="0"/>
              </a:rPr>
              <a:t>Endorse that the management of overlap cases should be implemented by RHCs.</a:t>
            </a:r>
          </a:p>
          <a:p>
            <a:r>
              <a:rPr lang="en-GB" dirty="0">
                <a:latin typeface="Arial" panose="020B0604020202020204" pitchFamily="34" charset="0"/>
                <a:cs typeface="Arial" panose="020B0604020202020204" pitchFamily="34" charset="0"/>
              </a:rPr>
              <a:t>Note that RHCs should make their own assessment of the level of navigational risk for ENC overlaps using one of the RENCs' Policy on Risk Assessment as a first step where applicable.</a:t>
            </a:r>
          </a:p>
          <a:p>
            <a:r>
              <a:rPr lang="en-GB" dirty="0">
                <a:latin typeface="Arial" panose="020B0604020202020204" pitchFamily="34" charset="0"/>
                <a:cs typeface="Arial" panose="020B0604020202020204" pitchFamily="34" charset="0"/>
              </a:rPr>
              <a:t>Encourage RHCs to provide updated reports on the implementation of ENC Schemes to the WENDWG in advance of the yearly WG meeting. </a:t>
            </a:r>
          </a:p>
          <a:p>
            <a:r>
              <a:rPr lang="en-GB" dirty="0">
                <a:latin typeface="Arial" panose="020B0604020202020204" pitchFamily="34" charset="0"/>
                <a:cs typeface="Arial" panose="020B0604020202020204" pitchFamily="34" charset="0"/>
              </a:rPr>
              <a:t>Note the recommendation that RENCs might consider offering an S-57 license management service to support safety of navigation for all classes of vessels.</a:t>
            </a:r>
          </a:p>
        </p:txBody>
      </p:sp>
    </p:spTree>
    <p:extLst>
      <p:ext uri="{BB962C8B-B14F-4D97-AF65-F5344CB8AC3E}">
        <p14:creationId xmlns:p14="http://schemas.microsoft.com/office/powerpoint/2010/main" val="814187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800" dirty="0">
                <a:latin typeface="Arial" panose="020B0604020202020204" pitchFamily="34" charset="0"/>
                <a:cs typeface="Arial" panose="020B0604020202020204" pitchFamily="34" charset="0"/>
              </a:rPr>
              <a:t>Worldwide ENC Database Working Group (WENDWG) Report</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4038599" y="6276122"/>
            <a:ext cx="4242955" cy="365125"/>
          </a:xfrm>
        </p:spPr>
        <p:txBody>
          <a:bodyPr/>
          <a:lstStyle/>
          <a:p>
            <a:r>
              <a:rPr lang="en-GB" dirty="0">
                <a:latin typeface="Arial" panose="020B0604020202020204" pitchFamily="34" charset="0"/>
                <a:cs typeface="Arial" panose="020B0604020202020204" pitchFamily="34" charset="0"/>
              </a:rPr>
              <a:t>15th Southern African &amp; Islands Hydrographic Commission Meeting (SAIHC) Seychelles, 27 to 30 August 2018</a:t>
            </a:r>
          </a:p>
        </p:txBody>
      </p:sp>
      <p:sp>
        <p:nvSpPr>
          <p:cNvPr id="5" name="Slide Number Placeholder 4"/>
          <p:cNvSpPr>
            <a:spLocks noGrp="1"/>
          </p:cNvSpPr>
          <p:nvPr>
            <p:ph type="sldNum" sz="quarter" idx="12"/>
          </p:nvPr>
        </p:nvSpPr>
        <p:spPr>
          <a:xfrm>
            <a:off x="8986777" y="6234557"/>
            <a:ext cx="2743200" cy="365125"/>
          </a:xfrm>
        </p:spPr>
        <p:txBody>
          <a:bodyPr/>
          <a:lstStyle/>
          <a:p>
            <a:fld id="{EC878826-814C-4FD2-96B3-D147818A5C89}" type="slidenum">
              <a:rPr lang="en-US" smtClean="0"/>
              <a:t>11</a:t>
            </a:fld>
            <a:endParaRPr lang="en-US" dirty="0"/>
          </a:p>
        </p:txBody>
      </p:sp>
      <p:sp>
        <p:nvSpPr>
          <p:cNvPr id="8" name="Content Placeholder 2"/>
          <p:cNvSpPr txBox="1">
            <a:spLocks/>
          </p:cNvSpPr>
          <p:nvPr/>
        </p:nvSpPr>
        <p:spPr>
          <a:xfrm>
            <a:off x="838200" y="1216025"/>
            <a:ext cx="10515600" cy="26048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latin typeface="Arial" panose="020B0604020202020204" pitchFamily="34" charset="0"/>
                <a:cs typeface="Arial" panose="020B0604020202020204" pitchFamily="34" charset="0"/>
              </a:rPr>
              <a:t>France comment on IRCC report to C2: </a:t>
            </a:r>
          </a:p>
          <a:p>
            <a:r>
              <a:rPr lang="en-GB" sz="2200" dirty="0">
                <a:latin typeface="Arial" panose="020B0604020202020204" pitchFamily="34" charset="0"/>
                <a:cs typeface="Arial" panose="020B0604020202020204" pitchFamily="34" charset="0"/>
              </a:rPr>
              <a:t>The implementation of IHO resolution 1/2018 raised some difficulties at ICC meetings which were reported at WENDWG-8 and IRCC-10.</a:t>
            </a:r>
          </a:p>
          <a:p>
            <a:r>
              <a:rPr lang="en-GB" sz="2200" dirty="0">
                <a:latin typeface="Arial" panose="020B0604020202020204" pitchFamily="34" charset="0"/>
                <a:cs typeface="Arial" panose="020B0604020202020204" pitchFamily="34" charset="0"/>
              </a:rPr>
              <a:t>One difficulty lies in the agreement on prioritization of risks which is not reached between the ENC producers in several cases. This may prevent the full implementation of the resolution in particular when there is no agreement on which overlaps have to be processed within one year.</a:t>
            </a:r>
          </a:p>
        </p:txBody>
      </p:sp>
      <p:sp>
        <p:nvSpPr>
          <p:cNvPr id="6" name="Content Placeholder 2">
            <a:extLst>
              <a:ext uri="{FF2B5EF4-FFF2-40B4-BE49-F238E27FC236}">
                <a16:creationId xmlns:a16="http://schemas.microsoft.com/office/drawing/2014/main" xmlns="" id="{42B4BA6A-5B65-4ADF-B20E-7A86F8B0F54D}"/>
              </a:ext>
            </a:extLst>
          </p:cNvPr>
          <p:cNvSpPr txBox="1">
            <a:spLocks/>
          </p:cNvSpPr>
          <p:nvPr/>
        </p:nvSpPr>
        <p:spPr>
          <a:xfrm>
            <a:off x="838200" y="3820886"/>
            <a:ext cx="10515600" cy="2013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latin typeface="Arial" panose="020B0604020202020204" pitchFamily="34" charset="0"/>
                <a:cs typeface="Arial" panose="020B0604020202020204" pitchFamily="34" charset="0"/>
              </a:rPr>
              <a:t>France proposes that IRCC11: </a:t>
            </a:r>
          </a:p>
          <a:p>
            <a:r>
              <a:rPr lang="en-GB" sz="2200" dirty="0">
                <a:latin typeface="Arial" panose="020B0604020202020204" pitchFamily="34" charset="0"/>
                <a:cs typeface="Arial" panose="020B0604020202020204" pitchFamily="34" charset="0"/>
              </a:rPr>
              <a:t>Draws up an assessment within one year of the effectiveness of the application of the resolution 1/2018 including an analysis of the uniformity of its application in the different regional committees; and </a:t>
            </a:r>
          </a:p>
          <a:p>
            <a:r>
              <a:rPr lang="en-GB" sz="2200" dirty="0">
                <a:latin typeface="Arial" panose="020B0604020202020204" pitchFamily="34" charset="0"/>
                <a:cs typeface="Arial" panose="020B0604020202020204" pitchFamily="34" charset="0"/>
              </a:rPr>
              <a:t>Eventually formulates proposals to improve the efficiency of its implementation.</a:t>
            </a:r>
          </a:p>
        </p:txBody>
      </p:sp>
    </p:spTree>
    <p:extLst>
      <p:ext uri="{BB962C8B-B14F-4D97-AF65-F5344CB8AC3E}">
        <p14:creationId xmlns:p14="http://schemas.microsoft.com/office/powerpoint/2010/main" val="159436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800" dirty="0">
                <a:latin typeface="Arial" panose="020B0604020202020204" pitchFamily="34" charset="0"/>
                <a:cs typeface="Arial" panose="020B0604020202020204" pitchFamily="34" charset="0"/>
              </a:rPr>
              <a:t>Worldwide ENC Database Working Group (WENDWG) Report</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3886201" y="6276122"/>
            <a:ext cx="4582390" cy="365125"/>
          </a:xfrm>
        </p:spPr>
        <p:txBody>
          <a:bodyPr/>
          <a:lstStyle/>
          <a:p>
            <a:r>
              <a:rPr lang="en-GB" dirty="0">
                <a:latin typeface="Arial" panose="020B0604020202020204" pitchFamily="34" charset="0"/>
                <a:cs typeface="Arial" panose="020B0604020202020204" pitchFamily="34" charset="0"/>
              </a:rPr>
              <a:t>15th Southern African &amp; Islands Hydrographic Commission Meeting (SAIHC) Seychelles, 27 to 30 August 2018</a:t>
            </a:r>
          </a:p>
        </p:txBody>
      </p:sp>
      <p:sp>
        <p:nvSpPr>
          <p:cNvPr id="5" name="Slide Number Placeholder 4"/>
          <p:cNvSpPr>
            <a:spLocks noGrp="1"/>
          </p:cNvSpPr>
          <p:nvPr>
            <p:ph type="sldNum" sz="quarter" idx="12"/>
          </p:nvPr>
        </p:nvSpPr>
        <p:spPr/>
        <p:txBody>
          <a:bodyPr/>
          <a:lstStyle/>
          <a:p>
            <a:fld id="{EC878826-814C-4FD2-96B3-D147818A5C89}" type="slidenum">
              <a:rPr lang="en-US" smtClean="0"/>
              <a:t>2</a:t>
            </a:fld>
            <a:endParaRPr lang="en-US" dirty="0"/>
          </a:p>
        </p:txBody>
      </p:sp>
      <p:sp>
        <p:nvSpPr>
          <p:cNvPr id="8" name="Content Placeholder 2"/>
          <p:cNvSpPr txBox="1">
            <a:spLocks/>
          </p:cNvSpPr>
          <p:nvPr/>
        </p:nvSpPr>
        <p:spPr>
          <a:xfrm>
            <a:off x="838200" y="1216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Report of the 8</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WENDWG meeting, Buenos Aires, Argentina (20-22 March 2018) </a:t>
            </a:r>
          </a:p>
          <a:p>
            <a:pPr lvl="1"/>
            <a:r>
              <a:rPr lang="en-GB" dirty="0">
                <a:latin typeface="Arial" panose="020B0604020202020204" pitchFamily="34" charset="0"/>
                <a:cs typeface="Arial" panose="020B0604020202020204" pitchFamily="34" charset="0"/>
              </a:rPr>
              <a:t>WENDWG meeting was hosted by the Hydrographic Service of the Navy (SHN) of Argentina.</a:t>
            </a:r>
          </a:p>
          <a:p>
            <a:pPr lvl="1"/>
            <a:r>
              <a:rPr lang="en-GB" dirty="0">
                <a:latin typeface="Arial" panose="020B0604020202020204" pitchFamily="34" charset="0"/>
                <a:cs typeface="Arial" panose="020B0604020202020204" pitchFamily="34" charset="0"/>
              </a:rPr>
              <a:t>The 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joint meeting of the Regional ENC Coordinating Centres (RENC), IC-ENC and PRIMAR was held prior to WENDWG8 meeting.</a:t>
            </a:r>
          </a:p>
          <a:p>
            <a:pPr lvl="1"/>
            <a:r>
              <a:rPr lang="en-GB" dirty="0">
                <a:latin typeface="Arial" panose="020B0604020202020204" pitchFamily="34" charset="0"/>
                <a:cs typeface="Arial" panose="020B0604020202020204" pitchFamily="34" charset="0"/>
              </a:rPr>
              <a:t>The 8</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WENDWG meeting was chaired by Mr Jamie McMichael-Phillips (United Kingdom).</a:t>
            </a:r>
          </a:p>
          <a:p>
            <a:pPr lvl="1"/>
            <a:r>
              <a:rPr lang="en-GB" dirty="0">
                <a:latin typeface="Arial" panose="020B0604020202020204" pitchFamily="34" charset="0"/>
                <a:cs typeface="Arial" panose="020B0604020202020204" pitchFamily="34" charset="0"/>
              </a:rPr>
              <a:t>Mr Jamie McMichael-Phillips (UK) and Mr John Nyberg (US) were re-elected as Chair and Vice-Chair of the WENDWG respectively.</a:t>
            </a:r>
          </a:p>
        </p:txBody>
      </p:sp>
    </p:spTree>
    <p:extLst>
      <p:ext uri="{BB962C8B-B14F-4D97-AF65-F5344CB8AC3E}">
        <p14:creationId xmlns:p14="http://schemas.microsoft.com/office/powerpoint/2010/main" val="3184507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800" dirty="0">
                <a:latin typeface="Arial" panose="020B0604020202020204" pitchFamily="34" charset="0"/>
                <a:cs typeface="Arial" panose="020B0604020202020204" pitchFamily="34" charset="0"/>
              </a:rPr>
              <a:t>Worldwide ENC Database Working Group (WENDWG) Report</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4038599" y="6276122"/>
            <a:ext cx="4242955" cy="365125"/>
          </a:xfrm>
        </p:spPr>
        <p:txBody>
          <a:bodyPr/>
          <a:lstStyle/>
          <a:p>
            <a:r>
              <a:rPr lang="en-GB" dirty="0">
                <a:latin typeface="Arial" panose="020B0604020202020204" pitchFamily="34" charset="0"/>
                <a:cs typeface="Arial" panose="020B0604020202020204" pitchFamily="34" charset="0"/>
              </a:rPr>
              <a:t>15th Southern African &amp; Islands Hydrographic Commission Meeting (SAIHC) Seychelles, 27 to 30 August 2018</a:t>
            </a:r>
          </a:p>
        </p:txBody>
      </p:sp>
      <p:sp>
        <p:nvSpPr>
          <p:cNvPr id="5" name="Slide Number Placeholder 4"/>
          <p:cNvSpPr>
            <a:spLocks noGrp="1"/>
          </p:cNvSpPr>
          <p:nvPr>
            <p:ph type="sldNum" sz="quarter" idx="12"/>
          </p:nvPr>
        </p:nvSpPr>
        <p:spPr/>
        <p:txBody>
          <a:bodyPr/>
          <a:lstStyle/>
          <a:p>
            <a:fld id="{EC878826-814C-4FD2-96B3-D147818A5C89}" type="slidenum">
              <a:rPr lang="en-US" smtClean="0"/>
              <a:t>3</a:t>
            </a:fld>
            <a:endParaRPr lang="en-US" dirty="0"/>
          </a:p>
        </p:txBody>
      </p:sp>
      <p:sp>
        <p:nvSpPr>
          <p:cNvPr id="8" name="Content Placeholder 2"/>
          <p:cNvSpPr txBox="1">
            <a:spLocks/>
          </p:cNvSpPr>
          <p:nvPr/>
        </p:nvSpPr>
        <p:spPr>
          <a:xfrm>
            <a:off x="838200" y="1216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Thirty-two delegates from thirteen Member States attended</a:t>
            </a:r>
          </a:p>
          <a:p>
            <a:pPr lvl="1"/>
            <a:r>
              <a:rPr lang="en-GB" dirty="0">
                <a:latin typeface="Arial" panose="020B0604020202020204" pitchFamily="34" charset="0"/>
                <a:cs typeface="Arial" panose="020B0604020202020204" pitchFamily="34" charset="0"/>
              </a:rPr>
              <a:t>Argentina, Brazil, Canada, China, Finland, France, Iran (Islamic Republic of), Italy, Netherlands, Norway, Turkey, United Kingdom and United States</a:t>
            </a:r>
          </a:p>
          <a:p>
            <a:r>
              <a:rPr lang="en-GB" dirty="0">
                <a:latin typeface="Arial" panose="020B0604020202020204" pitchFamily="34" charset="0"/>
                <a:cs typeface="Arial" panose="020B0604020202020204" pitchFamily="34" charset="0"/>
              </a:rPr>
              <a:t> Eleven Regional Hydrographic Commissions represented</a:t>
            </a:r>
          </a:p>
          <a:p>
            <a:pPr lvl="1"/>
            <a:r>
              <a:rPr lang="en-GB" dirty="0">
                <a:latin typeface="Arial" panose="020B0604020202020204" pitchFamily="34" charset="0"/>
                <a:cs typeface="Arial" panose="020B0604020202020204" pitchFamily="34" charset="0"/>
              </a:rPr>
              <a:t>ARHC, BSHC, EAHC, </a:t>
            </a:r>
            <a:r>
              <a:rPr lang="en-GB" dirty="0" err="1">
                <a:latin typeface="Arial" panose="020B0604020202020204" pitchFamily="34" charset="0"/>
                <a:cs typeface="Arial" panose="020B0604020202020204" pitchFamily="34" charset="0"/>
              </a:rPr>
              <a:t>EAtHC</a:t>
            </a:r>
            <a:r>
              <a:rPr lang="en-GB" dirty="0">
                <a:latin typeface="Arial" panose="020B0604020202020204" pitchFamily="34" charset="0"/>
                <a:cs typeface="Arial" panose="020B0604020202020204" pitchFamily="34" charset="0"/>
              </a:rPr>
              <a:t>, MACHC, MBSHC, NHC, NSHC, SAIHC, </a:t>
            </a:r>
            <a:r>
              <a:rPr lang="en-GB" dirty="0" err="1">
                <a:latin typeface="Arial" panose="020B0604020202020204" pitchFamily="34" charset="0"/>
                <a:cs typeface="Arial" panose="020B0604020202020204" pitchFamily="34" charset="0"/>
              </a:rPr>
              <a:t>SWAtHC</a:t>
            </a:r>
            <a:r>
              <a:rPr lang="en-GB" dirty="0">
                <a:latin typeface="Arial" panose="020B0604020202020204" pitchFamily="34" charset="0"/>
                <a:cs typeface="Arial" panose="020B0604020202020204" pitchFamily="34" charset="0"/>
              </a:rPr>
              <a:t> and USCHC</a:t>
            </a:r>
          </a:p>
          <a:p>
            <a:r>
              <a:rPr lang="en-GB" dirty="0">
                <a:latin typeface="Arial" panose="020B0604020202020204" pitchFamily="34" charset="0"/>
                <a:cs typeface="Arial" panose="020B0604020202020204" pitchFamily="34" charset="0"/>
              </a:rPr>
              <a:t>Five expert contributors from industry stakeholders and academia participated as observers </a:t>
            </a: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78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800" dirty="0">
                <a:latin typeface="Arial" panose="020B0604020202020204" pitchFamily="34" charset="0"/>
                <a:cs typeface="Arial" panose="020B0604020202020204" pitchFamily="34" charset="0"/>
              </a:rPr>
              <a:t>Worldwide ENC Database Working Group (WENDWG) Report</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4038599" y="6276122"/>
            <a:ext cx="4274127" cy="365125"/>
          </a:xfrm>
        </p:spPr>
        <p:txBody>
          <a:bodyPr/>
          <a:lstStyle/>
          <a:p>
            <a:r>
              <a:rPr lang="en-GB" dirty="0">
                <a:latin typeface="Arial" panose="020B0604020202020204" pitchFamily="34" charset="0"/>
                <a:cs typeface="Arial" panose="020B0604020202020204" pitchFamily="34" charset="0"/>
              </a:rPr>
              <a:t>15th Southern African &amp; Islands Hydrographic Commission Meeting (SAIHC) Seychelles, 27 to 30 August 2018</a:t>
            </a:r>
          </a:p>
        </p:txBody>
      </p:sp>
      <p:sp>
        <p:nvSpPr>
          <p:cNvPr id="5" name="Slide Number Placeholder 4"/>
          <p:cNvSpPr>
            <a:spLocks noGrp="1"/>
          </p:cNvSpPr>
          <p:nvPr>
            <p:ph type="sldNum" sz="quarter" idx="12"/>
          </p:nvPr>
        </p:nvSpPr>
        <p:spPr/>
        <p:txBody>
          <a:bodyPr/>
          <a:lstStyle/>
          <a:p>
            <a:fld id="{EC878826-814C-4FD2-96B3-D147818A5C89}" type="slidenum">
              <a:rPr lang="en-US" smtClean="0"/>
              <a:t>4</a:t>
            </a:fld>
            <a:endParaRPr lang="en-US" dirty="0"/>
          </a:p>
        </p:txBody>
      </p:sp>
      <p:sp>
        <p:nvSpPr>
          <p:cNvPr id="8" name="Content Placeholder 2"/>
          <p:cNvSpPr txBox="1">
            <a:spLocks/>
          </p:cNvSpPr>
          <p:nvPr/>
        </p:nvSpPr>
        <p:spPr>
          <a:xfrm>
            <a:off x="838200" y="1216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Following the adoption of the IHO Resolution 1/2018</a:t>
            </a:r>
          </a:p>
          <a:p>
            <a:pPr lvl="1"/>
            <a:r>
              <a:rPr lang="en-GB" dirty="0">
                <a:latin typeface="Arial" panose="020B0604020202020204" pitchFamily="34" charset="0"/>
                <a:cs typeface="Arial" panose="020B0604020202020204" pitchFamily="34" charset="0"/>
              </a:rPr>
              <a:t>Elimination of overlapping ENC data in areas of demonstrable risk to the safety of navigation </a:t>
            </a:r>
          </a:p>
          <a:p>
            <a:r>
              <a:rPr lang="en-GB" dirty="0">
                <a:latin typeface="Arial" panose="020B0604020202020204" pitchFamily="34" charset="0"/>
                <a:cs typeface="Arial" panose="020B0604020202020204" pitchFamily="34" charset="0"/>
              </a:rPr>
              <a:t>It was noted that the IHO has the necessary tools in place to reach the objective of the elimination of overlapping ENC data</a:t>
            </a:r>
          </a:p>
          <a:p>
            <a:pPr lvl="1"/>
            <a:r>
              <a:rPr lang="en-GB" dirty="0">
                <a:latin typeface="Arial" panose="020B0604020202020204" pitchFamily="34" charset="0"/>
                <a:cs typeface="Arial" panose="020B0604020202020204" pitchFamily="34" charset="0"/>
              </a:rPr>
              <a:t>Overlap checker, IC-ENC policy as a decision aid on risk assessment and the new Edition 3.1.0 of S-11 Part A – Guidance for the preparation and maintenance of ENC schemes.</a:t>
            </a:r>
          </a:p>
        </p:txBody>
      </p:sp>
    </p:spTree>
    <p:extLst>
      <p:ext uri="{BB962C8B-B14F-4D97-AF65-F5344CB8AC3E}">
        <p14:creationId xmlns:p14="http://schemas.microsoft.com/office/powerpoint/2010/main" val="72141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800" dirty="0">
                <a:latin typeface="Arial" panose="020B0604020202020204" pitchFamily="34" charset="0"/>
                <a:cs typeface="Arial" panose="020B0604020202020204" pitchFamily="34" charset="0"/>
              </a:rPr>
              <a:t>Worldwide ENC Database Working Group (WENDWG) Report</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4038599" y="6276122"/>
            <a:ext cx="4294909" cy="365125"/>
          </a:xfrm>
        </p:spPr>
        <p:txBody>
          <a:bodyPr/>
          <a:lstStyle/>
          <a:p>
            <a:r>
              <a:rPr lang="en-GB" dirty="0">
                <a:latin typeface="Arial" panose="020B0604020202020204" pitchFamily="34" charset="0"/>
                <a:cs typeface="Arial" panose="020B0604020202020204" pitchFamily="34" charset="0"/>
              </a:rPr>
              <a:t>15th Southern African &amp; Islands Hydrographic Commission Meeting (SAIHC) Seychelles, 27 to 30 August 2018</a:t>
            </a:r>
          </a:p>
        </p:txBody>
      </p:sp>
      <p:sp>
        <p:nvSpPr>
          <p:cNvPr id="5" name="Slide Number Placeholder 4"/>
          <p:cNvSpPr>
            <a:spLocks noGrp="1"/>
          </p:cNvSpPr>
          <p:nvPr>
            <p:ph type="sldNum" sz="quarter" idx="12"/>
          </p:nvPr>
        </p:nvSpPr>
        <p:spPr/>
        <p:txBody>
          <a:bodyPr/>
          <a:lstStyle/>
          <a:p>
            <a:fld id="{EC878826-814C-4FD2-96B3-D147818A5C89}" type="slidenum">
              <a:rPr lang="en-US" smtClean="0"/>
              <a:t>5</a:t>
            </a:fld>
            <a:endParaRPr lang="en-US" dirty="0"/>
          </a:p>
        </p:txBody>
      </p:sp>
      <p:sp>
        <p:nvSpPr>
          <p:cNvPr id="8" name="Content Placeholder 2"/>
          <p:cNvSpPr txBox="1">
            <a:spLocks/>
          </p:cNvSpPr>
          <p:nvPr/>
        </p:nvSpPr>
        <p:spPr>
          <a:xfrm>
            <a:off x="838200" y="1216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It was agreed to investigate acquiring a world-wide AIS (Automatic Identification System) traffic density database</a:t>
            </a:r>
          </a:p>
          <a:p>
            <a:pPr lvl="1"/>
            <a:r>
              <a:rPr lang="en-GB" dirty="0">
                <a:latin typeface="Arial" panose="020B0604020202020204" pitchFamily="34" charset="0"/>
                <a:cs typeface="Arial" panose="020B0604020202020204" pitchFamily="34" charset="0"/>
              </a:rPr>
              <a:t>This would facilitate assessment of gaps in ENC coverage by ENC Producers and the International Charting Coordination Working Groups (ICCWG)</a:t>
            </a:r>
          </a:p>
          <a:p>
            <a:pPr lvl="1"/>
            <a:r>
              <a:rPr lang="en-GB" dirty="0">
                <a:latin typeface="Arial" panose="020B0604020202020204" pitchFamily="34" charset="0"/>
                <a:cs typeface="Arial" panose="020B0604020202020204" pitchFamily="34" charset="0"/>
              </a:rPr>
              <a:t>The aim is to make the database available through the enhanced version of the </a:t>
            </a:r>
            <a:r>
              <a:rPr lang="en-GB" dirty="0" err="1">
                <a:latin typeface="Arial" panose="020B0604020202020204" pitchFamily="34" charset="0"/>
                <a:cs typeface="Arial" panose="020B0604020202020204" pitchFamily="34" charset="0"/>
              </a:rPr>
              <a:t>INToGIS</a:t>
            </a:r>
            <a:r>
              <a:rPr lang="en-GB" dirty="0">
                <a:latin typeface="Arial" panose="020B0604020202020204" pitchFamily="34" charset="0"/>
                <a:cs typeface="Arial" panose="020B0604020202020204" pitchFamily="34" charset="0"/>
              </a:rPr>
              <a:t> system (</a:t>
            </a:r>
            <a:r>
              <a:rPr lang="en-GB" dirty="0" err="1">
                <a:latin typeface="Arial" panose="020B0604020202020204" pitchFamily="34" charset="0"/>
                <a:cs typeface="Arial" panose="020B0604020202020204" pitchFamily="34" charset="0"/>
              </a:rPr>
              <a:t>INToGIS</a:t>
            </a:r>
            <a:r>
              <a:rPr lang="en-GB" dirty="0">
                <a:latin typeface="Arial" panose="020B0604020202020204" pitchFamily="34" charset="0"/>
                <a:cs typeface="Arial" panose="020B0604020202020204" pitchFamily="34" charset="0"/>
              </a:rPr>
              <a:t> II)</a:t>
            </a:r>
          </a:p>
          <a:p>
            <a:pPr lvl="1"/>
            <a:r>
              <a:rPr lang="en-GB" dirty="0">
                <a:latin typeface="Arial" panose="020B0604020202020204" pitchFamily="34" charset="0"/>
                <a:cs typeface="Arial" panose="020B0604020202020204" pitchFamily="34" charset="0"/>
              </a:rPr>
              <a:t>Representatives of the six RHCs present agreed to test </a:t>
            </a:r>
            <a:r>
              <a:rPr lang="en-GB" dirty="0" err="1">
                <a:latin typeface="Arial" panose="020B0604020202020204" pitchFamily="34" charset="0"/>
                <a:cs typeface="Arial" panose="020B0604020202020204" pitchFamily="34" charset="0"/>
              </a:rPr>
              <a:t>INToGIS</a:t>
            </a:r>
            <a:r>
              <a:rPr lang="en-GB" dirty="0">
                <a:latin typeface="Arial" panose="020B0604020202020204" pitchFamily="34" charset="0"/>
                <a:cs typeface="Arial" panose="020B0604020202020204" pitchFamily="34" charset="0"/>
              </a:rPr>
              <a:t> II.</a:t>
            </a:r>
          </a:p>
        </p:txBody>
      </p:sp>
    </p:spTree>
    <p:extLst>
      <p:ext uri="{BB962C8B-B14F-4D97-AF65-F5344CB8AC3E}">
        <p14:creationId xmlns:p14="http://schemas.microsoft.com/office/powerpoint/2010/main" val="2204439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800" dirty="0">
                <a:latin typeface="Arial" panose="020B0604020202020204" pitchFamily="34" charset="0"/>
                <a:cs typeface="Arial" panose="020B0604020202020204" pitchFamily="34" charset="0"/>
              </a:rPr>
              <a:t>Worldwide ENC Database Working Group (WENDWG) Report</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4038600" y="6276122"/>
            <a:ext cx="4191000" cy="365125"/>
          </a:xfrm>
        </p:spPr>
        <p:txBody>
          <a:bodyPr/>
          <a:lstStyle/>
          <a:p>
            <a:r>
              <a:rPr lang="en-GB" dirty="0">
                <a:latin typeface="Arial" panose="020B0604020202020204" pitchFamily="34" charset="0"/>
                <a:cs typeface="Arial" panose="020B0604020202020204" pitchFamily="34" charset="0"/>
              </a:rPr>
              <a:t>15th Southern African &amp; Islands Hydrographic Commission Meeting (SAIHC) Seychelles, 27 to 30 August 2018</a:t>
            </a:r>
          </a:p>
        </p:txBody>
      </p:sp>
      <p:sp>
        <p:nvSpPr>
          <p:cNvPr id="5" name="Slide Number Placeholder 4"/>
          <p:cNvSpPr>
            <a:spLocks noGrp="1"/>
          </p:cNvSpPr>
          <p:nvPr>
            <p:ph type="sldNum" sz="quarter" idx="12"/>
          </p:nvPr>
        </p:nvSpPr>
        <p:spPr/>
        <p:txBody>
          <a:bodyPr/>
          <a:lstStyle/>
          <a:p>
            <a:fld id="{EC878826-814C-4FD2-96B3-D147818A5C89}" type="slidenum">
              <a:rPr lang="en-US" smtClean="0"/>
              <a:t>6</a:t>
            </a:fld>
            <a:endParaRPr lang="en-US" dirty="0"/>
          </a:p>
        </p:txBody>
      </p:sp>
      <p:sp>
        <p:nvSpPr>
          <p:cNvPr id="8" name="Content Placeholder 2"/>
          <p:cNvSpPr txBox="1">
            <a:spLocks/>
          </p:cNvSpPr>
          <p:nvPr/>
        </p:nvSpPr>
        <p:spPr>
          <a:xfrm>
            <a:off x="838200" y="1216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WENDWG agreed to commission a more user-friendly version of the IHO ENC Coverage Catalogue</a:t>
            </a:r>
          </a:p>
          <a:p>
            <a:pPr lvl="1"/>
            <a:r>
              <a:rPr lang="en-GB" dirty="0">
                <a:latin typeface="Arial" panose="020B0604020202020204" pitchFamily="34" charset="0"/>
                <a:cs typeface="Arial" panose="020B0604020202020204" pitchFamily="34" charset="0"/>
              </a:rPr>
              <a:t>The IHO ENC Coverage Catalogue has been under development since 2016 as part of the actions identified for a better implementation of the WEND Principles</a:t>
            </a:r>
          </a:p>
        </p:txBody>
      </p:sp>
    </p:spTree>
    <p:extLst>
      <p:ext uri="{BB962C8B-B14F-4D97-AF65-F5344CB8AC3E}">
        <p14:creationId xmlns:p14="http://schemas.microsoft.com/office/powerpoint/2010/main" val="265198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800" dirty="0">
                <a:latin typeface="Arial" panose="020B0604020202020204" pitchFamily="34" charset="0"/>
                <a:cs typeface="Arial" panose="020B0604020202020204" pitchFamily="34" charset="0"/>
              </a:rPr>
              <a:t>Worldwide ENC Database Working Group (WENDWG) Report</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4038599" y="6276122"/>
            <a:ext cx="4253345" cy="365125"/>
          </a:xfrm>
        </p:spPr>
        <p:txBody>
          <a:bodyPr/>
          <a:lstStyle/>
          <a:p>
            <a:r>
              <a:rPr lang="en-GB" dirty="0">
                <a:latin typeface="Arial" panose="020B0604020202020204" pitchFamily="34" charset="0"/>
                <a:cs typeface="Arial" panose="020B0604020202020204" pitchFamily="34" charset="0"/>
              </a:rPr>
              <a:t>15th Southern African &amp; Islands Hydrographic Commission Meeting (SAIHC) Seychelles, 27 to 30 August 2018</a:t>
            </a:r>
          </a:p>
        </p:txBody>
      </p:sp>
      <p:sp>
        <p:nvSpPr>
          <p:cNvPr id="5" name="Slide Number Placeholder 4"/>
          <p:cNvSpPr>
            <a:spLocks noGrp="1"/>
          </p:cNvSpPr>
          <p:nvPr>
            <p:ph type="sldNum" sz="quarter" idx="12"/>
          </p:nvPr>
        </p:nvSpPr>
        <p:spPr/>
        <p:txBody>
          <a:bodyPr/>
          <a:lstStyle/>
          <a:p>
            <a:fld id="{EC878826-814C-4FD2-96B3-D147818A5C89}" type="slidenum">
              <a:rPr lang="en-US" smtClean="0"/>
              <a:t>7</a:t>
            </a:fld>
            <a:endParaRPr lang="en-US" dirty="0"/>
          </a:p>
        </p:txBody>
      </p:sp>
      <p:sp>
        <p:nvSpPr>
          <p:cNvPr id="8" name="Content Placeholder 2"/>
          <p:cNvSpPr txBox="1">
            <a:spLocks/>
          </p:cNvSpPr>
          <p:nvPr/>
        </p:nvSpPr>
        <p:spPr>
          <a:xfrm>
            <a:off x="838200" y="1216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WENDWG commended the high quality support provided by IC-ENC and PRIMAR</a:t>
            </a:r>
          </a:p>
          <a:p>
            <a:r>
              <a:rPr lang="en-GB" dirty="0">
                <a:latin typeface="Arial" panose="020B0604020202020204" pitchFamily="34" charset="0"/>
                <a:cs typeface="Arial" panose="020B0604020202020204" pitchFamily="34" charset="0"/>
              </a:rPr>
              <a:t>WENDWG noted the establishment of the East Asia-Regional ENC Coordination Centre (EA-RECC)</a:t>
            </a:r>
          </a:p>
          <a:p>
            <a:pPr lvl="1"/>
            <a:r>
              <a:rPr lang="en-GB" dirty="0">
                <a:latin typeface="Arial" panose="020B0604020202020204" pitchFamily="34" charset="0"/>
                <a:cs typeface="Arial" panose="020B0604020202020204" pitchFamily="34" charset="0"/>
              </a:rPr>
              <a:t> The representative of the EA-RECC was invited to participate in the future Joint RENCs e-meetings</a:t>
            </a:r>
          </a:p>
        </p:txBody>
      </p:sp>
    </p:spTree>
    <p:extLst>
      <p:ext uri="{BB962C8B-B14F-4D97-AF65-F5344CB8AC3E}">
        <p14:creationId xmlns:p14="http://schemas.microsoft.com/office/powerpoint/2010/main" val="3340017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800" dirty="0">
                <a:latin typeface="Arial" panose="020B0604020202020204" pitchFamily="34" charset="0"/>
                <a:cs typeface="Arial" panose="020B0604020202020204" pitchFamily="34" charset="0"/>
              </a:rPr>
              <a:t>Worldwide ENC Database Working Group (WENDWG) Report</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4038599" y="6276122"/>
            <a:ext cx="4159827" cy="365125"/>
          </a:xfrm>
        </p:spPr>
        <p:txBody>
          <a:bodyPr/>
          <a:lstStyle/>
          <a:p>
            <a:r>
              <a:rPr lang="en-GB" dirty="0">
                <a:latin typeface="Arial" panose="020B0604020202020204" pitchFamily="34" charset="0"/>
                <a:cs typeface="Arial" panose="020B0604020202020204" pitchFamily="34" charset="0"/>
              </a:rPr>
              <a:t>15th Southern African &amp; Islands Hydrographic Commission Meeting (SAIHC) Seychelles, 27 to 30 August 2018</a:t>
            </a:r>
          </a:p>
        </p:txBody>
      </p:sp>
      <p:sp>
        <p:nvSpPr>
          <p:cNvPr id="5" name="Slide Number Placeholder 4"/>
          <p:cNvSpPr>
            <a:spLocks noGrp="1"/>
          </p:cNvSpPr>
          <p:nvPr>
            <p:ph type="sldNum" sz="quarter" idx="12"/>
          </p:nvPr>
        </p:nvSpPr>
        <p:spPr/>
        <p:txBody>
          <a:bodyPr/>
          <a:lstStyle/>
          <a:p>
            <a:fld id="{EC878826-814C-4FD2-96B3-D147818A5C89}" type="slidenum">
              <a:rPr lang="en-US" smtClean="0"/>
              <a:t>8</a:t>
            </a:fld>
            <a:endParaRPr lang="en-US" dirty="0"/>
          </a:p>
        </p:txBody>
      </p:sp>
      <p:sp>
        <p:nvSpPr>
          <p:cNvPr id="8" name="Content Placeholder 2"/>
          <p:cNvSpPr txBox="1">
            <a:spLocks/>
          </p:cNvSpPr>
          <p:nvPr/>
        </p:nvSpPr>
        <p:spPr>
          <a:xfrm>
            <a:off x="838200" y="1216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WENDWG discussed the need for non-ECDIS mandated vessels to access the most updated navigational data (S-57)</a:t>
            </a:r>
          </a:p>
          <a:p>
            <a:pPr lvl="1"/>
            <a:r>
              <a:rPr lang="en-GB" dirty="0">
                <a:latin typeface="Arial" panose="020B0604020202020204" pitchFamily="34" charset="0"/>
                <a:cs typeface="Arial" panose="020B0604020202020204" pitchFamily="34" charset="0"/>
              </a:rPr>
              <a:t>WENDWG invited the RENCs to consider the way forward for offering harmonized license management services to their Members to facilitate non-ECDIS mandated vessel use of S-57 data </a:t>
            </a:r>
          </a:p>
          <a:p>
            <a:pPr lvl="1"/>
            <a:r>
              <a:rPr lang="en-GB" dirty="0">
                <a:latin typeface="Arial" panose="020B0604020202020204" pitchFamily="34" charset="0"/>
                <a:cs typeface="Arial" panose="020B0604020202020204" pitchFamily="34" charset="0"/>
              </a:rPr>
              <a:t>WENDWG Members also agreed to consider supporting the GEBCO Seabed 2030 Initiative as soon as this enlargement of the scope of the WENDWG is endorsed by IRCC </a:t>
            </a:r>
          </a:p>
        </p:txBody>
      </p:sp>
    </p:spTree>
    <p:extLst>
      <p:ext uri="{BB962C8B-B14F-4D97-AF65-F5344CB8AC3E}">
        <p14:creationId xmlns:p14="http://schemas.microsoft.com/office/powerpoint/2010/main" val="2347056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800" dirty="0">
                <a:latin typeface="Arial" panose="020B0604020202020204" pitchFamily="34" charset="0"/>
                <a:cs typeface="Arial" panose="020B0604020202020204" pitchFamily="34" charset="0"/>
              </a:rPr>
              <a:t>Worldwide ENC Database Working Group (WENDWG) Report</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4038599" y="6276122"/>
            <a:ext cx="4242955" cy="365125"/>
          </a:xfrm>
        </p:spPr>
        <p:txBody>
          <a:bodyPr/>
          <a:lstStyle/>
          <a:p>
            <a:r>
              <a:rPr lang="en-GB" dirty="0">
                <a:latin typeface="Arial" panose="020B0604020202020204" pitchFamily="34" charset="0"/>
                <a:cs typeface="Arial" panose="020B0604020202020204" pitchFamily="34" charset="0"/>
              </a:rPr>
              <a:t>15th Southern African &amp; Islands Hydrographic Commission Meeting (SAIHC) Seychelles, 27 to 30 August 2018</a:t>
            </a:r>
          </a:p>
        </p:txBody>
      </p:sp>
      <p:sp>
        <p:nvSpPr>
          <p:cNvPr id="5" name="Slide Number Placeholder 4"/>
          <p:cNvSpPr>
            <a:spLocks noGrp="1"/>
          </p:cNvSpPr>
          <p:nvPr>
            <p:ph type="sldNum" sz="quarter" idx="12"/>
          </p:nvPr>
        </p:nvSpPr>
        <p:spPr>
          <a:xfrm>
            <a:off x="8986777" y="6234557"/>
            <a:ext cx="2743200" cy="365125"/>
          </a:xfrm>
        </p:spPr>
        <p:txBody>
          <a:bodyPr/>
          <a:lstStyle/>
          <a:p>
            <a:fld id="{EC878826-814C-4FD2-96B3-D147818A5C89}" type="slidenum">
              <a:rPr lang="en-US" smtClean="0"/>
              <a:t>9</a:t>
            </a:fld>
            <a:endParaRPr lang="en-US" dirty="0"/>
          </a:p>
        </p:txBody>
      </p:sp>
      <p:sp>
        <p:nvSpPr>
          <p:cNvPr id="8" name="Content Placeholder 2"/>
          <p:cNvSpPr txBox="1">
            <a:spLocks/>
          </p:cNvSpPr>
          <p:nvPr/>
        </p:nvSpPr>
        <p:spPr>
          <a:xfrm>
            <a:off x="838200" y="1216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WENDWG </a:t>
            </a:r>
            <a:r>
              <a:rPr lang="en-GB" dirty="0"/>
              <a:t>reviewed its work programme and agreed on the top priority work items to be proposed for IRCC’s endorsement</a:t>
            </a:r>
          </a:p>
          <a:p>
            <a:pPr lvl="1"/>
            <a:r>
              <a:rPr lang="en-GB" dirty="0">
                <a:latin typeface="Arial" panose="020B0604020202020204" pitchFamily="34" charset="0"/>
                <a:cs typeface="Arial" panose="020B0604020202020204" pitchFamily="34" charset="0"/>
              </a:rPr>
              <a:t>One additional work item was added – </a:t>
            </a:r>
            <a:r>
              <a:rPr lang="en-GB" i="1" dirty="0">
                <a:latin typeface="Arial" panose="020B0604020202020204" pitchFamily="34" charset="0"/>
                <a:cs typeface="Arial" panose="020B0604020202020204" pitchFamily="34" charset="0"/>
              </a:rPr>
              <a:t>B.4 Make available an AIS traffic density database to the IHO Member States through the IHO GIS System (</a:t>
            </a:r>
            <a:r>
              <a:rPr lang="en-GB" i="1" dirty="0" err="1">
                <a:latin typeface="Arial" panose="020B0604020202020204" pitchFamily="34" charset="0"/>
                <a:cs typeface="Arial" panose="020B0604020202020204" pitchFamily="34" charset="0"/>
              </a:rPr>
              <a:t>INToGIS</a:t>
            </a:r>
            <a:r>
              <a:rPr lang="en-GB" i="1" dirty="0">
                <a:latin typeface="Arial" panose="020B0604020202020204" pitchFamily="34" charset="0"/>
                <a:cs typeface="Arial" panose="020B0604020202020204" pitchFamily="34" charset="0"/>
              </a:rPr>
              <a:t> II,…)</a:t>
            </a:r>
          </a:p>
          <a:p>
            <a:r>
              <a:rPr lang="en-GB" dirty="0">
                <a:latin typeface="Arial" panose="020B0604020202020204" pitchFamily="34" charset="0"/>
                <a:cs typeface="Arial" panose="020B0604020202020204" pitchFamily="34" charset="0"/>
              </a:rPr>
              <a:t>The 9</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meeting of the WENDWG is scheduled to be held in Brest, France, in early 2019</a:t>
            </a:r>
          </a:p>
        </p:txBody>
      </p:sp>
    </p:spTree>
    <p:extLst>
      <p:ext uri="{BB962C8B-B14F-4D97-AF65-F5344CB8AC3E}">
        <p14:creationId xmlns:p14="http://schemas.microsoft.com/office/powerpoint/2010/main" val="40115207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National Hydrographer IHO Document" ma:contentTypeID="0x010100AF82AC212BE65442A8724FE7C83737C70A0D00452FD3D03F468248B9791FB46CE9186B" ma:contentTypeVersion="331" ma:contentTypeDescription="" ma:contentTypeScope="" ma:versionID="0252cff55c511781232cebe74400b737">
  <xsd:schema xmlns:xsd="http://www.w3.org/2001/XMLSchema" xmlns:xs="http://www.w3.org/2001/XMLSchema" xmlns:p="http://schemas.microsoft.com/office/2006/metadata/properties" xmlns:ns1="http://schemas.microsoft.com/sharepoint/v3" xmlns:ns2="4e7e82ff-130c-471f-a9b5-f315683a1046" xmlns:ns3="8170a681-ed1f-467c-b19f-686c26ecf246" xmlns:ns4="780dadef-1d0a-4118-9c4e-8418b27fe48a" xmlns:ns5="6bf2f2b7-851c-4175-bf0f-af04c4e94027" targetNamespace="http://schemas.microsoft.com/office/2006/metadata/properties" ma:root="true" ma:fieldsID="bc6d3f2b6a22305a2e2dff6a3f029b2d" ns1:_="" ns2:_="" ns3:_="" ns4:_="" ns5:_="">
    <xsd:import namespace="http://schemas.microsoft.com/sharepoint/v3"/>
    <xsd:import namespace="4e7e82ff-130c-471f-a9b5-f315683a1046"/>
    <xsd:import namespace="8170a681-ed1f-467c-b19f-686c26ecf246"/>
    <xsd:import namespace="780dadef-1d0a-4118-9c4e-8418b27fe48a"/>
    <xsd:import namespace="6bf2f2b7-851c-4175-bf0f-af04c4e94027"/>
    <xsd:element name="properties">
      <xsd:complexType>
        <xsd:sequence>
          <xsd:element name="documentManagement">
            <xsd:complexType>
              <xsd:all>
                <xsd:element ref="ns1:PII" minOccurs="0"/>
                <xsd:element ref="ns1:Year" minOccurs="0"/>
                <xsd:element ref="ns1:National_x0020_Hydrographer_x0020_IHO_x0020_CL_x0020_No." minOccurs="0"/>
                <xsd:element ref="ns2:d0411bf1067d45cd8f19cfb38ec84467" minOccurs="0"/>
                <xsd:element ref="ns2:ed3e8be2d07446728d3dbbf5c7aa8ac2" minOccurs="0"/>
                <xsd:element ref="ns2:TaxCatchAllLabel" minOccurs="0"/>
                <xsd:element ref="ns2:m49136c7a9a84fa3b109976f6b03c931" minOccurs="0"/>
                <xsd:element ref="ns2:c5c87486329e4be39bab181b036c310a" minOccurs="0"/>
                <xsd:element ref="ns2:pd75e69d3404407397a7eb0d5479894d" minOccurs="0"/>
                <xsd:element ref="ns2:TaxCatchAll" minOccurs="0"/>
                <xsd:element ref="ns2:kb4ef000c8eb493f8d4aaf2178e05487" minOccurs="0"/>
                <xsd:element ref="ns3:MediaServiceMetadata" minOccurs="0"/>
                <xsd:element ref="ns3:MediaServiceFastMetadata" minOccurs="0"/>
                <xsd:element ref="ns3:MediaServiceDateTaken" minOccurs="0"/>
                <xsd:element ref="ns3:MediaServiceAutoTags" minOccurs="0"/>
                <xsd:element ref="ns3:MediaServiceOCR" minOccurs="0"/>
                <xsd:element ref="ns4:Meeting" minOccurs="0"/>
                <xsd:element ref="ns5:_dlc_DocId" minOccurs="0"/>
                <xsd:element ref="ns5:_dlc_DocIdUrl" minOccurs="0"/>
                <xsd:element ref="ns5: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II" ma:index="4" nillable="true" ma:displayName="PII" ma:default="0" ma:description="Does this document contain Personally Identifiable Information?" ma:internalName="PII" ma:readOnly="false">
      <xsd:simpleType>
        <xsd:restriction base="dms:Boolean"/>
      </xsd:simpleType>
    </xsd:element>
    <xsd:element name="Year" ma:index="8" nillable="true" ma:displayName="Year" ma:indexed="true" ma:internalName="Year" ma:readOnly="false">
      <xsd:simpleType>
        <xsd:restriction base="dms:Text">
          <xsd:maxLength value="4"/>
        </xsd:restriction>
      </xsd:simpleType>
    </xsd:element>
    <xsd:element name="National_x0020_Hydrographer_x0020_IHO_x0020_CL_x0020_No." ma:index="10" nillable="true" ma:displayName="National Hydrographer IHO CL No." ma:internalName="National_x0020_Hydrographer_x0020_IHO_x0020_CL_x0020_No_x002e_"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7e82ff-130c-471f-a9b5-f315683a1046" elementFormDefault="qualified">
    <xsd:import namespace="http://schemas.microsoft.com/office/2006/documentManagement/types"/>
    <xsd:import namespace="http://schemas.microsoft.com/office/infopath/2007/PartnerControls"/>
    <xsd:element name="d0411bf1067d45cd8f19cfb38ec84467" ma:index="12" nillable="true" ma:taxonomy="true" ma:internalName="d0411bf1067d45cd8f19cfb38ec84467" ma:taxonomyFieldName="UKHO_OrganisationStructure" ma:displayName="Organisation Structure" ma:readOnly="false" ma:fieldId="{d0411bf1-067d-45cd-8f19-cfb38ec84467}" ma:taxonomyMulti="true" ma:sspId="2d88c65c-3d18-4304-bf56-a445aaa65aff" ma:termSetId="14b94231-5548-460f-8567-7585b48b6db1" ma:anchorId="00000000-0000-0000-0000-000000000000" ma:open="false" ma:isKeyword="false">
      <xsd:complexType>
        <xsd:sequence>
          <xsd:element ref="pc:Terms" minOccurs="0" maxOccurs="1"/>
        </xsd:sequence>
      </xsd:complexType>
    </xsd:element>
    <xsd:element name="ed3e8be2d07446728d3dbbf5c7aa8ac2" ma:index="14" nillable="true" ma:taxonomy="true" ma:internalName="ed3e8be2d07446728d3dbbf5c7aa8ac2" ma:taxonomyFieldName="National_x0020_Hydrographer_x0020_IHO_x0020_Document_x0020_Type" ma:displayName="National Hydrographer IHO Document Type" ma:readOnly="false" ma:fieldId="{ed3e8be2-d074-4672-8d3d-bbf5c7aa8ac2}" ma:taxonomyMulti="true" ma:sspId="2d88c65c-3d18-4304-bf56-a445aaa65aff" ma:termSetId="0994d431-c3de-4816-b7d2-91bc11866026" ma:anchorId="00000000-0000-0000-0000-000000000000" ma:open="false" ma:isKeyword="false">
      <xsd:complexType>
        <xsd:sequence>
          <xsd:element ref="pc:Terms" minOccurs="0" maxOccurs="1"/>
        </xsd:sequence>
      </xsd:complexType>
    </xsd:element>
    <xsd:element name="TaxCatchAllLabel" ma:index="16" nillable="true" ma:displayName="Taxonomy Catch All Column1" ma:hidden="true" ma:list="{442570a1-7e33-49b8-96b0-21ce31c5b5ac}" ma:internalName="TaxCatchAllLabel" ma:readOnly="false" ma:showField="CatchAllDataLabel" ma:web="6bf2f2b7-851c-4175-bf0f-af04c4e94027">
      <xsd:complexType>
        <xsd:complexContent>
          <xsd:extension base="dms:MultiChoiceLookup">
            <xsd:sequence>
              <xsd:element name="Value" type="dms:Lookup" maxOccurs="unbounded" minOccurs="0" nillable="true"/>
            </xsd:sequence>
          </xsd:extension>
        </xsd:complexContent>
      </xsd:complexType>
    </xsd:element>
    <xsd:element name="m49136c7a9a84fa3b109976f6b03c931" ma:index="18" nillable="true" ma:taxonomy="true" ma:internalName="m49136c7a9a84fa3b109976f6b03c931" ma:taxonomyFieldName="Country" ma:displayName="Country" ma:readOnly="false" ma:fieldId="{649136c7-a9a8-4fa3-b109-976f6b03c931}" ma:sspId="2d88c65c-3d18-4304-bf56-a445aaa65aff" ma:termSetId="feb40e58-155f-412a-b4ef-afbe204dece0" ma:anchorId="00000000-0000-0000-0000-000000000000" ma:open="false" ma:isKeyword="false">
      <xsd:complexType>
        <xsd:sequence>
          <xsd:element ref="pc:Terms" minOccurs="0" maxOccurs="1"/>
        </xsd:sequence>
      </xsd:complexType>
    </xsd:element>
    <xsd:element name="c5c87486329e4be39bab181b036c310a" ma:index="20" ma:taxonomy="true" ma:internalName="c5c87486329e4be39bab181b036c310a" ma:taxonomyFieldName="UKHO_SecurityClassification" ma:displayName="Security Classification" ma:readOnly="false" ma:default="-1;#OFFICIAL|77777b58-be7e-4cc7-a0da-30387eb98d66" ma:fieldId="{c5c87486-329e-4be3-9bab-181b036c310a}" ma:sspId="2d88c65c-3d18-4304-bf56-a445aaa65aff" ma:termSetId="c2a44200-7cd3-4e9d-979f-77b69cbbd6db" ma:anchorId="00000000-0000-0000-0000-000000000000" ma:open="false" ma:isKeyword="false">
      <xsd:complexType>
        <xsd:sequence>
          <xsd:element ref="pc:Terms" minOccurs="0" maxOccurs="1"/>
        </xsd:sequence>
      </xsd:complexType>
    </xsd:element>
    <xsd:element name="pd75e69d3404407397a7eb0d5479894d" ma:index="21" nillable="true" ma:taxonomy="true" ma:internalName="pd75e69d3404407397a7eb0d5479894d" ma:taxonomyFieldName="Committees_x0020_and_x0020_WG" ma:displayName="Committees and WG" ma:indexed="true" ma:readOnly="false" ma:fieldId="{9d75e69d-3404-4073-97a7-eb0d5479894d}" ma:sspId="2d88c65c-3d18-4304-bf56-a445aaa65aff" ma:termSetId="a25979c6-736c-42cb-806f-37eacf539c14" ma:anchorId="f1ca98fb-3b32-445a-9da7-04da63a0b02e" ma:open="false" ma:isKeyword="false">
      <xsd:complexType>
        <xsd:sequence>
          <xsd:element ref="pc:Terms" minOccurs="0" maxOccurs="1"/>
        </xsd:sequence>
      </xsd:complexType>
    </xsd:element>
    <xsd:element name="TaxCatchAll" ma:index="22" nillable="true" ma:displayName="Taxonomy Catch All Column" ma:hidden="true" ma:list="{442570a1-7e33-49b8-96b0-21ce31c5b5ac}" ma:internalName="TaxCatchAll" ma:readOnly="false" ma:showField="CatchAllData" ma:web="6bf2f2b7-851c-4175-bf0f-af04c4e94027">
      <xsd:complexType>
        <xsd:complexContent>
          <xsd:extension base="dms:MultiChoiceLookup">
            <xsd:sequence>
              <xsd:element name="Value" type="dms:Lookup" maxOccurs="unbounded" minOccurs="0" nillable="true"/>
            </xsd:sequence>
          </xsd:extension>
        </xsd:complexContent>
      </xsd:complexType>
    </xsd:element>
    <xsd:element name="kb4ef000c8eb493f8d4aaf2178e05487" ma:index="23" nillable="true" ma:taxonomy="true" ma:internalName="kb4ef000c8eb493f8d4aaf2178e05487" ma:taxonomyFieldName="IP_x0020_HIP_x0020_Area" ma:displayName="IP HIP Region" ma:readOnly="false" ma:fieldId="{4b4ef000-c8eb-493f-8d4a-af2178e05487}" ma:sspId="2d88c65c-3d18-4304-bf56-a445aaa65aff" ma:termSetId="a25979c6-736c-42cb-806f-37eacf539c14" ma:anchorId="e130e950-2437-42ab-b67e-834030cfdea8"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70a681-ed1f-467c-b19f-686c26ecf246"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DateTaken" ma:index="27" nillable="true" ma:displayName="MediaServiceDateTaken" ma:hidden="true" ma:internalName="MediaServiceDateTaken" ma:readOnly="true">
      <xsd:simpleType>
        <xsd:restriction base="dms:Text"/>
      </xsd:simpleType>
    </xsd:element>
    <xsd:element name="MediaServiceAutoTags" ma:index="28" nillable="true" ma:displayName="MediaServiceAutoTags"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0dadef-1d0a-4118-9c4e-8418b27fe48a" elementFormDefault="qualified">
    <xsd:import namespace="http://schemas.microsoft.com/office/2006/documentManagement/types"/>
    <xsd:import namespace="http://schemas.microsoft.com/office/infopath/2007/PartnerControls"/>
    <xsd:element name="Meeting" ma:index="30" nillable="true" ma:displayName="Meeting" ma:indexed="true" ma:internalName="Meetin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f2f2b7-851c-4175-bf0f-af04c4e94027" elementFormDefault="qualified">
    <xsd:import namespace="http://schemas.microsoft.com/office/2006/documentManagement/types"/>
    <xsd:import namespace="http://schemas.microsoft.com/office/infopath/2007/PartnerControls"/>
    <xsd:element name="_dlc_DocId" ma:index="31" nillable="true" ma:displayName="Document ID Value" ma:description="The value of the document ID assigned to this item." ma:internalName="_dlc_DocId" ma:readOnly="true">
      <xsd:simpleType>
        <xsd:restriction base="dms:Text"/>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d75e69d3404407397a7eb0d5479894d xmlns="4e7e82ff-130c-471f-a9b5-f315683a1046">
      <Terms xmlns="http://schemas.microsoft.com/office/infopath/2007/PartnerControls">
        <TermInfo xmlns="http://schemas.microsoft.com/office/infopath/2007/PartnerControls">
          <TermName xmlns="http://schemas.microsoft.com/office/infopath/2007/PartnerControls">SAIHC</TermName>
          <TermId xmlns="http://schemas.microsoft.com/office/infopath/2007/PartnerControls">e3226939-6dd5-4b28-9a7f-1be05ad67f24</TermId>
        </TermInfo>
      </Terms>
    </pd75e69d3404407397a7eb0d5479894d>
    <TaxCatchAllLabel xmlns="4e7e82ff-130c-471f-a9b5-f315683a1046"/>
    <Meeting xmlns="780dadef-1d0a-4118-9c4e-8418b27fe48a">15th Meeting</Meeting>
    <PII xmlns="http://schemas.microsoft.com/sharepoint/v3">false</PII>
    <Year xmlns="http://schemas.microsoft.com/sharepoint/v3">2018</Year>
    <_dlc_DocId xmlns="6bf2f2b7-851c-4175-bf0f-af04c4e94027">PX7Q2S6N7TTT-1550357203-3472</_dlc_DocId>
    <TaxCatchAll xmlns="4e7e82ff-130c-471f-a9b5-f315683a1046">
      <Value>194</Value>
      <Value>165</Value>
      <Value>164</Value>
      <Value>9</Value>
      <Value>1</Value>
    </TaxCatchAll>
    <d0411bf1067d45cd8f19cfb38ec84467 xmlns="4e7e82ff-130c-471f-a9b5-f315683a1046">
      <Terms xmlns="http://schemas.microsoft.com/office/infopath/2007/PartnerControls">
        <TermInfo xmlns="http://schemas.microsoft.com/office/infopath/2007/PartnerControls">
          <TermName xmlns="http://schemas.microsoft.com/office/infopath/2007/PartnerControls">IHO</TermName>
          <TermId xmlns="http://schemas.microsoft.com/office/infopath/2007/PartnerControls">271ee81f-1326-4ebe-8da4-55310f124c04</TermId>
        </TermInfo>
      </Terms>
    </d0411bf1067d45cd8f19cfb38ec84467>
    <ed3e8be2d07446728d3dbbf5c7aa8ac2 xmlns="4e7e82ff-130c-471f-a9b5-f315683a1046">
      <Terms xmlns="http://schemas.microsoft.com/office/infopath/2007/PartnerControls"/>
    </ed3e8be2d07446728d3dbbf5c7aa8ac2>
    <c5c87486329e4be39bab181b036c310a xmlns="4e7e82ff-130c-471f-a9b5-f315683a1046">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77777b58-be7e-4cc7-a0da-30387eb98d66</TermId>
        </TermInfo>
      </Terms>
    </c5c87486329e4be39bab181b036c310a>
    <m49136c7a9a84fa3b109976f6b03c931 xmlns="4e7e82ff-130c-471f-a9b5-f315683a1046">
      <Terms xmlns="http://schemas.microsoft.com/office/infopath/2007/PartnerControls">
        <TermInfo xmlns="http://schemas.microsoft.com/office/infopath/2007/PartnerControls">
          <TermName xmlns="http://schemas.microsoft.com/office/infopath/2007/PartnerControls">Seychelles</TermName>
          <TermId xmlns="http://schemas.microsoft.com/office/infopath/2007/PartnerControls">f6380db7-4c99-4678-80ce-7155a094f553</TermId>
        </TermInfo>
      </Terms>
    </m49136c7a9a84fa3b109976f6b03c931>
    <National_x0020_Hydrographer_x0020_IHO_x0020_CL_x0020_No. xmlns="http://schemas.microsoft.com/sharepoint/v3" xsi:nil="true"/>
    <kb4ef000c8eb493f8d4aaf2178e05487 xmlns="4e7e82ff-130c-471f-a9b5-f315683a1046">
      <Terms xmlns="http://schemas.microsoft.com/office/infopath/2007/PartnerControls">
        <TermInfo xmlns="http://schemas.microsoft.com/office/infopath/2007/PartnerControls">
          <TermName xmlns="http://schemas.microsoft.com/office/infopath/2007/PartnerControls">HIP-MEA</TermName>
          <TermId xmlns="http://schemas.microsoft.com/office/infopath/2007/PartnerControls">c21e74e7-6eb1-4771-9eb8-647e3a5526ad</TermId>
        </TermInfo>
      </Terms>
    </kb4ef000c8eb493f8d4aaf2178e05487>
    <_dlc_DocIdUrl xmlns="6bf2f2b7-851c-4175-bf0f-af04c4e94027">
      <Url>https://ukho.sharepoint.com/sites/DataAcquisition/GPE/_layouts/15/DocIdRedir.aspx?ID=PX7Q2S6N7TTT-1550357203-3472</Url>
      <Description>PX7Q2S6N7TTT-1550357203-3472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E9F0F7C-2E8C-4BAD-ABD8-11F50F6F4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7e82ff-130c-471f-a9b5-f315683a1046"/>
    <ds:schemaRef ds:uri="8170a681-ed1f-467c-b19f-686c26ecf246"/>
    <ds:schemaRef ds:uri="780dadef-1d0a-4118-9c4e-8418b27fe48a"/>
    <ds:schemaRef ds:uri="6bf2f2b7-851c-4175-bf0f-af04c4e940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26092D-79D3-4323-AF05-328D842F819E}">
  <ds:schemaRefs>
    <ds:schemaRef ds:uri="http://purl.org/dc/terms/"/>
    <ds:schemaRef ds:uri="780dadef-1d0a-4118-9c4e-8418b27fe48a"/>
    <ds:schemaRef ds:uri="http://schemas.microsoft.com/office/2006/documentManagement/types"/>
    <ds:schemaRef ds:uri="http://purl.org/dc/elements/1.1/"/>
    <ds:schemaRef ds:uri="4e7e82ff-130c-471f-a9b5-f315683a1046"/>
    <ds:schemaRef ds:uri="8170a681-ed1f-467c-b19f-686c26ecf246"/>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6bf2f2b7-851c-4175-bf0f-af04c4e94027"/>
    <ds:schemaRef ds:uri="http://www.w3.org/XML/1998/namespace"/>
    <ds:schemaRef ds:uri="http://purl.org/dc/dcmitype/"/>
  </ds:schemaRefs>
</ds:datastoreItem>
</file>

<file path=customXml/itemProps3.xml><?xml version="1.0" encoding="utf-8"?>
<ds:datastoreItem xmlns:ds="http://schemas.openxmlformats.org/officeDocument/2006/customXml" ds:itemID="{17842C59-A26B-477B-9F24-1553B9DB6790}">
  <ds:schemaRefs>
    <ds:schemaRef ds:uri="http://schemas.microsoft.com/sharepoint/v3/contenttype/forms"/>
  </ds:schemaRefs>
</ds:datastoreItem>
</file>

<file path=customXml/itemProps4.xml><?xml version="1.0" encoding="utf-8"?>
<ds:datastoreItem xmlns:ds="http://schemas.openxmlformats.org/officeDocument/2006/customXml" ds:itemID="{D4182217-8DFD-4592-808D-05F86AF47C3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IHO_Presentations_template-Blank</Template>
  <TotalTime>663</TotalTime>
  <Words>1127</Words>
  <Application>Microsoft Office PowerPoint</Application>
  <PresentationFormat>Widescreen</PresentationFormat>
  <Paragraphs>85</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Worldwide ENC Database Working Group (WENDWG) Report</vt:lpstr>
      <vt:lpstr>Worldwide ENC Database Working Group (WENDWG) Report</vt:lpstr>
      <vt:lpstr>Worldwide ENC Database Working Group (WENDWG) Report</vt:lpstr>
      <vt:lpstr>Worldwide ENC Database Working Group (WENDWG) Report</vt:lpstr>
      <vt:lpstr>Worldwide ENC Database Working Group (WENDWG) Report</vt:lpstr>
      <vt:lpstr>Worldwide ENC Database Working Group (WENDWG) Report</vt:lpstr>
      <vt:lpstr>Worldwide ENC Database Working Group (WENDWG) Report</vt:lpstr>
      <vt:lpstr>Worldwide ENC Database Working Group (WENDWG) Report</vt:lpstr>
      <vt:lpstr>Worldwide ENC Database Working Group (WENDWG) Report</vt:lpstr>
      <vt:lpstr>Worldwide ENC Database Working Group (WENDWG) Report</vt:lpstr>
      <vt:lpstr>Worldwide ENC Database Working Group (WENDWG) Report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 G SAIHC15_WENDWG8_Report_Presention</dc:title>
  <dc:creator>David Wyatt</dc:creator>
  <cp:lastModifiedBy>Alberto Costa Neves</cp:lastModifiedBy>
  <cp:revision>64</cp:revision>
  <cp:lastPrinted>2018-03-23T12:08:46Z</cp:lastPrinted>
  <dcterms:created xsi:type="dcterms:W3CDTF">2018-03-14T09:31:16Z</dcterms:created>
  <dcterms:modified xsi:type="dcterms:W3CDTF">2018-08-17T09:46:44Z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0x010100AF82AC212BE65442A8724FE7C83737C70A0D00452FD3D03F468248B9791FB46CE9186B</vt:lpwstr>
  </property>
  <property fmtid="{D5CDD505-2E9C-101B-9397-08002B2CF9AE}" pid="3" name="e67d8e2fe5874f33b9c970a84d227915">
    <vt:lpwstr/>
  </property>
  <property fmtid="{D5CDD505-2E9C-101B-9397-08002B2CF9AE}" pid="4" name="Committees and WG">
    <vt:lpwstr>164;#SAIHC|e3226939-6dd5-4b28-9a7f-1be05ad67f24</vt:lpwstr>
  </property>
  <property fmtid="{D5CDD505-2E9C-101B-9397-08002B2CF9AE}" pid="5" name="UKHO_SecurityClassification">
    <vt:lpwstr>1;#OFFICIAL|77777b58-be7e-4cc7-a0da-30387eb98d66</vt:lpwstr>
  </property>
  <property fmtid="{D5CDD505-2E9C-101B-9397-08002B2CF9AE}" pid="6" name="_dlc_DocIdItemGuid">
    <vt:lpwstr>b80832da-d34d-4a32-a49a-ffdc844d0dbd</vt:lpwstr>
  </property>
  <property fmtid="{D5CDD505-2E9C-101B-9397-08002B2CF9AE}" pid="7" name="Country">
    <vt:lpwstr>194;#Seychelles|f6380db7-4c99-4678-80ce-7155a094f553</vt:lpwstr>
  </property>
  <property fmtid="{D5CDD505-2E9C-101B-9397-08002B2CF9AE}" pid="8" name="IP HIP Area">
    <vt:lpwstr>165;#HIP-MEA|c21e74e7-6eb1-4771-9eb8-647e3a5526ad</vt:lpwstr>
  </property>
  <property fmtid="{D5CDD505-2E9C-101B-9397-08002B2CF9AE}" pid="9" name="UKHO_OrganisationStructure">
    <vt:lpwstr>9;#IHO|271ee81f-1326-4ebe-8da4-55310f124c04</vt:lpwstr>
  </property>
  <property fmtid="{D5CDD505-2E9C-101B-9397-08002B2CF9AE}" pid="10" name="National Hydrographer IHO Document Type">
    <vt:lpwstr/>
  </property>
  <property fmtid="{D5CDD505-2E9C-101B-9397-08002B2CF9AE}" pid="11" name="ProductsAndServices">
    <vt:lpwstr/>
  </property>
</Properties>
</file>