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6" r:id="rId5"/>
    <p:sldId id="259" r:id="rId6"/>
    <p:sldId id="260" r:id="rId7"/>
    <p:sldId id="267" r:id="rId8"/>
    <p:sldId id="268" r:id="rId9"/>
    <p:sldId id="269" r:id="rId10"/>
    <p:sldId id="270" r:id="rId11"/>
    <p:sldId id="263" r:id="rId12"/>
    <p:sldId id="262" r:id="rId13"/>
    <p:sldId id="264" r:id="rId14"/>
    <p:sldId id="265" r:id="rId15"/>
    <p:sldId id="271" r:id="rId16"/>
    <p:sldId id="272" r:id="rId17"/>
    <p:sldId id="273" r:id="rId18"/>
    <p:sldId id="274"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35" autoAdjust="0"/>
    <p:restoredTop sz="96250" autoAdjust="0"/>
  </p:normalViewPr>
  <p:slideViewPr>
    <p:cSldViewPr>
      <p:cViewPr varScale="1">
        <p:scale>
          <a:sx n="47" d="100"/>
          <a:sy n="47" d="100"/>
        </p:scale>
        <p:origin x="-1206" y="-102"/>
      </p:cViewPr>
      <p:guideLst>
        <p:guide orient="horz" pos="2160"/>
        <p:guide pos="2880"/>
      </p:guideLst>
    </p:cSldViewPr>
  </p:slideViewPr>
  <p:outlineViewPr>
    <p:cViewPr>
      <p:scale>
        <a:sx n="33" d="100"/>
        <a:sy n="33" d="100"/>
      </p:scale>
      <p:origin x="222" y="53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2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441800-1099-4BD9-82F5-78719936462C}" type="datetimeFigureOut">
              <a:rPr lang="es-ES" smtClean="0"/>
              <a:pPr/>
              <a:t>06/03/2017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1E68DB-A1E0-450B-8DA5-5E0F9DC67143}" type="slidenum">
              <a:rPr lang="es-ES" smtClean="0"/>
              <a:pPr/>
              <a:t>‹Nº›</a:t>
            </a:fld>
            <a:endParaRPr lang="es-ES"/>
          </a:p>
        </p:txBody>
      </p:sp>
    </p:spTree>
    <p:extLst>
      <p:ext uri="{BB962C8B-B14F-4D97-AF65-F5344CB8AC3E}">
        <p14:creationId xmlns:p14="http://schemas.microsoft.com/office/powerpoint/2010/main" xmlns="" val="3799054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5A6F0-DF43-42F4-8021-36035BD08D50}" type="datetimeFigureOut">
              <a:rPr lang="es-ES" smtClean="0"/>
              <a:pPr/>
              <a:t>06/03/2017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F8043-AEF1-4778-A5A0-F1C323B91714}" type="slidenum">
              <a:rPr lang="es-ES" smtClean="0"/>
              <a:pPr/>
              <a:t>‹Nº›</a:t>
            </a:fld>
            <a:endParaRPr lang="es-ES"/>
          </a:p>
        </p:txBody>
      </p:sp>
    </p:spTree>
    <p:extLst>
      <p:ext uri="{BB962C8B-B14F-4D97-AF65-F5344CB8AC3E}">
        <p14:creationId xmlns:p14="http://schemas.microsoft.com/office/powerpoint/2010/main" xmlns="" val="382736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3</a:t>
            </a:fld>
            <a:endParaRPr lang="es-ES"/>
          </a:p>
        </p:txBody>
      </p:sp>
    </p:spTree>
    <p:extLst>
      <p:ext uri="{BB962C8B-B14F-4D97-AF65-F5344CB8AC3E}">
        <p14:creationId xmlns:p14="http://schemas.microsoft.com/office/powerpoint/2010/main" xmlns="" val="141766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12</a:t>
            </a:fld>
            <a:endParaRPr lang="es-ES"/>
          </a:p>
        </p:txBody>
      </p:sp>
    </p:spTree>
    <p:extLst>
      <p:ext uri="{BB962C8B-B14F-4D97-AF65-F5344CB8AC3E}">
        <p14:creationId xmlns:p14="http://schemas.microsoft.com/office/powerpoint/2010/main" xmlns="" val="276657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13</a:t>
            </a:fld>
            <a:endParaRPr lang="es-ES"/>
          </a:p>
        </p:txBody>
      </p:sp>
    </p:spTree>
    <p:extLst>
      <p:ext uri="{BB962C8B-B14F-4D97-AF65-F5344CB8AC3E}">
        <p14:creationId xmlns:p14="http://schemas.microsoft.com/office/powerpoint/2010/main" xmlns="" val="41333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14</a:t>
            </a:fld>
            <a:endParaRPr lang="es-ES"/>
          </a:p>
        </p:txBody>
      </p:sp>
    </p:spTree>
    <p:extLst>
      <p:ext uri="{BB962C8B-B14F-4D97-AF65-F5344CB8AC3E}">
        <p14:creationId xmlns:p14="http://schemas.microsoft.com/office/powerpoint/2010/main" xmlns="" val="118524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15</a:t>
            </a:fld>
            <a:endParaRPr lang="es-ES"/>
          </a:p>
        </p:txBody>
      </p:sp>
    </p:spTree>
    <p:extLst>
      <p:ext uri="{BB962C8B-B14F-4D97-AF65-F5344CB8AC3E}">
        <p14:creationId xmlns:p14="http://schemas.microsoft.com/office/powerpoint/2010/main" xmlns="" val="156509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16</a:t>
            </a:fld>
            <a:endParaRPr lang="es-ES"/>
          </a:p>
        </p:txBody>
      </p:sp>
    </p:spTree>
    <p:extLst>
      <p:ext uri="{BB962C8B-B14F-4D97-AF65-F5344CB8AC3E}">
        <p14:creationId xmlns:p14="http://schemas.microsoft.com/office/powerpoint/2010/main" xmlns="" val="399448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17</a:t>
            </a:fld>
            <a:endParaRPr lang="es-ES"/>
          </a:p>
        </p:txBody>
      </p:sp>
    </p:spTree>
    <p:extLst>
      <p:ext uri="{BB962C8B-B14F-4D97-AF65-F5344CB8AC3E}">
        <p14:creationId xmlns:p14="http://schemas.microsoft.com/office/powerpoint/2010/main" xmlns="" val="377532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18</a:t>
            </a:fld>
            <a:endParaRPr lang="es-ES"/>
          </a:p>
        </p:txBody>
      </p:sp>
    </p:spTree>
    <p:extLst>
      <p:ext uri="{BB962C8B-B14F-4D97-AF65-F5344CB8AC3E}">
        <p14:creationId xmlns:p14="http://schemas.microsoft.com/office/powerpoint/2010/main" xmlns="" val="194767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4</a:t>
            </a:fld>
            <a:endParaRPr lang="es-ES"/>
          </a:p>
        </p:txBody>
      </p:sp>
    </p:spTree>
    <p:extLst>
      <p:ext uri="{BB962C8B-B14F-4D97-AF65-F5344CB8AC3E}">
        <p14:creationId xmlns:p14="http://schemas.microsoft.com/office/powerpoint/2010/main" xmlns="" val="155396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5</a:t>
            </a:fld>
            <a:endParaRPr lang="es-ES"/>
          </a:p>
        </p:txBody>
      </p:sp>
    </p:spTree>
    <p:extLst>
      <p:ext uri="{BB962C8B-B14F-4D97-AF65-F5344CB8AC3E}">
        <p14:creationId xmlns:p14="http://schemas.microsoft.com/office/powerpoint/2010/main" xmlns="" val="324866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6</a:t>
            </a:fld>
            <a:endParaRPr lang="es-ES"/>
          </a:p>
        </p:txBody>
      </p:sp>
    </p:spTree>
    <p:extLst>
      <p:ext uri="{BB962C8B-B14F-4D97-AF65-F5344CB8AC3E}">
        <p14:creationId xmlns:p14="http://schemas.microsoft.com/office/powerpoint/2010/main" xmlns="" val="157256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7</a:t>
            </a:fld>
            <a:endParaRPr lang="es-ES"/>
          </a:p>
        </p:txBody>
      </p:sp>
    </p:spTree>
    <p:extLst>
      <p:ext uri="{BB962C8B-B14F-4D97-AF65-F5344CB8AC3E}">
        <p14:creationId xmlns:p14="http://schemas.microsoft.com/office/powerpoint/2010/main" xmlns="" val="186927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8</a:t>
            </a:fld>
            <a:endParaRPr lang="es-ES"/>
          </a:p>
        </p:txBody>
      </p:sp>
    </p:spTree>
    <p:extLst>
      <p:ext uri="{BB962C8B-B14F-4D97-AF65-F5344CB8AC3E}">
        <p14:creationId xmlns:p14="http://schemas.microsoft.com/office/powerpoint/2010/main" xmlns="" val="54335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9</a:t>
            </a:fld>
            <a:endParaRPr lang="es-ES"/>
          </a:p>
        </p:txBody>
      </p:sp>
    </p:spTree>
    <p:extLst>
      <p:ext uri="{BB962C8B-B14F-4D97-AF65-F5344CB8AC3E}">
        <p14:creationId xmlns:p14="http://schemas.microsoft.com/office/powerpoint/2010/main" xmlns="" val="390436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10</a:t>
            </a:fld>
            <a:endParaRPr lang="es-ES"/>
          </a:p>
        </p:txBody>
      </p:sp>
    </p:spTree>
    <p:extLst>
      <p:ext uri="{BB962C8B-B14F-4D97-AF65-F5344CB8AC3E}">
        <p14:creationId xmlns:p14="http://schemas.microsoft.com/office/powerpoint/2010/main" xmlns="" val="232539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8FF8043-AEF1-4778-A5A0-F1C323B91714}" type="slidenum">
              <a:rPr lang="es-ES" smtClean="0"/>
              <a:pPr/>
              <a:t>11</a:t>
            </a:fld>
            <a:endParaRPr lang="es-ES"/>
          </a:p>
        </p:txBody>
      </p:sp>
    </p:spTree>
    <p:extLst>
      <p:ext uri="{BB962C8B-B14F-4D97-AF65-F5344CB8AC3E}">
        <p14:creationId xmlns:p14="http://schemas.microsoft.com/office/powerpoint/2010/main" xmlns="" val="414798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499389-0FBD-4DB4-AB65-392B36FC8618}" type="datetimeFigureOut">
              <a:rPr lang="es-ES" smtClean="0"/>
              <a:pPr/>
              <a:t>06/03/2017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E29297-1AAB-4DC2-87E5-51AF1C009B2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99389-0FBD-4DB4-AB65-392B36FC8618}" type="datetimeFigureOut">
              <a:rPr lang="es-ES" smtClean="0"/>
              <a:pPr/>
              <a:t>06/03/2017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29297-1AAB-4DC2-87E5-51AF1C009B2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ibcso.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357298"/>
            <a:ext cx="7772400" cy="1470025"/>
          </a:xfrm>
        </p:spPr>
        <p:txBody>
          <a:bodyPr>
            <a:normAutofit/>
          </a:bodyPr>
          <a:lstStyle/>
          <a:p>
            <a:r>
              <a:rPr lang="es-ES" sz="2000" b="1" dirty="0"/>
              <a:t>ORGANIZACIÓN HIDROGRÁFICA INTERNACIONAL</a:t>
            </a:r>
            <a:r>
              <a:rPr lang="es-ES" sz="2000" dirty="0"/>
              <a:t/>
            </a:r>
            <a:br>
              <a:rPr lang="es-ES" sz="2000" dirty="0"/>
            </a:br>
            <a:r>
              <a:rPr lang="es-ES" sz="2000" b="1" dirty="0"/>
              <a:t>COMISION HIDROGRAFICA REGIONAL DEL ATLANTICO SUDOCCIDENTAL (</a:t>
            </a:r>
            <a:r>
              <a:rPr lang="es-ES" sz="2000" b="1" dirty="0" err="1"/>
              <a:t>CHAtSO</a:t>
            </a:r>
            <a:r>
              <a:rPr lang="es-ES" sz="2000" b="1" dirty="0"/>
              <a:t>)</a:t>
            </a:r>
            <a:r>
              <a:rPr lang="es-ES" sz="2000" dirty="0"/>
              <a:t/>
            </a:r>
            <a:br>
              <a:rPr lang="es-ES" sz="2000" dirty="0"/>
            </a:br>
            <a:r>
              <a:rPr lang="en-GB" sz="2000" b="1" dirty="0"/>
              <a:t>11</a:t>
            </a:r>
            <a:r>
              <a:rPr lang="en-GB" sz="2000" b="1" baseline="30000" dirty="0"/>
              <a:t>a </a:t>
            </a:r>
            <a:r>
              <a:rPr lang="en-GB" sz="2000" b="1" dirty="0" err="1"/>
              <a:t>Reunión</a:t>
            </a:r>
            <a:r>
              <a:rPr lang="en-GB" sz="2000" b="1" dirty="0"/>
              <a:t>, Niteroi, Río de Janeiro, BRASIL, 6 al 7 de </a:t>
            </a:r>
            <a:r>
              <a:rPr lang="en-GB" sz="2000" b="1" dirty="0" err="1"/>
              <a:t>Marzo</a:t>
            </a:r>
            <a:r>
              <a:rPr lang="en-GB" sz="2000" b="1" dirty="0"/>
              <a:t> de 2017</a:t>
            </a:r>
            <a:endParaRPr lang="es-ES" sz="2000" dirty="0"/>
          </a:p>
        </p:txBody>
      </p:sp>
      <p:pic>
        <p:nvPicPr>
          <p:cNvPr id="1026" name="Picture 2"/>
          <p:cNvPicPr>
            <a:picLocks noChangeAspect="1" noChangeArrowheads="1"/>
          </p:cNvPicPr>
          <p:nvPr/>
        </p:nvPicPr>
        <p:blipFill>
          <a:blip r:embed="rId2" cstate="print"/>
          <a:srcRect/>
          <a:stretch>
            <a:fillRect/>
          </a:stretch>
        </p:blipFill>
        <p:spPr bwMode="auto">
          <a:xfrm>
            <a:off x="0" y="0"/>
            <a:ext cx="1876900" cy="1142984"/>
          </a:xfrm>
          <a:prstGeom prst="rect">
            <a:avLst/>
          </a:prstGeom>
          <a:noFill/>
        </p:spPr>
      </p:pic>
      <p:pic>
        <p:nvPicPr>
          <p:cNvPr id="1025" name="Picture 1" descr="Iho_coul"/>
          <p:cNvPicPr>
            <a:picLocks noChangeAspect="1" noChangeArrowheads="1"/>
          </p:cNvPicPr>
          <p:nvPr/>
        </p:nvPicPr>
        <p:blipFill>
          <a:blip r:embed="rId3"/>
          <a:srcRect/>
          <a:stretch>
            <a:fillRect/>
          </a:stretch>
        </p:blipFill>
        <p:spPr bwMode="auto">
          <a:xfrm>
            <a:off x="8143900" y="0"/>
            <a:ext cx="1000100" cy="1320645"/>
          </a:xfrm>
          <a:prstGeom prst="rect">
            <a:avLst/>
          </a:prstGeom>
          <a:noFill/>
        </p:spPr>
      </p:pic>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3300"/>
                </a:solidFill>
                <a:effectLst/>
                <a:latin typeface="Arial" pitchFamily="34" charset="0"/>
                <a:ea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2343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3300"/>
                </a:solidFill>
                <a:effectLst/>
                <a:latin typeface="Arial" pitchFamily="34" charset="0"/>
                <a:ea typeface="Times New Roman" pitchFamily="18" charset="0"/>
              </a:rPr>
              <a:t>	</a:t>
            </a:r>
            <a:endParaRPr kumimoji="0" lang="es-ES" sz="1800" b="0" i="0" u="none" strike="noStrike" cap="none" normalizeH="0" baseline="0" smtClean="0">
              <a:ln>
                <a:noFill/>
              </a:ln>
              <a:solidFill>
                <a:schemeClr val="tx1"/>
              </a:solidFill>
              <a:effectLst/>
              <a:latin typeface="Arial" pitchFamily="34" charset="0"/>
            </a:endParaRPr>
          </a:p>
        </p:txBody>
      </p:sp>
      <p:pic>
        <p:nvPicPr>
          <p:cNvPr id="1030" name="Picture 6" descr="SHN-escudo"/>
          <p:cNvPicPr>
            <a:picLocks noChangeAspect="1" noChangeArrowheads="1"/>
          </p:cNvPicPr>
          <p:nvPr/>
        </p:nvPicPr>
        <p:blipFill>
          <a:blip r:embed="rId4" cstate="print"/>
          <a:srcRect/>
          <a:stretch>
            <a:fillRect/>
          </a:stretch>
        </p:blipFill>
        <p:spPr bwMode="auto">
          <a:xfrm>
            <a:off x="3857620" y="2928933"/>
            <a:ext cx="1214446" cy="1762137"/>
          </a:xfrm>
          <a:prstGeom prst="rect">
            <a:avLst/>
          </a:prstGeom>
          <a:noFill/>
          <a:ln w="9525">
            <a:noFill/>
            <a:miter lim="800000"/>
            <a:headEnd/>
            <a:tailEnd/>
          </a:ln>
        </p:spPr>
      </p:pic>
      <p:sp>
        <p:nvSpPr>
          <p:cNvPr id="10" name="9 Rectángulo"/>
          <p:cNvSpPr/>
          <p:nvPr/>
        </p:nvSpPr>
        <p:spPr>
          <a:xfrm>
            <a:off x="1785918" y="5169771"/>
            <a:ext cx="5429256" cy="830997"/>
          </a:xfrm>
          <a:prstGeom prst="rect">
            <a:avLst/>
          </a:prstGeom>
        </p:spPr>
        <p:txBody>
          <a:bodyPr wrap="square">
            <a:spAutoFit/>
          </a:bodyPr>
          <a:lstStyle/>
          <a:p>
            <a:pPr algn="ctr"/>
            <a:r>
              <a:rPr lang="en-GB" sz="2400" b="1" dirty="0"/>
              <a:t>REPORTE NACIONAL DE LA REPUBLICA ARGENTINA</a:t>
            </a:r>
            <a:endParaRPr lang="es-E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smtClean="0"/>
              <a:t>ENCs AR CHAtSO</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pic>
        <p:nvPicPr>
          <p:cNvPr id="8" name="Marcador de contenido 5"/>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1892368" y="1600200"/>
            <a:ext cx="5359263" cy="4525963"/>
          </a:xfrm>
        </p:spPr>
      </p:pic>
      <p:sp>
        <p:nvSpPr>
          <p:cNvPr id="9" name="CuadroTexto 8"/>
          <p:cNvSpPr txBox="1"/>
          <p:nvPr/>
        </p:nvSpPr>
        <p:spPr>
          <a:xfrm>
            <a:off x="5148064" y="4941168"/>
            <a:ext cx="2232248" cy="923330"/>
          </a:xfrm>
          <a:prstGeom prst="rect">
            <a:avLst/>
          </a:prstGeom>
          <a:noFill/>
        </p:spPr>
        <p:txBody>
          <a:bodyPr wrap="square" rtlCol="0">
            <a:spAutoFit/>
          </a:bodyPr>
          <a:lstStyle/>
          <a:p>
            <a:r>
              <a:rPr lang="es-AR" dirty="0" smtClean="0">
                <a:solidFill>
                  <a:srgbClr val="FFFF00"/>
                </a:solidFill>
              </a:rPr>
              <a:t>____</a:t>
            </a:r>
            <a:r>
              <a:rPr lang="es-AR" dirty="0" smtClean="0"/>
              <a:t> </a:t>
            </a:r>
            <a:r>
              <a:rPr lang="es-AR" dirty="0" smtClean="0">
                <a:solidFill>
                  <a:schemeClr val="bg1"/>
                </a:solidFill>
              </a:rPr>
              <a:t>Editadas</a:t>
            </a:r>
          </a:p>
          <a:p>
            <a:r>
              <a:rPr lang="es-AR" dirty="0" smtClean="0">
                <a:solidFill>
                  <a:srgbClr val="FF0000"/>
                </a:solidFill>
              </a:rPr>
              <a:t>____</a:t>
            </a:r>
            <a:r>
              <a:rPr lang="es-AR" dirty="0" smtClean="0"/>
              <a:t> </a:t>
            </a:r>
            <a:r>
              <a:rPr lang="es-AR" dirty="0" smtClean="0">
                <a:solidFill>
                  <a:schemeClr val="bg1"/>
                </a:solidFill>
              </a:rPr>
              <a:t>En producción</a:t>
            </a:r>
          </a:p>
          <a:p>
            <a:r>
              <a:rPr lang="es-AR" dirty="0" smtClean="0">
                <a:solidFill>
                  <a:srgbClr val="00B050"/>
                </a:solidFill>
              </a:rPr>
              <a:t>____ </a:t>
            </a:r>
            <a:r>
              <a:rPr lang="es-AR" dirty="0" smtClean="0">
                <a:solidFill>
                  <a:schemeClr val="bg1"/>
                </a:solidFill>
              </a:rPr>
              <a:t>Proyectadas</a:t>
            </a:r>
            <a:endParaRPr lang="es-AR"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smtClean="0"/>
              <a:t>MSI</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normAutofit fontScale="85000" lnSpcReduction="10000"/>
          </a:bodyPr>
          <a:lstStyle/>
          <a:p>
            <a:pPr algn="just"/>
            <a:r>
              <a:rPr lang="en-GB" dirty="0" smtClean="0"/>
              <a:t>	Durante la 10° </a:t>
            </a:r>
            <a:r>
              <a:rPr lang="en-GB" dirty="0" err="1" smtClean="0"/>
              <a:t>Reunión</a:t>
            </a:r>
            <a:r>
              <a:rPr lang="en-GB" dirty="0" smtClean="0"/>
              <a:t> de la </a:t>
            </a:r>
            <a:r>
              <a:rPr lang="en-GB" dirty="0" err="1" smtClean="0"/>
              <a:t>CHAtSO</a:t>
            </a:r>
            <a:r>
              <a:rPr lang="en-GB" dirty="0" smtClean="0"/>
              <a:t> se </a:t>
            </a:r>
            <a:r>
              <a:rPr lang="en-GB" dirty="0" err="1" smtClean="0"/>
              <a:t>firmó</a:t>
            </a:r>
            <a:r>
              <a:rPr lang="en-GB" dirty="0" smtClean="0"/>
              <a:t> el </a:t>
            </a:r>
            <a:r>
              <a:rPr lang="en-GB" dirty="0" err="1" smtClean="0"/>
              <a:t>acuerdo</a:t>
            </a:r>
            <a:r>
              <a:rPr lang="en-GB" dirty="0" smtClean="0"/>
              <a:t> de Plan de </a:t>
            </a:r>
            <a:r>
              <a:rPr lang="en-GB" dirty="0" err="1" smtClean="0"/>
              <a:t>Contingencia</a:t>
            </a:r>
            <a:r>
              <a:rPr lang="en-GB" dirty="0" smtClean="0"/>
              <a:t> </a:t>
            </a:r>
            <a:r>
              <a:rPr lang="es-ES" dirty="0" smtClean="0"/>
              <a:t>entra la </a:t>
            </a:r>
            <a:r>
              <a:rPr lang="es-ES" dirty="0" err="1" smtClean="0"/>
              <a:t>Directoria</a:t>
            </a:r>
            <a:r>
              <a:rPr lang="es-ES" dirty="0" smtClean="0"/>
              <a:t> de Hidrografía y Navegación de Brasil (NAVAREA V) y el Servicio de Hidrografía Naval de Argentina (NAVAREA VI) para garantizar que los servicios de transmisión y control de avisos de Información de Seguridad Marítima no se vean interrumpidos en caso de producirse alguna catástrofe. </a:t>
            </a:r>
          </a:p>
          <a:p>
            <a:pPr algn="just"/>
            <a:r>
              <a:rPr lang="es-ES" dirty="0" smtClean="0"/>
              <a:t> 	S</a:t>
            </a:r>
            <a:r>
              <a:rPr lang="en-GB" dirty="0" smtClean="0"/>
              <a:t>e </a:t>
            </a:r>
            <a:r>
              <a:rPr lang="en-GB" dirty="0" err="1" smtClean="0"/>
              <a:t>continúa</a:t>
            </a:r>
            <a:r>
              <a:rPr lang="en-GB" dirty="0" smtClean="0"/>
              <a:t> con la </a:t>
            </a:r>
            <a:r>
              <a:rPr lang="en-GB" dirty="0" err="1" smtClean="0"/>
              <a:t>transmisión</a:t>
            </a:r>
            <a:r>
              <a:rPr lang="en-GB" dirty="0" smtClean="0"/>
              <a:t> y </a:t>
            </a:r>
            <a:r>
              <a:rPr lang="en-GB" dirty="0" err="1" smtClean="0"/>
              <a:t>recepción</a:t>
            </a:r>
            <a:r>
              <a:rPr lang="en-GB" dirty="0" smtClean="0"/>
              <a:t> de </a:t>
            </a:r>
            <a:r>
              <a:rPr lang="en-GB" dirty="0" err="1" smtClean="0"/>
              <a:t>Radioavisos</a:t>
            </a:r>
            <a:r>
              <a:rPr lang="en-GB" dirty="0" smtClean="0"/>
              <a:t> </a:t>
            </a:r>
            <a:r>
              <a:rPr lang="en-GB" dirty="0" err="1" smtClean="0"/>
              <a:t>Náuticos</a:t>
            </a:r>
            <a:r>
              <a:rPr lang="en-GB" dirty="0" smtClean="0"/>
              <a:t> </a:t>
            </a:r>
            <a:r>
              <a:rPr lang="en-GB" dirty="0" err="1" smtClean="0"/>
              <a:t>vía</a:t>
            </a:r>
            <a:r>
              <a:rPr lang="en-GB" dirty="0" smtClean="0"/>
              <a:t> NAVTEX y </a:t>
            </a:r>
            <a:r>
              <a:rPr lang="en-GB" dirty="0" err="1" smtClean="0"/>
              <a:t>vía</a:t>
            </a:r>
            <a:r>
              <a:rPr lang="en-GB" dirty="0" smtClean="0"/>
              <a:t> </a:t>
            </a:r>
            <a:r>
              <a:rPr lang="en-GB" dirty="0" err="1" smtClean="0"/>
              <a:t>SafetyNET</a:t>
            </a:r>
            <a:r>
              <a:rPr lang="en-GB" dirty="0" smtClean="0"/>
              <a:t> </a:t>
            </a:r>
            <a:r>
              <a:rPr lang="en-GB" dirty="0" err="1" smtClean="0"/>
              <a:t>dentro</a:t>
            </a:r>
            <a:r>
              <a:rPr lang="en-GB" dirty="0" smtClean="0"/>
              <a:t> de la NAVAREA VI.</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smtClean="0"/>
              <a:t>C-55</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lstStyle/>
          <a:p>
            <a:pPr>
              <a:buNone/>
            </a:pPr>
            <a:r>
              <a:rPr lang="en-GB" dirty="0" smtClean="0"/>
              <a:t>	</a:t>
            </a:r>
            <a:r>
              <a:rPr lang="en-GB" sz="2800" dirty="0" smtClean="0"/>
              <a:t>La </a:t>
            </a:r>
            <a:r>
              <a:rPr lang="en-GB" sz="2800" dirty="0" err="1" smtClean="0"/>
              <a:t>última</a:t>
            </a:r>
            <a:r>
              <a:rPr lang="en-GB" sz="2800" dirty="0" smtClean="0"/>
              <a:t> </a:t>
            </a:r>
            <a:r>
              <a:rPr lang="en-GB" sz="2800" dirty="0" err="1" smtClean="0"/>
              <a:t>actualización</a:t>
            </a:r>
            <a:r>
              <a:rPr lang="en-GB" sz="2800" dirty="0" smtClean="0"/>
              <a:t> </a:t>
            </a:r>
            <a:r>
              <a:rPr lang="en-GB" sz="2800" dirty="0" err="1" smtClean="0"/>
              <a:t>fue</a:t>
            </a:r>
            <a:r>
              <a:rPr lang="en-GB" sz="2800" dirty="0" smtClean="0"/>
              <a:t> </a:t>
            </a:r>
            <a:r>
              <a:rPr lang="en-GB" sz="2800" dirty="0" err="1" smtClean="0"/>
              <a:t>enviada</a:t>
            </a:r>
            <a:r>
              <a:rPr lang="en-GB" sz="2800" dirty="0" smtClean="0"/>
              <a:t> en </a:t>
            </a:r>
            <a:r>
              <a:rPr lang="en-GB" sz="2800" dirty="0" err="1" smtClean="0"/>
              <a:t>enero</a:t>
            </a:r>
            <a:r>
              <a:rPr lang="en-GB" sz="2800" dirty="0" smtClean="0"/>
              <a:t> de 2017. </a:t>
            </a:r>
            <a:r>
              <a:rPr lang="en-GB" sz="2800" dirty="0" err="1" smtClean="0"/>
              <a:t>Región</a:t>
            </a:r>
            <a:r>
              <a:rPr lang="en-GB" sz="2800" dirty="0" smtClean="0"/>
              <a:t> C</a:t>
            </a:r>
          </a:p>
          <a:p>
            <a:pPr>
              <a:buNone/>
            </a:pPr>
            <a:endParaRPr lang="en-GB" sz="2800" dirty="0" smtClean="0"/>
          </a:p>
          <a:p>
            <a:pPr>
              <a:buNone/>
            </a:pPr>
            <a:endParaRPr lang="en-GB" dirty="0" smtClean="0"/>
          </a:p>
          <a:p>
            <a:pPr>
              <a:buNone/>
            </a:pPr>
            <a:endParaRPr lang="es-ES" dirty="0"/>
          </a:p>
        </p:txBody>
      </p:sp>
      <p:graphicFrame>
        <p:nvGraphicFramePr>
          <p:cNvPr id="6" name="5 Tabla"/>
          <p:cNvGraphicFramePr>
            <a:graphicFrameLocks noGrp="1"/>
          </p:cNvGraphicFramePr>
          <p:nvPr/>
        </p:nvGraphicFramePr>
        <p:xfrm>
          <a:off x="928662" y="2857496"/>
          <a:ext cx="7429552" cy="3328048"/>
        </p:xfrm>
        <a:graphic>
          <a:graphicData uri="http://schemas.openxmlformats.org/drawingml/2006/table">
            <a:tbl>
              <a:tblPr firstRow="1" bandRow="1">
                <a:tableStyleId>{5C22544A-7EE6-4342-B048-85BDC9FD1C3A}</a:tableStyleId>
              </a:tblPr>
              <a:tblGrid>
                <a:gridCol w="4714908"/>
                <a:gridCol w="857256"/>
                <a:gridCol w="1000132"/>
                <a:gridCol w="857256"/>
              </a:tblGrid>
              <a:tr h="511972">
                <a:tc>
                  <a:txBody>
                    <a:bodyPr/>
                    <a:lstStyle/>
                    <a:p>
                      <a:r>
                        <a:rPr lang="en-GB" sz="1800" b="1" kern="1200" dirty="0" err="1" smtClean="0">
                          <a:solidFill>
                            <a:schemeClr val="lt1"/>
                          </a:solidFill>
                          <a:latin typeface="+mn-lt"/>
                          <a:ea typeface="+mn-ea"/>
                          <a:cs typeface="+mn-cs"/>
                        </a:rPr>
                        <a:t>Objetivo</a:t>
                      </a:r>
                      <a:r>
                        <a:rPr lang="en-GB" sz="1800" b="1" kern="1200" dirty="0" smtClean="0">
                          <a:solidFill>
                            <a:schemeClr val="lt1"/>
                          </a:solidFill>
                          <a:latin typeface="+mn-lt"/>
                          <a:ea typeface="+mn-ea"/>
                          <a:cs typeface="+mn-cs"/>
                        </a:rPr>
                        <a:t> / </a:t>
                      </a:r>
                      <a:r>
                        <a:rPr lang="en-GB" sz="1800" b="1" kern="1200" dirty="0" err="1" smtClean="0">
                          <a:solidFill>
                            <a:schemeClr val="lt1"/>
                          </a:solidFill>
                          <a:latin typeface="+mn-lt"/>
                          <a:ea typeface="+mn-ea"/>
                          <a:cs typeface="+mn-cs"/>
                        </a:rPr>
                        <a:t>Escala</a:t>
                      </a:r>
                      <a:endParaRPr lang="es-ES" dirty="0"/>
                    </a:p>
                  </a:txBody>
                  <a:tcPr/>
                </a:tc>
                <a:tc>
                  <a:txBody>
                    <a:bodyPr/>
                    <a:lstStyle/>
                    <a:p>
                      <a:r>
                        <a:rPr lang="en-GB" sz="1800" b="1" kern="1200" dirty="0" smtClean="0">
                          <a:solidFill>
                            <a:schemeClr val="lt1"/>
                          </a:solidFill>
                          <a:latin typeface="+mn-lt"/>
                          <a:ea typeface="+mn-ea"/>
                          <a:cs typeface="+mn-cs"/>
                        </a:rPr>
                        <a:t>A</a:t>
                      </a:r>
                      <a:endParaRPr lang="es-ES" dirty="0"/>
                    </a:p>
                  </a:txBody>
                  <a:tcPr/>
                </a:tc>
                <a:tc>
                  <a:txBody>
                    <a:bodyPr/>
                    <a:lstStyle/>
                    <a:p>
                      <a:r>
                        <a:rPr lang="en-GB" sz="1800" b="1" kern="1200" dirty="0" smtClean="0">
                          <a:solidFill>
                            <a:schemeClr val="lt1"/>
                          </a:solidFill>
                          <a:latin typeface="+mn-lt"/>
                          <a:ea typeface="+mn-ea"/>
                          <a:cs typeface="+mn-cs"/>
                        </a:rPr>
                        <a:t>B</a:t>
                      </a:r>
                      <a:endParaRPr lang="es-ES" dirty="0"/>
                    </a:p>
                  </a:txBody>
                  <a:tcPr/>
                </a:tc>
                <a:tc>
                  <a:txBody>
                    <a:bodyPr/>
                    <a:lstStyle/>
                    <a:p>
                      <a:r>
                        <a:rPr lang="en-GB" sz="1800" b="1" kern="1200" dirty="0" smtClean="0">
                          <a:solidFill>
                            <a:schemeClr val="lt1"/>
                          </a:solidFill>
                          <a:latin typeface="+mn-lt"/>
                          <a:ea typeface="+mn-ea"/>
                          <a:cs typeface="+mn-cs"/>
                        </a:rPr>
                        <a:t>C</a:t>
                      </a:r>
                      <a:endParaRPr lang="es-ES" dirty="0"/>
                    </a:p>
                  </a:txBody>
                  <a:tcPr/>
                </a:tc>
              </a:tr>
              <a:tr h="511972">
                <a:tc>
                  <a:txBody>
                    <a:bodyPr/>
                    <a:lstStyle/>
                    <a:p>
                      <a:r>
                        <a:rPr lang="en-GB" sz="1800" b="1" kern="1200" dirty="0" err="1" smtClean="0">
                          <a:solidFill>
                            <a:schemeClr val="dk1"/>
                          </a:solidFill>
                          <a:latin typeface="+mn-lt"/>
                          <a:ea typeface="+mn-ea"/>
                          <a:cs typeface="+mn-cs"/>
                        </a:rPr>
                        <a:t>Pasaje</a:t>
                      </a:r>
                      <a:r>
                        <a:rPr lang="en-GB" sz="1800" b="1" kern="1200" dirty="0" smtClean="0">
                          <a:solidFill>
                            <a:schemeClr val="dk1"/>
                          </a:solidFill>
                          <a:latin typeface="+mn-lt"/>
                          <a:ea typeface="+mn-ea"/>
                          <a:cs typeface="+mn-cs"/>
                        </a:rPr>
                        <a:t> Offshore / </a:t>
                      </a:r>
                      <a:r>
                        <a:rPr lang="en-GB" sz="1800" b="1" kern="1200" dirty="0" err="1" smtClean="0">
                          <a:solidFill>
                            <a:schemeClr val="dk1"/>
                          </a:solidFill>
                          <a:latin typeface="+mn-lt"/>
                          <a:ea typeface="+mn-ea"/>
                          <a:cs typeface="+mn-cs"/>
                        </a:rPr>
                        <a:t>Pequeña</a:t>
                      </a:r>
                      <a:endParaRPr lang="es-ES" b="1" dirty="0"/>
                    </a:p>
                  </a:txBody>
                  <a:tcPr/>
                </a:tc>
                <a:tc>
                  <a:txBody>
                    <a:bodyPr/>
                    <a:lstStyle/>
                    <a:p>
                      <a:r>
                        <a:rPr lang="es-ES" b="1" dirty="0" smtClean="0"/>
                        <a:t>100</a:t>
                      </a:r>
                      <a:endParaRPr lang="es-ES" b="1" dirty="0"/>
                    </a:p>
                  </a:txBody>
                  <a:tcPr/>
                </a:tc>
                <a:tc>
                  <a:txBody>
                    <a:bodyPr/>
                    <a:lstStyle/>
                    <a:p>
                      <a:r>
                        <a:rPr lang="es-ES" b="1" dirty="0" smtClean="0"/>
                        <a:t>50</a:t>
                      </a:r>
                      <a:endParaRPr lang="es-ES" b="1" dirty="0"/>
                    </a:p>
                  </a:txBody>
                  <a:tcPr/>
                </a:tc>
                <a:tc>
                  <a:txBody>
                    <a:bodyPr/>
                    <a:lstStyle/>
                    <a:p>
                      <a:r>
                        <a:rPr lang="es-ES" b="1" dirty="0" smtClean="0"/>
                        <a:t>--</a:t>
                      </a:r>
                      <a:endParaRPr lang="es-ES" b="1" dirty="0"/>
                    </a:p>
                  </a:txBody>
                  <a:tcPr/>
                </a:tc>
              </a:tr>
              <a:tr h="511972">
                <a:tc>
                  <a:txBody>
                    <a:bodyPr/>
                    <a:lstStyle/>
                    <a:p>
                      <a:r>
                        <a:rPr lang="es-ES" sz="1800" b="1" kern="1200" dirty="0" smtClean="0">
                          <a:solidFill>
                            <a:schemeClr val="dk1"/>
                          </a:solidFill>
                          <a:latin typeface="+mn-lt"/>
                          <a:ea typeface="+mn-ea"/>
                          <a:cs typeface="+mn-cs"/>
                        </a:rPr>
                        <a:t>Recalada y Pasaje Costero / Media</a:t>
                      </a:r>
                      <a:endParaRPr lang="es-ES" b="1" dirty="0"/>
                    </a:p>
                  </a:txBody>
                  <a:tcPr/>
                </a:tc>
                <a:tc>
                  <a:txBody>
                    <a:bodyPr/>
                    <a:lstStyle/>
                    <a:p>
                      <a:r>
                        <a:rPr lang="en-GB" sz="1800" b="1" kern="1200" dirty="0" smtClean="0">
                          <a:solidFill>
                            <a:schemeClr val="dk1"/>
                          </a:solidFill>
                          <a:latin typeface="+mn-lt"/>
                          <a:ea typeface="+mn-ea"/>
                          <a:cs typeface="+mn-cs"/>
                        </a:rPr>
                        <a:t>86</a:t>
                      </a:r>
                      <a:endParaRPr lang="es-ES" b="1" dirty="0"/>
                    </a:p>
                  </a:txBody>
                  <a:tcPr/>
                </a:tc>
                <a:tc>
                  <a:txBody>
                    <a:bodyPr/>
                    <a:lstStyle/>
                    <a:p>
                      <a:r>
                        <a:rPr lang="en-GB" sz="1800" b="1" kern="1200" dirty="0" smtClean="0">
                          <a:solidFill>
                            <a:schemeClr val="dk1"/>
                          </a:solidFill>
                          <a:latin typeface="+mn-lt"/>
                          <a:ea typeface="+mn-ea"/>
                          <a:cs typeface="+mn-cs"/>
                        </a:rPr>
                        <a:t>67.7</a:t>
                      </a:r>
                      <a:endParaRPr lang="es-ES" b="1" dirty="0"/>
                    </a:p>
                  </a:txBody>
                  <a:tcPr/>
                </a:tc>
                <a:tc>
                  <a:txBody>
                    <a:bodyPr/>
                    <a:lstStyle/>
                    <a:p>
                      <a:r>
                        <a:rPr lang="en-GB" sz="1800" b="1" kern="1200" dirty="0" smtClean="0">
                          <a:solidFill>
                            <a:schemeClr val="dk1"/>
                          </a:solidFill>
                          <a:latin typeface="+mn-lt"/>
                          <a:ea typeface="+mn-ea"/>
                          <a:cs typeface="+mn-cs"/>
                        </a:rPr>
                        <a:t>75</a:t>
                      </a:r>
                      <a:endParaRPr lang="es-ES" b="1" dirty="0"/>
                    </a:p>
                  </a:txBody>
                  <a:tcPr/>
                </a:tc>
              </a:tr>
              <a:tr h="511972">
                <a:tc>
                  <a:txBody>
                    <a:bodyPr/>
                    <a:lstStyle/>
                    <a:p>
                      <a:r>
                        <a:rPr lang="en-GB" sz="1800" b="1" kern="1200" dirty="0" err="1" smtClean="0">
                          <a:solidFill>
                            <a:schemeClr val="dk1"/>
                          </a:solidFill>
                          <a:latin typeface="+mn-lt"/>
                          <a:ea typeface="+mn-ea"/>
                          <a:cs typeface="+mn-cs"/>
                        </a:rPr>
                        <a:t>Aproches</a:t>
                      </a:r>
                      <a:r>
                        <a:rPr lang="en-GB" sz="1800" b="1" kern="1200" dirty="0" smtClean="0">
                          <a:solidFill>
                            <a:schemeClr val="dk1"/>
                          </a:solidFill>
                          <a:latin typeface="+mn-lt"/>
                          <a:ea typeface="+mn-ea"/>
                          <a:cs typeface="+mn-cs"/>
                        </a:rPr>
                        <a:t> y </a:t>
                      </a:r>
                      <a:r>
                        <a:rPr lang="en-GB" sz="1800" b="1" kern="1200" dirty="0" err="1" smtClean="0">
                          <a:solidFill>
                            <a:schemeClr val="dk1"/>
                          </a:solidFill>
                          <a:latin typeface="+mn-lt"/>
                          <a:ea typeface="+mn-ea"/>
                          <a:cs typeface="+mn-cs"/>
                        </a:rPr>
                        <a:t>Puertos</a:t>
                      </a:r>
                      <a:r>
                        <a:rPr lang="en-GB" sz="1800" b="1" kern="1200" dirty="0" smtClean="0">
                          <a:solidFill>
                            <a:schemeClr val="dk1"/>
                          </a:solidFill>
                          <a:latin typeface="+mn-lt"/>
                          <a:ea typeface="+mn-ea"/>
                          <a:cs typeface="+mn-cs"/>
                        </a:rPr>
                        <a:t> / Grande</a:t>
                      </a:r>
                      <a:endParaRPr lang="es-ES" b="1" dirty="0"/>
                    </a:p>
                  </a:txBody>
                  <a:tcPr/>
                </a:tc>
                <a:tc>
                  <a:txBody>
                    <a:bodyPr/>
                    <a:lstStyle/>
                    <a:p>
                      <a:r>
                        <a:rPr lang="en-GB" sz="1800" b="1" kern="1200" dirty="0" smtClean="0">
                          <a:solidFill>
                            <a:schemeClr val="dk1"/>
                          </a:solidFill>
                          <a:latin typeface="+mn-lt"/>
                          <a:ea typeface="+mn-ea"/>
                          <a:cs typeface="+mn-cs"/>
                        </a:rPr>
                        <a:t>85.7</a:t>
                      </a:r>
                      <a:endParaRPr lang="es-ES" b="1" dirty="0"/>
                    </a:p>
                  </a:txBody>
                  <a:tcPr/>
                </a:tc>
                <a:tc>
                  <a:txBody>
                    <a:bodyPr/>
                    <a:lstStyle/>
                    <a:p>
                      <a:r>
                        <a:rPr lang="en-GB" sz="1800" b="1" kern="1200" dirty="0" smtClean="0">
                          <a:solidFill>
                            <a:schemeClr val="dk1"/>
                          </a:solidFill>
                          <a:latin typeface="+mn-lt"/>
                          <a:ea typeface="+mn-ea"/>
                          <a:cs typeface="+mn-cs"/>
                        </a:rPr>
                        <a:t>81.2</a:t>
                      </a:r>
                      <a:endParaRPr lang="es-ES" b="1" dirty="0"/>
                    </a:p>
                  </a:txBody>
                  <a:tcPr/>
                </a:tc>
                <a:tc>
                  <a:txBody>
                    <a:bodyPr/>
                    <a:lstStyle/>
                    <a:p>
                      <a:r>
                        <a:rPr lang="en-GB" sz="1800" b="1" kern="1200" dirty="0" smtClean="0">
                          <a:solidFill>
                            <a:schemeClr val="dk1"/>
                          </a:solidFill>
                          <a:latin typeface="+mn-lt"/>
                          <a:ea typeface="+mn-ea"/>
                          <a:cs typeface="+mn-cs"/>
                        </a:rPr>
                        <a:t>71</a:t>
                      </a:r>
                      <a:endParaRPr lang="es-ES" b="1" dirty="0"/>
                    </a:p>
                  </a:txBody>
                  <a:tcPr/>
                </a:tc>
              </a:tr>
              <a:tr h="511972">
                <a:tc>
                  <a:txBody>
                    <a:bodyPr/>
                    <a:lstStyle/>
                    <a:p>
                      <a:r>
                        <a:rPr lang="es-ES" sz="1800" b="1" kern="1200" dirty="0" smtClean="0">
                          <a:solidFill>
                            <a:schemeClr val="dk1"/>
                          </a:solidFill>
                          <a:latin typeface="+mn-lt"/>
                          <a:ea typeface="+mn-ea"/>
                          <a:cs typeface="+mn-cs"/>
                        </a:rPr>
                        <a:t>Porcentaje del Grupo A que muestra las profundidades en metros</a:t>
                      </a:r>
                      <a:endParaRPr lang="es-ES" b="1" dirty="0"/>
                    </a:p>
                  </a:txBody>
                  <a:tcPr/>
                </a:tc>
                <a:tc>
                  <a:txBody>
                    <a:bodyPr/>
                    <a:lstStyle/>
                    <a:p>
                      <a:r>
                        <a:rPr lang="es-ES" b="1" dirty="0" smtClean="0"/>
                        <a:t>100</a:t>
                      </a:r>
                      <a:endParaRPr lang="es-ES" b="1" dirty="0"/>
                    </a:p>
                  </a:txBody>
                  <a:tcPr/>
                </a:tc>
                <a:tc>
                  <a:txBody>
                    <a:bodyPr/>
                    <a:lstStyle/>
                    <a:p>
                      <a:r>
                        <a:rPr lang="es-ES" b="1" dirty="0" smtClean="0"/>
                        <a:t>--</a:t>
                      </a:r>
                      <a:endParaRPr lang="es-ES" b="1" dirty="0"/>
                    </a:p>
                  </a:txBody>
                  <a:tcPr/>
                </a:tc>
                <a:tc>
                  <a:txBody>
                    <a:bodyPr/>
                    <a:lstStyle/>
                    <a:p>
                      <a:r>
                        <a:rPr lang="es-ES" b="1" dirty="0" smtClean="0"/>
                        <a:t>--</a:t>
                      </a:r>
                      <a:endParaRPr lang="es-ES" b="1" dirty="0"/>
                    </a:p>
                  </a:txBody>
                  <a:tcPr/>
                </a:tc>
              </a:tr>
              <a:tr h="511972">
                <a:tc>
                  <a:txBody>
                    <a:bodyPr/>
                    <a:lstStyle/>
                    <a:p>
                      <a:r>
                        <a:rPr lang="es-ES" sz="1800" b="1" kern="1200" dirty="0" smtClean="0">
                          <a:solidFill>
                            <a:schemeClr val="dk1"/>
                          </a:solidFill>
                          <a:latin typeface="+mn-lt"/>
                          <a:ea typeface="+mn-ea"/>
                          <a:cs typeface="+mn-cs"/>
                        </a:rPr>
                        <a:t>Porcentaje del Grupo A referido a un </a:t>
                      </a:r>
                      <a:r>
                        <a:rPr lang="es-ES" sz="1800" b="1" kern="1200" dirty="0" err="1" smtClean="0">
                          <a:solidFill>
                            <a:schemeClr val="dk1"/>
                          </a:solidFill>
                          <a:latin typeface="+mn-lt"/>
                          <a:ea typeface="+mn-ea"/>
                          <a:cs typeface="+mn-cs"/>
                        </a:rPr>
                        <a:t>Datum</a:t>
                      </a:r>
                      <a:r>
                        <a:rPr lang="es-ES" sz="1800" b="1" kern="1200" dirty="0" smtClean="0">
                          <a:solidFill>
                            <a:schemeClr val="dk1"/>
                          </a:solidFill>
                          <a:latin typeface="+mn-lt"/>
                          <a:ea typeface="+mn-ea"/>
                          <a:cs typeface="+mn-cs"/>
                        </a:rPr>
                        <a:t> </a:t>
                      </a:r>
                      <a:r>
                        <a:rPr lang="es-ES" sz="1800" b="1" kern="1200" dirty="0" err="1" smtClean="0">
                          <a:solidFill>
                            <a:schemeClr val="dk1"/>
                          </a:solidFill>
                          <a:latin typeface="+mn-lt"/>
                          <a:ea typeface="+mn-ea"/>
                          <a:cs typeface="+mn-cs"/>
                        </a:rPr>
                        <a:t>satelitario</a:t>
                      </a:r>
                      <a:endParaRPr lang="es-ES" b="1" dirty="0"/>
                    </a:p>
                  </a:txBody>
                  <a:tcPr/>
                </a:tc>
                <a:tc>
                  <a:txBody>
                    <a:bodyPr/>
                    <a:lstStyle/>
                    <a:p>
                      <a:r>
                        <a:rPr lang="es-ES" b="1" dirty="0" smtClean="0"/>
                        <a:t>100</a:t>
                      </a:r>
                      <a:endParaRPr lang="es-ES" b="1" dirty="0"/>
                    </a:p>
                  </a:txBody>
                  <a:tcPr/>
                </a:tc>
                <a:tc>
                  <a:txBody>
                    <a:bodyPr/>
                    <a:lstStyle/>
                    <a:p>
                      <a:r>
                        <a:rPr lang="es-ES" b="1" dirty="0" smtClean="0"/>
                        <a:t>--</a:t>
                      </a:r>
                      <a:endParaRPr lang="es-ES" b="1" dirty="0"/>
                    </a:p>
                  </a:txBody>
                  <a:tcPr/>
                </a:tc>
                <a:tc>
                  <a:txBody>
                    <a:bodyPr/>
                    <a:lstStyle/>
                    <a:p>
                      <a:r>
                        <a:rPr lang="es-ES" b="1" dirty="0" smtClean="0"/>
                        <a:t>--</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GB" dirty="0" smtClean="0"/>
              <a:t>MSDI</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normAutofit lnSpcReduction="10000"/>
          </a:bodyPr>
          <a:lstStyle/>
          <a:p>
            <a:r>
              <a:rPr lang="es-ES" sz="2800" dirty="0" smtClean="0"/>
              <a:t>Se encuentra en desarrollo la generación del IDE Marino como componente del IDE Nacional (IDERA) y derivado de la base de datos </a:t>
            </a:r>
            <a:r>
              <a:rPr lang="es-ES" sz="2800" dirty="0" err="1" smtClean="0"/>
              <a:t>hidro</a:t>
            </a:r>
            <a:r>
              <a:rPr lang="es-ES" sz="2800" dirty="0" smtClean="0"/>
              <a:t>-cartográfica del Servicio de Hidrografía Naval.</a:t>
            </a:r>
          </a:p>
          <a:p>
            <a:endParaRPr lang="es-ES" sz="2800" dirty="0" smtClean="0"/>
          </a:p>
          <a:p>
            <a:r>
              <a:rPr lang="en-GB" sz="2800" dirty="0" smtClean="0"/>
              <a:t>El SHN </a:t>
            </a:r>
            <a:r>
              <a:rPr lang="en-GB" sz="2800" dirty="0" err="1" smtClean="0"/>
              <a:t>También</a:t>
            </a:r>
            <a:r>
              <a:rPr lang="en-GB" sz="2800" dirty="0" smtClean="0"/>
              <a:t> </a:t>
            </a:r>
            <a:r>
              <a:rPr lang="en-GB" sz="2800" dirty="0" err="1" smtClean="0"/>
              <a:t>participa</a:t>
            </a:r>
            <a:r>
              <a:rPr lang="en-GB" sz="2800" dirty="0" smtClean="0"/>
              <a:t> en el </a:t>
            </a:r>
            <a:r>
              <a:rPr lang="en-GB" sz="2800" dirty="0" err="1" smtClean="0"/>
              <a:t>Sistema</a:t>
            </a:r>
            <a:r>
              <a:rPr lang="en-GB" sz="2800" dirty="0" smtClean="0"/>
              <a:t> </a:t>
            </a:r>
            <a:r>
              <a:rPr lang="en-GB" sz="2800" dirty="0" err="1" smtClean="0"/>
              <a:t>Nacional</a:t>
            </a:r>
            <a:r>
              <a:rPr lang="en-GB" sz="2800" dirty="0" smtClean="0"/>
              <a:t> de </a:t>
            </a:r>
            <a:r>
              <a:rPr lang="en-GB" sz="2800" dirty="0" err="1" smtClean="0"/>
              <a:t>Datos</a:t>
            </a:r>
            <a:r>
              <a:rPr lang="en-GB" sz="2800" dirty="0" smtClean="0"/>
              <a:t> del Mar (SNDM) </a:t>
            </a:r>
            <a:r>
              <a:rPr lang="en-GB" sz="2800" dirty="0" err="1" smtClean="0"/>
              <a:t>dependiente</a:t>
            </a:r>
            <a:r>
              <a:rPr lang="en-GB" sz="2800" dirty="0" smtClean="0"/>
              <a:t> del </a:t>
            </a:r>
            <a:r>
              <a:rPr lang="en-GB" sz="2800" dirty="0" err="1" smtClean="0"/>
              <a:t>Ministerio</a:t>
            </a:r>
            <a:r>
              <a:rPr lang="en-GB" sz="2800" dirty="0" smtClean="0"/>
              <a:t> de </a:t>
            </a:r>
            <a:r>
              <a:rPr lang="en-GB" sz="2800" dirty="0" err="1" smtClean="0"/>
              <a:t>Ciencia</a:t>
            </a:r>
            <a:r>
              <a:rPr lang="en-GB" sz="2800" dirty="0" smtClean="0"/>
              <a:t> y </a:t>
            </a:r>
            <a:r>
              <a:rPr lang="en-GB" sz="2800" dirty="0" err="1" smtClean="0"/>
              <a:t>Tecnología</a:t>
            </a:r>
            <a:r>
              <a:rPr lang="en-GB" sz="2800" dirty="0" smtClean="0"/>
              <a:t>. </a:t>
            </a:r>
            <a:r>
              <a:rPr lang="en-GB" sz="2800" dirty="0" err="1" smtClean="0"/>
              <a:t>Esta</a:t>
            </a:r>
            <a:r>
              <a:rPr lang="en-GB" sz="2800" dirty="0" smtClean="0"/>
              <a:t> </a:t>
            </a:r>
            <a:r>
              <a:rPr lang="en-GB" sz="2800" dirty="0" err="1" smtClean="0"/>
              <a:t>iniciativa</a:t>
            </a:r>
            <a:r>
              <a:rPr lang="en-GB" sz="2800" dirty="0" smtClean="0"/>
              <a:t> </a:t>
            </a:r>
            <a:r>
              <a:rPr lang="en-GB" sz="2800" dirty="0" err="1" smtClean="0"/>
              <a:t>articula</a:t>
            </a:r>
            <a:r>
              <a:rPr lang="en-GB" sz="2800" dirty="0" smtClean="0"/>
              <a:t> los </a:t>
            </a:r>
            <a:r>
              <a:rPr lang="en-GB" sz="2800" dirty="0" err="1" smtClean="0"/>
              <a:t>esfuerzos</a:t>
            </a:r>
            <a:r>
              <a:rPr lang="en-GB" sz="2800" dirty="0" smtClean="0"/>
              <a:t> de los </a:t>
            </a:r>
            <a:r>
              <a:rPr lang="en-GB" sz="2800" dirty="0" err="1" smtClean="0"/>
              <a:t>distintos</a:t>
            </a:r>
            <a:r>
              <a:rPr lang="en-GB" sz="2800" dirty="0" smtClean="0"/>
              <a:t> </a:t>
            </a:r>
            <a:r>
              <a:rPr lang="en-GB" sz="2800" dirty="0" err="1" smtClean="0"/>
              <a:t>organismos</a:t>
            </a:r>
            <a:r>
              <a:rPr lang="en-GB" sz="2800" dirty="0" smtClean="0"/>
              <a:t> </a:t>
            </a:r>
            <a:r>
              <a:rPr lang="en-GB" sz="2800" dirty="0" err="1" smtClean="0"/>
              <a:t>nacionales</a:t>
            </a:r>
            <a:r>
              <a:rPr lang="en-GB" sz="2800" dirty="0" smtClean="0"/>
              <a:t> con </a:t>
            </a:r>
            <a:r>
              <a:rPr lang="en-GB" sz="2800" dirty="0" err="1" smtClean="0"/>
              <a:t>incumbencia</a:t>
            </a:r>
            <a:r>
              <a:rPr lang="en-GB" sz="2800" dirty="0" smtClean="0"/>
              <a:t> en la </a:t>
            </a:r>
            <a:r>
              <a:rPr lang="en-GB" sz="2800" dirty="0" err="1" smtClean="0"/>
              <a:t>producción</a:t>
            </a:r>
            <a:r>
              <a:rPr lang="en-GB" sz="2800" dirty="0" smtClean="0"/>
              <a:t> de </a:t>
            </a:r>
            <a:r>
              <a:rPr lang="en-GB" sz="2800" dirty="0" err="1" smtClean="0"/>
              <a:t>datos</a:t>
            </a:r>
            <a:r>
              <a:rPr lang="en-GB" sz="2800" dirty="0" smtClean="0"/>
              <a:t> </a:t>
            </a:r>
            <a:r>
              <a:rPr lang="en-GB" sz="2800" dirty="0" err="1" smtClean="0"/>
              <a:t>marinos</a:t>
            </a:r>
            <a:r>
              <a:rPr lang="en-GB" sz="2800" dirty="0" smtClean="0"/>
              <a:t>.</a:t>
            </a:r>
          </a:p>
          <a:p>
            <a:pPr>
              <a:buNone/>
            </a:pPr>
            <a:endParaRPr lang="en-GB" dirty="0" smtClean="0"/>
          </a:p>
          <a:p>
            <a:pPr>
              <a:buNone/>
            </a:pP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GB" dirty="0" err="1" smtClean="0"/>
              <a:t>Creación</a:t>
            </a:r>
            <a:r>
              <a:rPr lang="en-GB" dirty="0" smtClean="0"/>
              <a:t> de </a:t>
            </a:r>
            <a:r>
              <a:rPr lang="en-GB" dirty="0" err="1" smtClean="0"/>
              <a:t>Capacidades</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graphicFrame>
        <p:nvGraphicFramePr>
          <p:cNvPr id="7" name="6 Marcador de contenido"/>
          <p:cNvGraphicFramePr>
            <a:graphicFrameLocks noGrp="1"/>
          </p:cNvGraphicFramePr>
          <p:nvPr>
            <p:ph idx="1"/>
          </p:nvPr>
        </p:nvGraphicFramePr>
        <p:xfrm>
          <a:off x="457200" y="1600200"/>
          <a:ext cx="8229600" cy="4577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s-ES" dirty="0" smtClean="0"/>
                        <a:t>INSTITUCIÓN</a:t>
                      </a:r>
                      <a:endParaRPr lang="es-ES" dirty="0"/>
                    </a:p>
                  </a:txBody>
                  <a:tcPr/>
                </a:tc>
                <a:tc>
                  <a:txBody>
                    <a:bodyPr/>
                    <a:lstStyle/>
                    <a:p>
                      <a:pPr algn="ctr"/>
                      <a:r>
                        <a:rPr lang="es-ES" dirty="0" smtClean="0"/>
                        <a:t>CURSO</a:t>
                      </a:r>
                      <a:r>
                        <a:rPr lang="es-ES" baseline="0" dirty="0" smtClean="0"/>
                        <a:t> /TALLER</a:t>
                      </a:r>
                      <a:endParaRPr lang="es-ES" dirty="0"/>
                    </a:p>
                  </a:txBody>
                  <a:tcPr/>
                </a:tc>
                <a:tc>
                  <a:txBody>
                    <a:bodyPr/>
                    <a:lstStyle/>
                    <a:p>
                      <a:pPr algn="ctr"/>
                      <a:r>
                        <a:rPr lang="es-ES" dirty="0" smtClean="0"/>
                        <a:t>CURSANTES/ EGRESADOS</a:t>
                      </a:r>
                      <a:endParaRPr lang="es-ES" dirty="0"/>
                    </a:p>
                  </a:txBody>
                  <a:tcPr/>
                </a:tc>
              </a:tr>
              <a:tr h="370840">
                <a:tc>
                  <a:txBody>
                    <a:bodyPr/>
                    <a:lstStyle/>
                    <a:p>
                      <a:pPr algn="ctr"/>
                      <a:r>
                        <a:rPr lang="es-ES" b="1" dirty="0" smtClean="0"/>
                        <a:t>IC-ENC</a:t>
                      </a:r>
                      <a:endParaRPr lang="es-ES" b="1" dirty="0"/>
                    </a:p>
                  </a:txBody>
                  <a:tcPr/>
                </a:tc>
                <a:tc>
                  <a:txBody>
                    <a:bodyPr/>
                    <a:lstStyle/>
                    <a:p>
                      <a:pPr algn="ctr"/>
                      <a:r>
                        <a:rPr lang="es-ES" b="1" dirty="0" smtClean="0"/>
                        <a:t>Tercera</a:t>
                      </a:r>
                      <a:r>
                        <a:rPr lang="es-ES" b="1" baseline="0" dirty="0" smtClean="0"/>
                        <a:t> Conferencia Técnica del IC-ENC</a:t>
                      </a:r>
                      <a:endParaRPr lang="es-ES" b="1" dirty="0"/>
                    </a:p>
                  </a:txBody>
                  <a:tcPr/>
                </a:tc>
                <a:tc>
                  <a:txBody>
                    <a:bodyPr/>
                    <a:lstStyle/>
                    <a:p>
                      <a:pPr algn="ctr"/>
                      <a:r>
                        <a:rPr lang="es-ES" b="1" dirty="0" smtClean="0"/>
                        <a:t>Participó un representante argentino</a:t>
                      </a:r>
                      <a:endParaRPr lang="es-ES" b="1" dirty="0"/>
                    </a:p>
                  </a:txBody>
                  <a:tcPr/>
                </a:tc>
              </a:tr>
              <a:tr h="370840">
                <a:tc>
                  <a:txBody>
                    <a:bodyPr/>
                    <a:lstStyle/>
                    <a:p>
                      <a:pPr algn="ctr"/>
                      <a:r>
                        <a:rPr lang="es-ES" b="1" dirty="0" smtClean="0"/>
                        <a:t>SHN</a:t>
                      </a:r>
                      <a:endParaRPr lang="es-ES" b="1" dirty="0"/>
                    </a:p>
                  </a:txBody>
                  <a:tcPr/>
                </a:tc>
                <a:tc>
                  <a:txBody>
                    <a:bodyPr/>
                    <a:lstStyle/>
                    <a:p>
                      <a:pPr algn="ctr"/>
                      <a:r>
                        <a:rPr lang="es-ES" b="1" dirty="0" smtClean="0"/>
                        <a:t>Curso de Entrenamiento en Análisis de datos batimétricos</a:t>
                      </a:r>
                      <a:r>
                        <a:rPr lang="es-ES" b="1" baseline="0" dirty="0" smtClean="0"/>
                        <a:t> y base de datos 4.2</a:t>
                      </a:r>
                      <a:endParaRPr lang="es-ES" b="1" dirty="0"/>
                    </a:p>
                  </a:txBody>
                  <a:tcPr/>
                </a:tc>
                <a:tc>
                  <a:txBody>
                    <a:bodyPr/>
                    <a:lstStyle/>
                    <a:p>
                      <a:pPr algn="ctr"/>
                      <a:r>
                        <a:rPr lang="es-ES" b="1" dirty="0" smtClean="0"/>
                        <a:t>Participaron representantes del SHN, APBH</a:t>
                      </a:r>
                      <a:r>
                        <a:rPr lang="es-ES" b="1" baseline="0" dirty="0" smtClean="0"/>
                        <a:t> y ESCM</a:t>
                      </a:r>
                      <a:endParaRPr lang="es-ES" b="1" dirty="0"/>
                    </a:p>
                  </a:txBody>
                  <a:tcPr/>
                </a:tc>
              </a:tr>
              <a:tr h="370840">
                <a:tc>
                  <a:txBody>
                    <a:bodyPr/>
                    <a:lstStyle/>
                    <a:p>
                      <a:pPr algn="ctr"/>
                      <a:r>
                        <a:rPr lang="es-ES" b="1" dirty="0" smtClean="0"/>
                        <a:t>Centro de Capacitación de la Autoridad del Canal de Panamá</a:t>
                      </a:r>
                      <a:endParaRPr lang="es-ES" b="1" dirty="0"/>
                    </a:p>
                  </a:txBody>
                  <a:tcPr/>
                </a:tc>
                <a:tc>
                  <a:txBody>
                    <a:bodyPr/>
                    <a:lstStyle/>
                    <a:p>
                      <a:pPr algn="ctr"/>
                      <a:r>
                        <a:rPr lang="es-ES" b="1" dirty="0" smtClean="0"/>
                        <a:t>Curso Internacional de Capacitación en Validación del IC-ENC</a:t>
                      </a:r>
                      <a:endParaRPr lang="es-ES" b="1" dirty="0"/>
                    </a:p>
                  </a:txBody>
                  <a:tcPr/>
                </a:tc>
                <a:tc>
                  <a:txBody>
                    <a:bodyPr/>
                    <a:lstStyle/>
                    <a:p>
                      <a:pPr algn="ctr"/>
                      <a:r>
                        <a:rPr lang="es-ES" b="1" dirty="0" smtClean="0"/>
                        <a:t>Participaron dos representantes argentinos</a:t>
                      </a:r>
                      <a:endParaRPr lang="es-ES" b="1" dirty="0"/>
                    </a:p>
                  </a:txBody>
                  <a:tcPr/>
                </a:tc>
              </a:tr>
              <a:tr h="370840">
                <a:tc>
                  <a:txBody>
                    <a:bodyPr/>
                    <a:lstStyle/>
                    <a:p>
                      <a:pPr algn="ctr"/>
                      <a:r>
                        <a:rPr lang="es-ES" b="1" dirty="0" smtClean="0"/>
                        <a:t>SHN (CBSC) </a:t>
                      </a:r>
                      <a:endParaRPr lang="es-ES" b="1" dirty="0"/>
                    </a:p>
                  </a:txBody>
                  <a:tcPr/>
                </a:tc>
                <a:tc>
                  <a:txBody>
                    <a:bodyPr/>
                    <a:lstStyle/>
                    <a:p>
                      <a:pPr algn="ctr"/>
                      <a:r>
                        <a:rPr lang="es-ES" b="1" dirty="0" smtClean="0"/>
                        <a:t>Taller práctico sobre adquisición y procesamiento de datos batimétricos </a:t>
                      </a:r>
                      <a:r>
                        <a:rPr lang="es-ES" b="1" dirty="0" err="1" smtClean="0"/>
                        <a:t>multihaz</a:t>
                      </a:r>
                      <a:endParaRPr lang="es-ES" b="1" dirty="0"/>
                    </a:p>
                  </a:txBody>
                  <a:tcPr/>
                </a:tc>
                <a:tc>
                  <a:txBody>
                    <a:bodyPr/>
                    <a:lstStyle/>
                    <a:p>
                      <a:pPr algn="ctr"/>
                      <a:r>
                        <a:rPr lang="es-ES" b="1" dirty="0" smtClean="0"/>
                        <a:t>Participaron</a:t>
                      </a:r>
                      <a:r>
                        <a:rPr lang="es-ES" b="1" baseline="0" dirty="0" smtClean="0"/>
                        <a:t> representantes del SHN, APBH, ESCM. </a:t>
                      </a:r>
                    </a:p>
                    <a:p>
                      <a:pPr algn="ctr"/>
                      <a:r>
                        <a:rPr lang="es-ES" b="1" baseline="0" dirty="0" smtClean="0"/>
                        <a:t>Brasil, Uruguay, Paraguay, Chile, Colombia y Ecuador</a:t>
                      </a:r>
                      <a:endParaRPr lang="es-ES" b="1" dirty="0"/>
                    </a:p>
                  </a:txBody>
                  <a:tcPr/>
                </a:tc>
              </a:tr>
            </a:tbl>
          </a:graphicData>
        </a:graphic>
      </p:graphicFrame>
      <p:pic>
        <p:nvPicPr>
          <p:cNvPr id="5" name="Picture 4" descr="Foto: "/>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5065691"/>
            <a:ext cx="2506355" cy="167567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GB" dirty="0" err="1" smtClean="0"/>
              <a:t>Creación</a:t>
            </a:r>
            <a:r>
              <a:rPr lang="en-GB" dirty="0" smtClean="0"/>
              <a:t> de </a:t>
            </a:r>
            <a:r>
              <a:rPr lang="en-GB" dirty="0" err="1" smtClean="0"/>
              <a:t>Capacidades</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graphicFrame>
        <p:nvGraphicFramePr>
          <p:cNvPr id="7" name="6 Marcador de contenido"/>
          <p:cNvGraphicFramePr>
            <a:graphicFrameLocks noGrp="1"/>
          </p:cNvGraphicFramePr>
          <p:nvPr>
            <p:ph idx="1"/>
          </p:nvPr>
        </p:nvGraphicFramePr>
        <p:xfrm>
          <a:off x="457200" y="1600200"/>
          <a:ext cx="8229600" cy="3326136"/>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s-ES" dirty="0" smtClean="0"/>
                        <a:t>INSTITUCIÓN</a:t>
                      </a:r>
                      <a:endParaRPr lang="es-ES" dirty="0"/>
                    </a:p>
                  </a:txBody>
                  <a:tcPr/>
                </a:tc>
                <a:tc>
                  <a:txBody>
                    <a:bodyPr/>
                    <a:lstStyle/>
                    <a:p>
                      <a:pPr algn="ctr"/>
                      <a:r>
                        <a:rPr lang="es-ES" dirty="0" smtClean="0"/>
                        <a:t>CURSO</a:t>
                      </a:r>
                      <a:r>
                        <a:rPr lang="es-ES" baseline="0" dirty="0" smtClean="0"/>
                        <a:t> /TALLER</a:t>
                      </a:r>
                      <a:endParaRPr lang="es-ES" dirty="0"/>
                    </a:p>
                  </a:txBody>
                  <a:tcPr/>
                </a:tc>
                <a:tc>
                  <a:txBody>
                    <a:bodyPr/>
                    <a:lstStyle/>
                    <a:p>
                      <a:pPr algn="ctr"/>
                      <a:r>
                        <a:rPr lang="es-ES" dirty="0" smtClean="0"/>
                        <a:t>CURSANTES/ EGRESADOS</a:t>
                      </a:r>
                      <a:endParaRPr lang="es-ES" dirty="0"/>
                    </a:p>
                  </a:txBody>
                  <a:tcPr/>
                </a:tc>
              </a:tr>
              <a:tr h="370840">
                <a:tc>
                  <a:txBody>
                    <a:bodyPr/>
                    <a:lstStyle/>
                    <a:p>
                      <a:pPr algn="ctr"/>
                      <a:r>
                        <a:rPr lang="es-ES" b="1" dirty="0" smtClean="0"/>
                        <a:t>DHN</a:t>
                      </a:r>
                      <a:endParaRPr lang="es-ES" b="1" dirty="0"/>
                    </a:p>
                  </a:txBody>
                  <a:tcPr/>
                </a:tc>
                <a:tc>
                  <a:txBody>
                    <a:bodyPr/>
                    <a:lstStyle/>
                    <a:p>
                      <a:pPr algn="ctr"/>
                      <a:r>
                        <a:rPr lang="es-ES" b="1" dirty="0" err="1" smtClean="0"/>
                        <a:t>Tide</a:t>
                      </a:r>
                      <a:r>
                        <a:rPr lang="es-ES" b="1" dirty="0" smtClean="0"/>
                        <a:t> Training </a:t>
                      </a:r>
                      <a:r>
                        <a:rPr lang="es-ES" b="1" dirty="0" err="1" smtClean="0"/>
                        <a:t>Course</a:t>
                      </a:r>
                      <a:r>
                        <a:rPr lang="es-ES" b="1" dirty="0" smtClean="0"/>
                        <a:t> </a:t>
                      </a:r>
                      <a:endParaRPr lang="es-ES" b="1" dirty="0"/>
                    </a:p>
                  </a:txBody>
                  <a:tcPr/>
                </a:tc>
                <a:tc>
                  <a:txBody>
                    <a:bodyPr/>
                    <a:lstStyle/>
                    <a:p>
                      <a:pPr algn="ctr"/>
                      <a:r>
                        <a:rPr lang="es-ES" b="1" dirty="0" smtClean="0"/>
                        <a:t>Participaron dos representantes argentinos</a:t>
                      </a:r>
                      <a:endParaRPr lang="es-ES" b="1" dirty="0"/>
                    </a:p>
                  </a:txBody>
                  <a:tcPr/>
                </a:tc>
              </a:tr>
              <a:tr h="370840">
                <a:tc rowSpan="3">
                  <a:txBody>
                    <a:bodyPr/>
                    <a:lstStyle/>
                    <a:p>
                      <a:pPr algn="ctr"/>
                      <a:r>
                        <a:rPr lang="es-ES" b="1" dirty="0" smtClean="0"/>
                        <a:t>ESCM</a:t>
                      </a:r>
                      <a:endParaRPr lang="es-ES" b="1" dirty="0"/>
                    </a:p>
                  </a:txBody>
                  <a:tcPr/>
                </a:tc>
                <a:tc>
                  <a:txBody>
                    <a:bodyPr/>
                    <a:lstStyle/>
                    <a:p>
                      <a:pPr algn="ctr"/>
                      <a:r>
                        <a:rPr lang="es-ES" sz="1800" b="1" kern="1200" baseline="0" dirty="0" smtClean="0">
                          <a:solidFill>
                            <a:schemeClr val="dk1"/>
                          </a:solidFill>
                          <a:latin typeface="+mn-lt"/>
                          <a:ea typeface="+mn-ea"/>
                          <a:cs typeface="+mn-cs"/>
                        </a:rPr>
                        <a:t>Licenciatura en Cartografía (</a:t>
                      </a:r>
                      <a:r>
                        <a:rPr lang="es-ES" sz="1800" b="1" kern="1200" baseline="0" dirty="0" err="1" smtClean="0">
                          <a:solidFill>
                            <a:schemeClr val="dk1"/>
                          </a:solidFill>
                          <a:latin typeface="+mn-lt"/>
                          <a:ea typeface="+mn-ea"/>
                          <a:cs typeface="+mn-cs"/>
                        </a:rPr>
                        <a:t>Cat</a:t>
                      </a:r>
                      <a:r>
                        <a:rPr lang="es-ES" sz="1800" b="1" kern="1200" baseline="0" dirty="0" smtClean="0">
                          <a:solidFill>
                            <a:schemeClr val="dk1"/>
                          </a:solidFill>
                          <a:latin typeface="+mn-lt"/>
                          <a:ea typeface="+mn-ea"/>
                          <a:cs typeface="+mn-cs"/>
                        </a:rPr>
                        <a:t>. “A” ISCB) 	</a:t>
                      </a:r>
                    </a:p>
                  </a:txBody>
                  <a:tcPr/>
                </a:tc>
                <a:tc>
                  <a:txBody>
                    <a:bodyPr/>
                    <a:lstStyle/>
                    <a:p>
                      <a:pPr algn="ctr"/>
                      <a:r>
                        <a:rPr lang="es-ES" b="1" dirty="0" smtClean="0"/>
                        <a:t>Tres</a:t>
                      </a:r>
                      <a:r>
                        <a:rPr lang="es-ES" b="1" baseline="0" dirty="0" smtClean="0"/>
                        <a:t> egresados</a:t>
                      </a:r>
                      <a:endParaRPr lang="es-ES" b="1" dirty="0"/>
                    </a:p>
                  </a:txBody>
                  <a:tcPr/>
                </a:tc>
              </a:tr>
              <a:tr h="1035056">
                <a:tc vMerge="1">
                  <a:txBody>
                    <a:bodyPr/>
                    <a:lstStyle/>
                    <a:p>
                      <a:pPr algn="ctr"/>
                      <a:endParaRPr lang="es-ES" dirty="0"/>
                    </a:p>
                  </a:txBody>
                  <a:tcPr/>
                </a:tc>
                <a:tc>
                  <a:txBody>
                    <a:bodyPr/>
                    <a:lstStyle/>
                    <a:p>
                      <a:pPr algn="ctr"/>
                      <a:r>
                        <a:rPr lang="es-ES" sz="1800" b="1" kern="1200" baseline="0" dirty="0" smtClean="0">
                          <a:solidFill>
                            <a:schemeClr val="dk1"/>
                          </a:solidFill>
                          <a:latin typeface="+mn-lt"/>
                          <a:ea typeface="+mn-ea"/>
                          <a:cs typeface="+mn-cs"/>
                        </a:rPr>
                        <a:t>Tecnicatura Universitaria en Cartografía.  </a:t>
                      </a:r>
                    </a:p>
                    <a:p>
                      <a:pPr algn="ctr"/>
                      <a:r>
                        <a:rPr lang="es-ES" sz="1800" b="1" kern="1200" baseline="0" dirty="0" smtClean="0">
                          <a:solidFill>
                            <a:schemeClr val="dk1"/>
                          </a:solidFill>
                          <a:latin typeface="+mn-lt"/>
                          <a:ea typeface="+mn-ea"/>
                          <a:cs typeface="+mn-cs"/>
                        </a:rPr>
                        <a:t>(</a:t>
                      </a:r>
                      <a:r>
                        <a:rPr lang="es-ES" sz="1800" b="1" kern="1200" baseline="0" dirty="0" err="1" smtClean="0">
                          <a:solidFill>
                            <a:schemeClr val="dk1"/>
                          </a:solidFill>
                          <a:latin typeface="+mn-lt"/>
                          <a:ea typeface="+mn-ea"/>
                          <a:cs typeface="+mn-cs"/>
                        </a:rPr>
                        <a:t>Cat</a:t>
                      </a:r>
                      <a:r>
                        <a:rPr lang="es-ES" sz="1800" b="1" kern="1200" baseline="0" dirty="0" smtClean="0">
                          <a:solidFill>
                            <a:schemeClr val="dk1"/>
                          </a:solidFill>
                          <a:latin typeface="+mn-lt"/>
                          <a:ea typeface="+mn-ea"/>
                          <a:cs typeface="+mn-cs"/>
                        </a:rPr>
                        <a:t>. “A” ISCB) 	</a:t>
                      </a:r>
                      <a:endParaRPr lang="es-ES" b="1" dirty="0"/>
                    </a:p>
                  </a:txBody>
                  <a:tcPr/>
                </a:tc>
                <a:tc>
                  <a:txBody>
                    <a:bodyPr/>
                    <a:lstStyle/>
                    <a:p>
                      <a:pPr algn="ctr"/>
                      <a:r>
                        <a:rPr lang="es-ES" b="1" dirty="0" smtClean="0"/>
                        <a:t>Tres egresados</a:t>
                      </a:r>
                      <a:endParaRPr lang="es-ES" b="1" dirty="0"/>
                    </a:p>
                  </a:txBody>
                  <a:tcPr/>
                </a:tc>
              </a:tr>
              <a:tr h="370840">
                <a:tc vMerge="1">
                  <a:txBody>
                    <a:bodyPr/>
                    <a:lstStyle/>
                    <a:p>
                      <a:pPr algn="ctr"/>
                      <a:endParaRPr lang="es-ES" dirty="0"/>
                    </a:p>
                  </a:txBody>
                  <a:tcPr/>
                </a:tc>
                <a:tc>
                  <a:txBody>
                    <a:bodyPr/>
                    <a:lstStyle/>
                    <a:p>
                      <a:pPr algn="ctr"/>
                      <a:r>
                        <a:rPr lang="es-ES" sz="1800" b="1" kern="1200" baseline="0" dirty="0" smtClean="0">
                          <a:solidFill>
                            <a:schemeClr val="dk1"/>
                          </a:solidFill>
                          <a:latin typeface="+mn-lt"/>
                          <a:ea typeface="+mn-ea"/>
                          <a:cs typeface="+mn-cs"/>
                        </a:rPr>
                        <a:t>Curso de Hidrografía </a:t>
                      </a:r>
                    </a:p>
                    <a:p>
                      <a:pPr algn="ctr"/>
                      <a:r>
                        <a:rPr lang="es-ES" sz="1800" b="1" kern="1200" baseline="0" dirty="0" smtClean="0">
                          <a:solidFill>
                            <a:schemeClr val="dk1"/>
                          </a:solidFill>
                          <a:latin typeface="+mn-lt"/>
                          <a:ea typeface="+mn-ea"/>
                          <a:cs typeface="+mn-cs"/>
                        </a:rPr>
                        <a:t>(</a:t>
                      </a:r>
                      <a:r>
                        <a:rPr lang="es-ES" sz="1800" b="1" kern="1200" baseline="0" dirty="0" err="1" smtClean="0">
                          <a:solidFill>
                            <a:schemeClr val="dk1"/>
                          </a:solidFill>
                          <a:latin typeface="+mn-lt"/>
                          <a:ea typeface="+mn-ea"/>
                          <a:cs typeface="+mn-cs"/>
                        </a:rPr>
                        <a:t>Cat</a:t>
                      </a:r>
                      <a:r>
                        <a:rPr lang="es-ES" sz="1800" b="1" kern="1200" baseline="0" dirty="0" smtClean="0">
                          <a:solidFill>
                            <a:schemeClr val="dk1"/>
                          </a:solidFill>
                          <a:latin typeface="+mn-lt"/>
                          <a:ea typeface="+mn-ea"/>
                          <a:cs typeface="+mn-cs"/>
                        </a:rPr>
                        <a:t>. “B” ISCB) </a:t>
                      </a:r>
                      <a:endParaRPr lang="es-ES" b="1" dirty="0"/>
                    </a:p>
                  </a:txBody>
                  <a:tcPr/>
                </a:tc>
                <a:tc>
                  <a:txBody>
                    <a:bodyPr/>
                    <a:lstStyle/>
                    <a:p>
                      <a:pPr algn="ctr"/>
                      <a:r>
                        <a:rPr lang="es-ES" b="1" dirty="0" smtClean="0"/>
                        <a:t>Cinco egresados</a:t>
                      </a:r>
                      <a:endParaRPr lang="es-ES" b="1"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dirty="0" smtClean="0"/>
              <a:t>Actividades Oceanográficas </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normAutofit fontScale="77500" lnSpcReduction="20000"/>
          </a:bodyPr>
          <a:lstStyle/>
          <a:p>
            <a:pPr algn="just"/>
            <a:r>
              <a:rPr lang="es-ES" dirty="0" smtClean="0"/>
              <a:t>El SHN continúa con las actividades de GEBCO como así también con la participación como representante de la OHI en el Subcomité sobre Nombres de Formas del Relieve Submarino (SCUFN) de GEBCO y con la participación como miembro del Panel Editor de la Carta Batimétrica de los Océanos Australes (IBCSO). Publicación de la versión 1.0 de IBCSO en papel y digital </a:t>
            </a:r>
            <a:r>
              <a:rPr lang="es-ES" u="sng" dirty="0" smtClean="0">
                <a:hlinkClick r:id="rId4"/>
              </a:rPr>
              <a:t>www.ibcso.org</a:t>
            </a:r>
            <a:r>
              <a:rPr lang="es-ES" dirty="0" smtClean="0"/>
              <a:t>.</a:t>
            </a:r>
          </a:p>
          <a:p>
            <a:pPr algn="just"/>
            <a:endParaRPr lang="es-ES" dirty="0" smtClean="0"/>
          </a:p>
          <a:p>
            <a:pPr algn="just"/>
            <a:r>
              <a:rPr lang="es-ES" dirty="0" smtClean="0"/>
              <a:t>Con respecto a la Red </a:t>
            </a:r>
            <a:r>
              <a:rPr lang="es-ES" dirty="0" err="1" smtClean="0"/>
              <a:t>Mareográfica</a:t>
            </a:r>
            <a:r>
              <a:rPr lang="es-ES" dirty="0" smtClean="0"/>
              <a:t>, se realizó el mantenimiento y calibración de estaciones de la Red </a:t>
            </a:r>
            <a:r>
              <a:rPr lang="es-ES" dirty="0" err="1" smtClean="0"/>
              <a:t>Mareográfica</a:t>
            </a:r>
            <a:r>
              <a:rPr lang="es-ES" dirty="0" smtClean="0"/>
              <a:t>. Estas actividades se encuadran dentro del Proyecto de Modernización de la red </a:t>
            </a:r>
            <a:r>
              <a:rPr lang="es-ES" dirty="0" err="1" smtClean="0"/>
              <a:t>Mareográfica</a:t>
            </a:r>
            <a:r>
              <a:rPr lang="es-ES" dirty="0" smtClean="0"/>
              <a:t>. </a:t>
            </a:r>
          </a:p>
          <a:p>
            <a:pPr algn="just">
              <a:buNone/>
            </a:pPr>
            <a:endParaRPr lang="en-GB" dirty="0" smtClean="0"/>
          </a:p>
          <a:p>
            <a:pPr>
              <a:buNone/>
            </a:pP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n-GB" dirty="0" err="1" smtClean="0"/>
              <a:t>Otras</a:t>
            </a:r>
            <a:r>
              <a:rPr lang="en-GB" dirty="0" smtClean="0"/>
              <a:t> </a:t>
            </a:r>
            <a:r>
              <a:rPr lang="en-GB" dirty="0" err="1" smtClean="0"/>
              <a:t>actividades</a:t>
            </a:r>
            <a:r>
              <a:rPr lang="en-GB" dirty="0" smtClean="0"/>
              <a:t> y </a:t>
            </a:r>
            <a:r>
              <a:rPr lang="en-GB" dirty="0" err="1" smtClean="0"/>
              <a:t>participación</a:t>
            </a:r>
            <a:r>
              <a:rPr lang="en-GB" dirty="0" smtClean="0"/>
              <a:t> </a:t>
            </a:r>
            <a:r>
              <a:rPr lang="en-GB" dirty="0" err="1" smtClean="0"/>
              <a:t>en</a:t>
            </a:r>
            <a:r>
              <a:rPr lang="en-GB" dirty="0" smtClean="0"/>
              <a:t> </a:t>
            </a:r>
            <a:br>
              <a:rPr lang="en-GB" dirty="0" smtClean="0"/>
            </a:br>
            <a:r>
              <a:rPr lang="en-GB" dirty="0" err="1" smtClean="0"/>
              <a:t>los</a:t>
            </a:r>
            <a:r>
              <a:rPr lang="en-GB" dirty="0" smtClean="0"/>
              <a:t> </a:t>
            </a:r>
            <a:r>
              <a:rPr lang="en-GB" dirty="0" err="1" smtClean="0"/>
              <a:t>grupos</a:t>
            </a:r>
            <a:r>
              <a:rPr lang="en-GB" dirty="0" smtClean="0"/>
              <a:t> de </a:t>
            </a:r>
            <a:r>
              <a:rPr lang="en-GB" dirty="0" err="1" smtClean="0"/>
              <a:t>trabajo</a:t>
            </a:r>
            <a:r>
              <a:rPr lang="en-GB" dirty="0" smtClean="0"/>
              <a:t> de la OHI </a:t>
            </a:r>
            <a:r>
              <a:rPr lang="es-ES" dirty="0" smtClean="0"/>
              <a:t> </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normAutofit fontScale="62500" lnSpcReduction="20000"/>
          </a:bodyPr>
          <a:lstStyle/>
          <a:p>
            <a:r>
              <a:rPr lang="en-US" dirty="0" smtClean="0"/>
              <a:t>SNPWG: Standardization of Nautical Publications Working Group.</a:t>
            </a:r>
            <a:endParaRPr lang="es-ES" dirty="0" smtClean="0"/>
          </a:p>
          <a:p>
            <a:r>
              <a:rPr lang="en-US" dirty="0" smtClean="0"/>
              <a:t>CPRNW: IHO Commission on Promulgation of Radio Navigational Warnings.</a:t>
            </a:r>
            <a:endParaRPr lang="es-ES" dirty="0" smtClean="0"/>
          </a:p>
          <a:p>
            <a:r>
              <a:rPr lang="en-US" dirty="0" smtClean="0"/>
              <a:t>SCUFN: Sub-Committee on Undersea Feature Names.</a:t>
            </a:r>
            <a:endParaRPr lang="es-ES" dirty="0" smtClean="0"/>
          </a:p>
          <a:p>
            <a:r>
              <a:rPr lang="en-US" dirty="0" smtClean="0"/>
              <a:t>IBCSO: International Bathymetric Chart of the Southern Ocean.</a:t>
            </a:r>
            <a:endParaRPr lang="es-ES" dirty="0" smtClean="0"/>
          </a:p>
          <a:p>
            <a:r>
              <a:rPr lang="en-US" dirty="0" smtClean="0"/>
              <a:t>MSDIWG: Marine Spatial Data Infrastructure Working Group.</a:t>
            </a:r>
            <a:endParaRPr lang="es-ES" dirty="0" smtClean="0"/>
          </a:p>
          <a:p>
            <a:r>
              <a:rPr lang="en-US" dirty="0" smtClean="0"/>
              <a:t>WWNWS: World-Wide Navigational Warning Service Sub-Committee.</a:t>
            </a:r>
            <a:endParaRPr lang="es-ES" dirty="0" smtClean="0"/>
          </a:p>
          <a:p>
            <a:r>
              <a:rPr lang="es-ES" dirty="0" smtClean="0"/>
              <a:t>Comité e-</a:t>
            </a:r>
            <a:r>
              <a:rPr lang="es-ES" dirty="0" err="1" smtClean="0"/>
              <a:t>Nav</a:t>
            </a:r>
            <a:r>
              <a:rPr lang="es-ES" dirty="0" smtClean="0"/>
              <a:t> de la Asociación Internacional de Señalización Marítima (AISM-IALA).</a:t>
            </a:r>
          </a:p>
          <a:p>
            <a:r>
              <a:rPr lang="es-ES" dirty="0" smtClean="0"/>
              <a:t>CSBWG: Grupo de Trabajo de Batimetría Participativa.</a:t>
            </a:r>
          </a:p>
          <a:p>
            <a:r>
              <a:rPr lang="es-ES" dirty="0" smtClean="0"/>
              <a:t>WENDWG: Grupo de Trabajo WEND</a:t>
            </a:r>
            <a:r>
              <a:rPr lang="es-ES" dirty="0" smtClean="0"/>
              <a:t>.</a:t>
            </a:r>
          </a:p>
          <a:p>
            <a:r>
              <a:rPr lang="es-ES" dirty="0" smtClean="0"/>
              <a:t>HCA: Comisión  Hidrográfica de Antártida</a:t>
            </a:r>
            <a:endParaRPr lang="es-ES" dirty="0" smtClean="0"/>
          </a:p>
          <a:p>
            <a:r>
              <a:rPr lang="es-ES" dirty="0" smtClean="0"/>
              <a:t>MC GW: Grupo de Trabajo sobre Cartografía Marina de la Asociación Cartográfica Internacional.</a:t>
            </a:r>
          </a:p>
          <a:p>
            <a:pPr>
              <a:buNone/>
            </a:pP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n-US" dirty="0" err="1" smtClean="0"/>
              <a:t>Conclusiones</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sp>
        <p:nvSpPr>
          <p:cNvPr id="5" name="4 Marcador de contenido"/>
          <p:cNvSpPr>
            <a:spLocks noGrp="1"/>
          </p:cNvSpPr>
          <p:nvPr>
            <p:ph idx="1"/>
          </p:nvPr>
        </p:nvSpPr>
        <p:spPr/>
        <p:txBody>
          <a:bodyPr>
            <a:normAutofit/>
          </a:bodyPr>
          <a:lstStyle/>
          <a:p>
            <a:pPr>
              <a:buNone/>
            </a:pPr>
            <a:r>
              <a:rPr lang="es-ES" dirty="0" smtClean="0"/>
              <a:t>El SHN continúa la confección de </a:t>
            </a:r>
            <a:r>
              <a:rPr lang="es-ES" dirty="0" err="1" smtClean="0"/>
              <a:t>ENCs</a:t>
            </a:r>
            <a:r>
              <a:rPr lang="es-ES" dirty="0" smtClean="0"/>
              <a:t> planificadas, las que son distribuidas a través del IC-ENC. Del total de 65 cartas planificadas en el área de la </a:t>
            </a:r>
            <a:r>
              <a:rPr lang="es-ES" dirty="0" err="1" smtClean="0"/>
              <a:t>CHAtSO</a:t>
            </a:r>
            <a:r>
              <a:rPr lang="es-ES" dirty="0" smtClean="0"/>
              <a:t> se produjeron hasta la fecha 56 celdas y al sur de los 47° 20’ fueron publicadas 16 celdas adicionales.</a:t>
            </a:r>
            <a:endParaRPr lang="es-ES" smtClean="0"/>
          </a:p>
          <a:p>
            <a:pPr>
              <a:buNone/>
            </a:pP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dirty="0" smtClean="0"/>
              <a:t>Levantamientos</a:t>
            </a:r>
            <a:endParaRPr lang="es-ES" dirty="0"/>
          </a:p>
        </p:txBody>
      </p:sp>
      <p:graphicFrame>
        <p:nvGraphicFramePr>
          <p:cNvPr id="6" name="5 Marcador de contenido"/>
          <p:cNvGraphicFramePr>
            <a:graphicFrameLocks noGrp="1"/>
          </p:cNvGraphicFramePr>
          <p:nvPr>
            <p:ph idx="1"/>
          </p:nvPr>
        </p:nvGraphicFramePr>
        <p:xfrm>
          <a:off x="457200" y="1600200"/>
          <a:ext cx="8229600" cy="4819665"/>
        </p:xfrm>
        <a:graphic>
          <a:graphicData uri="http://schemas.openxmlformats.org/drawingml/2006/table">
            <a:tbl>
              <a:tblPr firstRow="1" bandRow="1">
                <a:tableStyleId>{5C22544A-7EE6-4342-B048-85BDC9FD1C3A}</a:tableStyleId>
              </a:tblPr>
              <a:tblGrid>
                <a:gridCol w="2743200"/>
                <a:gridCol w="2743200"/>
                <a:gridCol w="2743200"/>
              </a:tblGrid>
              <a:tr h="781053">
                <a:tc>
                  <a:txBody>
                    <a:bodyPr/>
                    <a:lstStyle/>
                    <a:p>
                      <a:pPr algn="ctr"/>
                      <a:r>
                        <a:rPr lang="en-GB" sz="1800" b="1" kern="1200" dirty="0" smtClean="0">
                          <a:solidFill>
                            <a:schemeClr val="lt1"/>
                          </a:solidFill>
                          <a:latin typeface="+mn-lt"/>
                          <a:ea typeface="+mn-ea"/>
                          <a:cs typeface="+mn-cs"/>
                        </a:rPr>
                        <a:t>CAMPAÑA</a:t>
                      </a:r>
                      <a:endParaRPr lang="es-ES" dirty="0"/>
                    </a:p>
                  </a:txBody>
                  <a:tcPr/>
                </a:tc>
                <a:tc>
                  <a:txBody>
                    <a:bodyPr/>
                    <a:lstStyle/>
                    <a:p>
                      <a:pPr algn="ctr"/>
                      <a:r>
                        <a:rPr lang="en-GB" sz="1800" b="1" kern="1200" dirty="0" smtClean="0">
                          <a:solidFill>
                            <a:schemeClr val="lt1"/>
                          </a:solidFill>
                          <a:latin typeface="+mn-lt"/>
                          <a:ea typeface="+mn-ea"/>
                          <a:cs typeface="+mn-cs"/>
                        </a:rPr>
                        <a:t>ZONA RELEVADA</a:t>
                      </a:r>
                      <a:endParaRPr lang="es-ES" dirty="0"/>
                    </a:p>
                  </a:txBody>
                  <a:tcPr/>
                </a:tc>
                <a:tc>
                  <a:txBody>
                    <a:bodyPr/>
                    <a:lstStyle/>
                    <a:p>
                      <a:pPr algn="ctr"/>
                      <a:r>
                        <a:rPr lang="en-GB" sz="1800" b="1" kern="1200" dirty="0" smtClean="0">
                          <a:solidFill>
                            <a:schemeClr val="lt1"/>
                          </a:solidFill>
                          <a:latin typeface="+mn-lt"/>
                          <a:ea typeface="+mn-ea"/>
                          <a:cs typeface="+mn-cs"/>
                        </a:rPr>
                        <a:t>FECHA</a:t>
                      </a:r>
                      <a:endParaRPr lang="es-ES" dirty="0"/>
                    </a:p>
                  </a:txBody>
                  <a:tcPr/>
                </a:tc>
              </a:tr>
              <a:tr h="781053">
                <a:tc>
                  <a:txBody>
                    <a:bodyPr/>
                    <a:lstStyle/>
                    <a:p>
                      <a:pPr algn="ctr"/>
                      <a:r>
                        <a:rPr lang="en-GB" sz="1800" b="1" kern="1200" dirty="0" smtClean="0">
                          <a:solidFill>
                            <a:schemeClr val="dk1"/>
                          </a:solidFill>
                          <a:latin typeface="+mn-lt"/>
                          <a:ea typeface="+mn-ea"/>
                          <a:cs typeface="+mn-cs"/>
                        </a:rPr>
                        <a:t>Base Naval Puerto </a:t>
                      </a:r>
                      <a:r>
                        <a:rPr lang="en-GB" sz="1800" b="1" kern="1200" dirty="0" err="1" smtClean="0">
                          <a:solidFill>
                            <a:schemeClr val="dk1"/>
                          </a:solidFill>
                          <a:latin typeface="+mn-lt"/>
                          <a:ea typeface="+mn-ea"/>
                          <a:cs typeface="+mn-cs"/>
                        </a:rPr>
                        <a:t>Belgrano</a:t>
                      </a:r>
                      <a:endParaRPr lang="es-ES" b="1" dirty="0"/>
                    </a:p>
                  </a:txBody>
                  <a:tcPr/>
                </a:tc>
                <a:tc>
                  <a:txBody>
                    <a:bodyPr/>
                    <a:lstStyle/>
                    <a:p>
                      <a:pPr algn="ctr"/>
                      <a:r>
                        <a:rPr lang="es-ES" sz="1800" b="1" kern="1200" dirty="0" smtClean="0">
                          <a:solidFill>
                            <a:schemeClr val="dk1"/>
                          </a:solidFill>
                          <a:latin typeface="+mn-lt"/>
                          <a:ea typeface="+mn-ea"/>
                          <a:cs typeface="+mn-cs"/>
                        </a:rPr>
                        <a:t>Canal de Acceso y Dársena en BNPB</a:t>
                      </a:r>
                      <a:endParaRPr lang="es-ES" b="1" dirty="0"/>
                    </a:p>
                  </a:txBody>
                  <a:tcPr/>
                </a:tc>
                <a:tc>
                  <a:txBody>
                    <a:bodyPr/>
                    <a:lstStyle/>
                    <a:p>
                      <a:pPr algn="ctr"/>
                      <a:r>
                        <a:rPr lang="en-GB" sz="1800" b="1" kern="1200" dirty="0" err="1" smtClean="0">
                          <a:solidFill>
                            <a:schemeClr val="dk1"/>
                          </a:solidFill>
                          <a:latin typeface="+mn-lt"/>
                          <a:ea typeface="+mn-ea"/>
                          <a:cs typeface="+mn-cs"/>
                        </a:rPr>
                        <a:t>Junio</a:t>
                      </a:r>
                      <a:r>
                        <a:rPr lang="en-GB" sz="1800" b="1" kern="1200" dirty="0" smtClean="0">
                          <a:solidFill>
                            <a:schemeClr val="dk1"/>
                          </a:solidFill>
                          <a:latin typeface="+mn-lt"/>
                          <a:ea typeface="+mn-ea"/>
                          <a:cs typeface="+mn-cs"/>
                        </a:rPr>
                        <a:t> 2016</a:t>
                      </a:r>
                      <a:endParaRPr lang="es-ES" b="1" dirty="0"/>
                    </a:p>
                  </a:txBody>
                  <a:tcPr/>
                </a:tc>
              </a:tr>
              <a:tr h="781053">
                <a:tc>
                  <a:txBody>
                    <a:bodyPr/>
                    <a:lstStyle/>
                    <a:p>
                      <a:pPr algn="ctr"/>
                      <a:r>
                        <a:rPr lang="en-GB" sz="1800" b="1" kern="1200" dirty="0" smtClean="0">
                          <a:solidFill>
                            <a:schemeClr val="dk1"/>
                          </a:solidFill>
                          <a:latin typeface="+mn-lt"/>
                          <a:ea typeface="+mn-ea"/>
                          <a:cs typeface="+mn-cs"/>
                        </a:rPr>
                        <a:t>COTN</a:t>
                      </a:r>
                      <a:endParaRPr lang="es-ES" b="1" dirty="0"/>
                    </a:p>
                  </a:txBody>
                  <a:tcPr/>
                </a:tc>
                <a:tc>
                  <a:txBody>
                    <a:bodyPr/>
                    <a:lstStyle/>
                    <a:p>
                      <a:pPr algn="ctr"/>
                      <a:r>
                        <a:rPr lang="es-ES" sz="1800" b="1" kern="1200" dirty="0" err="1" smtClean="0">
                          <a:solidFill>
                            <a:schemeClr val="dk1"/>
                          </a:solidFill>
                          <a:latin typeface="+mn-lt"/>
                          <a:ea typeface="+mn-ea"/>
                          <a:cs typeface="+mn-cs"/>
                        </a:rPr>
                        <a:t>Sincrolyft</a:t>
                      </a:r>
                      <a:r>
                        <a:rPr lang="es-ES" sz="1800" b="1" kern="1200" dirty="0" smtClean="0">
                          <a:solidFill>
                            <a:schemeClr val="dk1"/>
                          </a:solidFill>
                          <a:latin typeface="+mn-lt"/>
                          <a:ea typeface="+mn-ea"/>
                          <a:cs typeface="+mn-cs"/>
                        </a:rPr>
                        <a:t> / Dársena Sur (Puerto de Buenos Aires)</a:t>
                      </a:r>
                      <a:endParaRPr lang="es-ES" b="1" dirty="0"/>
                    </a:p>
                  </a:txBody>
                  <a:tcPr/>
                </a:tc>
                <a:tc>
                  <a:txBody>
                    <a:bodyPr/>
                    <a:lstStyle/>
                    <a:p>
                      <a:pPr algn="ctr"/>
                      <a:r>
                        <a:rPr lang="en-GB" sz="1800" b="1" kern="1200" dirty="0" err="1" smtClean="0">
                          <a:solidFill>
                            <a:schemeClr val="dk1"/>
                          </a:solidFill>
                          <a:latin typeface="+mn-lt"/>
                          <a:ea typeface="+mn-ea"/>
                          <a:cs typeface="+mn-cs"/>
                        </a:rPr>
                        <a:t>Octubre</a:t>
                      </a:r>
                      <a:r>
                        <a:rPr lang="en-GB" sz="1800" b="1" kern="1200" dirty="0" smtClean="0">
                          <a:solidFill>
                            <a:schemeClr val="dk1"/>
                          </a:solidFill>
                          <a:latin typeface="+mn-lt"/>
                          <a:ea typeface="+mn-ea"/>
                          <a:cs typeface="+mn-cs"/>
                        </a:rPr>
                        <a:t> 2016</a:t>
                      </a:r>
                      <a:endParaRPr lang="es-ES" b="1" dirty="0"/>
                    </a:p>
                  </a:txBody>
                  <a:tcPr/>
                </a:tc>
              </a:tr>
              <a:tr h="781053">
                <a:tc>
                  <a:txBody>
                    <a:bodyPr/>
                    <a:lstStyle/>
                    <a:p>
                      <a:pPr algn="ctr"/>
                      <a:r>
                        <a:rPr lang="en-GB" sz="1800" b="1" kern="1200" dirty="0" smtClean="0">
                          <a:solidFill>
                            <a:schemeClr val="dk1"/>
                          </a:solidFill>
                          <a:latin typeface="+mn-lt"/>
                          <a:ea typeface="+mn-ea"/>
                          <a:cs typeface="+mn-cs"/>
                        </a:rPr>
                        <a:t>Puerto de Buenos Aires</a:t>
                      </a:r>
                      <a:endParaRPr lang="es-ES" b="1" dirty="0"/>
                    </a:p>
                  </a:txBody>
                  <a:tcPr/>
                </a:tc>
                <a:tc>
                  <a:txBody>
                    <a:bodyPr/>
                    <a:lstStyle/>
                    <a:p>
                      <a:pPr algn="ctr"/>
                      <a:r>
                        <a:rPr lang="es-ES" sz="1800" b="1" kern="1200" dirty="0" smtClean="0">
                          <a:solidFill>
                            <a:schemeClr val="dk1"/>
                          </a:solidFill>
                          <a:latin typeface="+mn-lt"/>
                          <a:ea typeface="+mn-ea"/>
                          <a:cs typeface="+mn-cs"/>
                        </a:rPr>
                        <a:t>Acceso al Puerto de Buenos Aires</a:t>
                      </a:r>
                      <a:endParaRPr lang="es-ES" b="1" dirty="0"/>
                    </a:p>
                  </a:txBody>
                  <a:tcPr/>
                </a:tc>
                <a:tc>
                  <a:txBody>
                    <a:bodyPr/>
                    <a:lstStyle/>
                    <a:p>
                      <a:pPr algn="ctr"/>
                      <a:r>
                        <a:rPr lang="en-GB" sz="1800" b="1" kern="1200" dirty="0" err="1" smtClean="0">
                          <a:solidFill>
                            <a:schemeClr val="dk1"/>
                          </a:solidFill>
                          <a:latin typeface="+mn-lt"/>
                          <a:ea typeface="+mn-ea"/>
                          <a:cs typeface="+mn-cs"/>
                        </a:rPr>
                        <a:t>Noviembre</a:t>
                      </a:r>
                      <a:r>
                        <a:rPr lang="en-GB" sz="1800" b="1" kern="1200" dirty="0" smtClean="0">
                          <a:solidFill>
                            <a:schemeClr val="dk1"/>
                          </a:solidFill>
                          <a:latin typeface="+mn-lt"/>
                          <a:ea typeface="+mn-ea"/>
                          <a:cs typeface="+mn-cs"/>
                        </a:rPr>
                        <a:t> 2016</a:t>
                      </a:r>
                      <a:endParaRPr lang="es-ES" b="1" dirty="0"/>
                    </a:p>
                  </a:txBody>
                  <a:tcPr/>
                </a:tc>
              </a:tr>
              <a:tr h="781053">
                <a:tc>
                  <a:txBody>
                    <a:bodyPr/>
                    <a:lstStyle/>
                    <a:p>
                      <a:pPr algn="ctr"/>
                      <a:r>
                        <a:rPr lang="en-GB" sz="1800" b="1" kern="1200" dirty="0" smtClean="0">
                          <a:solidFill>
                            <a:schemeClr val="dk1"/>
                          </a:solidFill>
                          <a:latin typeface="+mn-lt"/>
                          <a:ea typeface="+mn-ea"/>
                          <a:cs typeface="+mn-cs"/>
                        </a:rPr>
                        <a:t>Arroyo “El </a:t>
                      </a:r>
                      <a:r>
                        <a:rPr lang="en-GB" sz="1800" b="1" kern="1200" dirty="0" err="1" smtClean="0">
                          <a:solidFill>
                            <a:schemeClr val="dk1"/>
                          </a:solidFill>
                          <a:latin typeface="+mn-lt"/>
                          <a:ea typeface="+mn-ea"/>
                          <a:cs typeface="+mn-cs"/>
                        </a:rPr>
                        <a:t>Barco</a:t>
                      </a:r>
                      <a:r>
                        <a:rPr lang="en-GB" sz="1800" b="1" kern="1200" dirty="0" smtClean="0">
                          <a:solidFill>
                            <a:schemeClr val="dk1"/>
                          </a:solidFill>
                          <a:latin typeface="+mn-lt"/>
                          <a:ea typeface="+mn-ea"/>
                          <a:cs typeface="+mn-cs"/>
                        </a:rPr>
                        <a:t>”</a:t>
                      </a:r>
                      <a:endParaRPr lang="es-ES" b="1" dirty="0"/>
                    </a:p>
                  </a:txBody>
                  <a:tcPr/>
                </a:tc>
                <a:tc>
                  <a:txBody>
                    <a:bodyPr/>
                    <a:lstStyle/>
                    <a:p>
                      <a:pPr algn="ctr"/>
                      <a:r>
                        <a:rPr lang="es-ES" sz="1800" b="1" kern="1200" dirty="0" smtClean="0">
                          <a:solidFill>
                            <a:schemeClr val="dk1"/>
                          </a:solidFill>
                          <a:latin typeface="+mn-lt"/>
                          <a:ea typeface="+mn-ea"/>
                          <a:cs typeface="+mn-cs"/>
                        </a:rPr>
                        <a:t>Puerto de Mar del Plata</a:t>
                      </a:r>
                      <a:endParaRPr lang="es-ES" b="1" dirty="0"/>
                    </a:p>
                  </a:txBody>
                  <a:tcPr/>
                </a:tc>
                <a:tc>
                  <a:txBody>
                    <a:bodyPr/>
                    <a:lstStyle/>
                    <a:p>
                      <a:pPr algn="ctr"/>
                      <a:r>
                        <a:rPr lang="en-GB" sz="1800" b="1" kern="1200" dirty="0" err="1" smtClean="0">
                          <a:solidFill>
                            <a:schemeClr val="dk1"/>
                          </a:solidFill>
                          <a:latin typeface="+mn-lt"/>
                          <a:ea typeface="+mn-ea"/>
                          <a:cs typeface="+mn-cs"/>
                        </a:rPr>
                        <a:t>Noviembre</a:t>
                      </a:r>
                      <a:r>
                        <a:rPr lang="en-GB" sz="1800" b="1" kern="1200" dirty="0" smtClean="0">
                          <a:solidFill>
                            <a:schemeClr val="dk1"/>
                          </a:solidFill>
                          <a:latin typeface="+mn-lt"/>
                          <a:ea typeface="+mn-ea"/>
                          <a:cs typeface="+mn-cs"/>
                        </a:rPr>
                        <a:t> 2016</a:t>
                      </a:r>
                      <a:endParaRPr lang="es-ES" b="1" dirty="0"/>
                    </a:p>
                  </a:txBody>
                  <a:tcPr/>
                </a:tc>
              </a:tr>
              <a:tr h="781053">
                <a:tc>
                  <a:txBody>
                    <a:bodyPr/>
                    <a:lstStyle/>
                    <a:p>
                      <a:pPr algn="ctr"/>
                      <a:r>
                        <a:rPr lang="en-GB" sz="1800" b="1" kern="1200" dirty="0" err="1" smtClean="0">
                          <a:solidFill>
                            <a:schemeClr val="dk1"/>
                          </a:solidFill>
                          <a:latin typeface="+mn-lt"/>
                          <a:ea typeface="+mn-ea"/>
                          <a:cs typeface="+mn-cs"/>
                        </a:rPr>
                        <a:t>Fragata</a:t>
                      </a:r>
                      <a:r>
                        <a:rPr lang="en-GB" sz="1800" b="1" kern="1200" dirty="0" smtClean="0">
                          <a:solidFill>
                            <a:schemeClr val="dk1"/>
                          </a:solidFill>
                          <a:latin typeface="+mn-lt"/>
                          <a:ea typeface="+mn-ea"/>
                          <a:cs typeface="+mn-cs"/>
                        </a:rPr>
                        <a:t> 2017</a:t>
                      </a:r>
                      <a:endParaRPr lang="es-ES" b="1" dirty="0"/>
                    </a:p>
                  </a:txBody>
                  <a:tcPr/>
                </a:tc>
                <a:tc>
                  <a:txBody>
                    <a:bodyPr/>
                    <a:lstStyle/>
                    <a:p>
                      <a:pPr algn="ctr"/>
                      <a:r>
                        <a:rPr lang="es-ES" sz="1800" b="1" kern="1200" dirty="0" smtClean="0">
                          <a:solidFill>
                            <a:schemeClr val="dk1"/>
                          </a:solidFill>
                          <a:latin typeface="+mn-lt"/>
                          <a:ea typeface="+mn-ea"/>
                          <a:cs typeface="+mn-cs"/>
                        </a:rPr>
                        <a:t>Antepuerto y Dársena Norte (Puerto de Buenos Aires)</a:t>
                      </a:r>
                      <a:endParaRPr lang="es-E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err="1" smtClean="0">
                          <a:solidFill>
                            <a:schemeClr val="dk1"/>
                          </a:solidFill>
                          <a:latin typeface="+mn-lt"/>
                          <a:ea typeface="+mn-ea"/>
                          <a:cs typeface="+mn-cs"/>
                        </a:rPr>
                        <a:t>Noviembre</a:t>
                      </a:r>
                      <a:r>
                        <a:rPr lang="en-GB" sz="1800" b="1" kern="1200" dirty="0" smtClean="0">
                          <a:solidFill>
                            <a:schemeClr val="dk1"/>
                          </a:solidFill>
                          <a:latin typeface="+mn-lt"/>
                          <a:ea typeface="+mn-ea"/>
                          <a:cs typeface="+mn-cs"/>
                        </a:rPr>
                        <a:t> / </a:t>
                      </a:r>
                      <a:r>
                        <a:rPr lang="en-GB" sz="1800" b="1" kern="1200" dirty="0" err="1" smtClean="0">
                          <a:solidFill>
                            <a:schemeClr val="dk1"/>
                          </a:solidFill>
                          <a:latin typeface="+mn-lt"/>
                          <a:ea typeface="+mn-ea"/>
                          <a:cs typeface="+mn-cs"/>
                        </a:rPr>
                        <a:t>diciembre</a:t>
                      </a:r>
                      <a:r>
                        <a:rPr lang="en-GB" sz="1800" b="1" kern="1200" dirty="0" smtClean="0">
                          <a:solidFill>
                            <a:schemeClr val="dk1"/>
                          </a:solidFill>
                          <a:latin typeface="+mn-lt"/>
                          <a:ea typeface="+mn-ea"/>
                          <a:cs typeface="+mn-cs"/>
                        </a:rPr>
                        <a:t> de 2016</a:t>
                      </a:r>
                      <a:endParaRPr lang="es-ES" sz="1800" b="1" kern="1200" dirty="0" smtClean="0">
                        <a:solidFill>
                          <a:schemeClr val="dk1"/>
                        </a:solidFill>
                        <a:latin typeface="+mn-lt"/>
                        <a:ea typeface="+mn-ea"/>
                        <a:cs typeface="+mn-cs"/>
                      </a:endParaRPr>
                    </a:p>
                    <a:p>
                      <a:pPr algn="ctr"/>
                      <a:endParaRPr lang="es-ES" b="1" dirty="0"/>
                    </a:p>
                  </a:txBody>
                  <a:tcPr/>
                </a:tc>
              </a:tr>
            </a:tbl>
          </a:graphicData>
        </a:graphic>
      </p:graphicFrame>
      <p:pic>
        <p:nvPicPr>
          <p:cNvPr id="4" name="Picture 6" descr="SHN-escudo"/>
          <p:cNvPicPr>
            <a:picLocks noChangeAspect="1" noChangeArrowheads="1"/>
          </p:cNvPicPr>
          <p:nvPr/>
        </p:nvPicPr>
        <p:blipFill>
          <a:blip r:embed="rId2" cstate="print"/>
          <a:srcRect/>
          <a:stretch>
            <a:fillRect/>
          </a:stretch>
        </p:blipFill>
        <p:spPr bwMode="auto">
          <a:xfrm>
            <a:off x="8159330" y="0"/>
            <a:ext cx="984669" cy="1428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smtClean="0"/>
              <a:t>Nuevas ediciones Cartas Papel</a:t>
            </a:r>
            <a:br>
              <a:rPr lang="es-ES" dirty="0" smtClean="0"/>
            </a:br>
            <a:r>
              <a:rPr lang="es-ES" dirty="0" smtClean="0"/>
              <a:t>Río de la Plata </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pic>
        <p:nvPicPr>
          <p:cNvPr id="6" name="5 Marcador de contenido" descr="H 5089 y 117.jpg"/>
          <p:cNvPicPr>
            <a:picLocks noGrp="1" noChangeAspect="1"/>
          </p:cNvPicPr>
          <p:nvPr>
            <p:ph idx="1"/>
          </p:nvPr>
        </p:nvPicPr>
        <p:blipFill>
          <a:blip r:embed="rId4"/>
          <a:stretch>
            <a:fillRect/>
          </a:stretch>
        </p:blipFill>
        <p:spPr>
          <a:xfrm>
            <a:off x="1073574" y="1600200"/>
            <a:ext cx="6996851"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smtClean="0"/>
              <a:t>Nuevas ediciones Cartas Papel</a:t>
            </a:r>
            <a:br>
              <a:rPr lang="es-ES" dirty="0" smtClean="0"/>
            </a:br>
            <a:r>
              <a:rPr lang="es-ES" dirty="0" smtClean="0"/>
              <a:t>Río Paraná </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pic>
        <p:nvPicPr>
          <p:cNvPr id="7" name="6 Marcador de contenido" descr="H 1001 a 1005.jpg"/>
          <p:cNvPicPr>
            <a:picLocks noGrp="1" noChangeAspect="1"/>
          </p:cNvPicPr>
          <p:nvPr>
            <p:ph idx="1"/>
          </p:nvPr>
        </p:nvPicPr>
        <p:blipFill>
          <a:blip r:embed="rId4"/>
          <a:stretch>
            <a:fillRect/>
          </a:stretch>
        </p:blipFill>
        <p:spPr>
          <a:xfrm>
            <a:off x="1036878" y="1600200"/>
            <a:ext cx="7070243"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smtClean="0"/>
              <a:t>Nuevas Cartas Papel</a:t>
            </a:r>
            <a:br>
              <a:rPr lang="es-ES" dirty="0" smtClean="0"/>
            </a:br>
            <a:r>
              <a:rPr lang="es-ES" dirty="0" smtClean="0"/>
              <a:t>Bahía Camarones</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pic>
        <p:nvPicPr>
          <p:cNvPr id="6" name="5 Marcador de contenido" descr="H 273.jpg"/>
          <p:cNvPicPr>
            <a:picLocks noGrp="1" noChangeAspect="1"/>
          </p:cNvPicPr>
          <p:nvPr>
            <p:ph idx="1"/>
          </p:nvPr>
        </p:nvPicPr>
        <p:blipFill>
          <a:blip r:embed="rId4"/>
          <a:stretch>
            <a:fillRect/>
          </a:stretch>
        </p:blipFill>
        <p:spPr>
          <a:xfrm>
            <a:off x="881535" y="1600200"/>
            <a:ext cx="7380930"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err="1" smtClean="0"/>
              <a:t>ENCs</a:t>
            </a:r>
            <a:r>
              <a:rPr lang="es-ES" dirty="0" smtClean="0"/>
              <a:t> Nuevas Ediciones</a:t>
            </a:r>
            <a:br>
              <a:rPr lang="es-ES" dirty="0" smtClean="0"/>
            </a:br>
            <a:r>
              <a:rPr lang="es-ES" dirty="0" smtClean="0"/>
              <a:t>Canal Punta Indio - RDLP</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pic>
        <p:nvPicPr>
          <p:cNvPr id="6" name="5 Marcador de contenido" descr="enc 010 a 050.jpg"/>
          <p:cNvPicPr>
            <a:picLocks noGrp="1" noChangeAspect="1"/>
          </p:cNvPicPr>
          <p:nvPr>
            <p:ph idx="1"/>
          </p:nvPr>
        </p:nvPicPr>
        <p:blipFill>
          <a:blip r:embed="rId4"/>
          <a:stretch>
            <a:fillRect/>
          </a:stretch>
        </p:blipFill>
        <p:spPr>
          <a:xfrm>
            <a:off x="457200" y="1978896"/>
            <a:ext cx="8229600" cy="376857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err="1" smtClean="0"/>
              <a:t>ENCs</a:t>
            </a:r>
            <a:r>
              <a:rPr lang="es-ES" dirty="0" smtClean="0"/>
              <a:t> Nuevas Ediciones</a:t>
            </a:r>
            <a:br>
              <a:rPr lang="es-ES" dirty="0" smtClean="0"/>
            </a:br>
            <a:r>
              <a:rPr lang="es-ES" dirty="0" err="1" smtClean="0"/>
              <a:t>Quequén</a:t>
            </a:r>
            <a:r>
              <a:rPr lang="es-ES" dirty="0" smtClean="0"/>
              <a:t> </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pic>
        <p:nvPicPr>
          <p:cNvPr id="7" name="6 Marcador de contenido" descr="enc 252 253.jpg"/>
          <p:cNvPicPr>
            <a:picLocks noGrp="1" noChangeAspect="1"/>
          </p:cNvPicPr>
          <p:nvPr>
            <p:ph idx="1"/>
          </p:nvPr>
        </p:nvPicPr>
        <p:blipFill>
          <a:blip r:embed="rId4"/>
          <a:stretch>
            <a:fillRect/>
          </a:stretch>
        </p:blipFill>
        <p:spPr>
          <a:xfrm>
            <a:off x="1619944" y="1600200"/>
            <a:ext cx="5904111"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err="1" smtClean="0"/>
              <a:t>ENCs</a:t>
            </a:r>
            <a:r>
              <a:rPr lang="es-ES" dirty="0" smtClean="0"/>
              <a:t> Nuevas Ediciones</a:t>
            </a:r>
            <a:br>
              <a:rPr lang="es-ES" dirty="0" smtClean="0"/>
            </a:br>
            <a:r>
              <a:rPr lang="es-ES" dirty="0" smtClean="0"/>
              <a:t>Bahía Blanca </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pic>
        <p:nvPicPr>
          <p:cNvPr id="6" name="5 Marcador de contenido" descr="enc 256 259.jpg"/>
          <p:cNvPicPr>
            <a:picLocks noGrp="1" noChangeAspect="1"/>
          </p:cNvPicPr>
          <p:nvPr>
            <p:ph idx="1"/>
          </p:nvPr>
        </p:nvPicPr>
        <p:blipFill>
          <a:blip r:embed="rId4"/>
          <a:stretch>
            <a:fillRect/>
          </a:stretch>
        </p:blipFill>
        <p:spPr>
          <a:xfrm>
            <a:off x="1521016" y="1600200"/>
            <a:ext cx="6101968"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dirty="0" err="1" smtClean="0"/>
              <a:t>ENCs</a:t>
            </a:r>
            <a:r>
              <a:rPr lang="es-ES" dirty="0" smtClean="0"/>
              <a:t> Nuevas Cartas</a:t>
            </a:r>
            <a:br>
              <a:rPr lang="es-ES" dirty="0" smtClean="0"/>
            </a:br>
            <a:r>
              <a:rPr lang="es-ES" dirty="0" smtClean="0"/>
              <a:t>Río Paraná</a:t>
            </a:r>
            <a:endParaRPr lang="es-ES" dirty="0"/>
          </a:p>
        </p:txBody>
      </p:sp>
      <p:pic>
        <p:nvPicPr>
          <p:cNvPr id="4" name="Picture 6" descr="SHN-escudo"/>
          <p:cNvPicPr>
            <a:picLocks noChangeAspect="1" noChangeArrowheads="1"/>
          </p:cNvPicPr>
          <p:nvPr/>
        </p:nvPicPr>
        <p:blipFill>
          <a:blip r:embed="rId3" cstate="print"/>
          <a:srcRect/>
          <a:stretch>
            <a:fillRect/>
          </a:stretch>
        </p:blipFill>
        <p:spPr bwMode="auto">
          <a:xfrm>
            <a:off x="8159330" y="0"/>
            <a:ext cx="984669" cy="1428736"/>
          </a:xfrm>
          <a:prstGeom prst="rect">
            <a:avLst/>
          </a:prstGeom>
          <a:noFill/>
          <a:ln w="9525">
            <a:noFill/>
            <a:miter lim="800000"/>
            <a:headEnd/>
            <a:tailEnd/>
          </a:ln>
        </p:spPr>
      </p:pic>
      <p:pic>
        <p:nvPicPr>
          <p:cNvPr id="7" name="6 Marcador de contenido" descr="enc I404.jpg"/>
          <p:cNvPicPr>
            <a:picLocks noGrp="1" noChangeAspect="1"/>
          </p:cNvPicPr>
          <p:nvPr>
            <p:ph idx="1"/>
          </p:nvPr>
        </p:nvPicPr>
        <p:blipFill>
          <a:blip r:embed="rId4"/>
          <a:stretch>
            <a:fillRect/>
          </a:stretch>
        </p:blipFill>
        <p:spPr>
          <a:xfrm>
            <a:off x="1595437" y="1858169"/>
            <a:ext cx="5953125" cy="40100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684</Words>
  <Application>Microsoft Office PowerPoint</Application>
  <PresentationFormat>Presentación en pantalla (4:3)</PresentationFormat>
  <Paragraphs>135</Paragraphs>
  <Slides>18</Slides>
  <Notes>16</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ORGANIZACIÓN HIDROGRÁFICA INTERNACIONAL COMISION HIDROGRAFICA REGIONAL DEL ATLANTICO SUDOCCIDENTAL (CHAtSO) 11a Reunión, Niteroi, Río de Janeiro, BRASIL, 6 al 7 de Marzo de 2017</vt:lpstr>
      <vt:lpstr>Levantamientos</vt:lpstr>
      <vt:lpstr>Nuevas ediciones Cartas Papel Río de la Plata </vt:lpstr>
      <vt:lpstr>Nuevas ediciones Cartas Papel Río Paraná </vt:lpstr>
      <vt:lpstr>Nuevas Cartas Papel Bahía Camarones</vt:lpstr>
      <vt:lpstr>ENCs Nuevas Ediciones Canal Punta Indio - RDLP</vt:lpstr>
      <vt:lpstr>ENCs Nuevas Ediciones Quequén </vt:lpstr>
      <vt:lpstr>ENCs Nuevas Ediciones Bahía Blanca </vt:lpstr>
      <vt:lpstr>ENCs Nuevas Cartas Río Paraná</vt:lpstr>
      <vt:lpstr>ENCs AR CHAtSO</vt:lpstr>
      <vt:lpstr>MSI</vt:lpstr>
      <vt:lpstr>C-55</vt:lpstr>
      <vt:lpstr>MSDI</vt:lpstr>
      <vt:lpstr>Creación de Capacidades</vt:lpstr>
      <vt:lpstr>Creación de Capacidades</vt:lpstr>
      <vt:lpstr>Actividades Oceanográficas </vt:lpstr>
      <vt:lpstr>Otras actividades y participación en  los grupos de trabajo de la OHI  </vt:lpstr>
      <vt:lpstr>Conclusiones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HIDROGRÁFICA INTERNACIONAL COMISION HIDROGRAFICA REGIONAL DEL ATLANTICO SUDOCCIDENTAL (CHAtSO) 11a Reunión, Niteroi, Río de Janeiro, BRASIL, 6 al 7 de Marzo de 2017</dc:title>
  <dc:creator>EeePC</dc:creator>
  <cp:lastModifiedBy>Fabian</cp:lastModifiedBy>
  <cp:revision>32</cp:revision>
  <dcterms:created xsi:type="dcterms:W3CDTF">2017-02-22T12:39:54Z</dcterms:created>
  <dcterms:modified xsi:type="dcterms:W3CDTF">2017-03-06T12:00:15Z</dcterms:modified>
</cp:coreProperties>
</file>