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94" r:id="rId12"/>
    <p:sldId id="295" r:id="rId13"/>
    <p:sldId id="296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293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27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14D42-3780-4636-858D-0A0D4DA6CA37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0EED1-A2CB-426D-9DF4-F59862DD7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70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6892A0-8B62-44A7-8046-615E0F6E7A5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55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File Open (KML, MapInfo), Connection (Oracle) and Export  (</a:t>
            </a:r>
            <a:r>
              <a:rPr lang="en-US" sz="1200" dirty="0" err="1"/>
              <a:t>SQLlite</a:t>
            </a:r>
            <a:r>
              <a:rPr lang="en-US" sz="1200" dirty="0"/>
              <a:t>)</a:t>
            </a:r>
          </a:p>
          <a:p>
            <a:endParaRPr lang="en-US" dirty="0"/>
          </a:p>
          <a:p>
            <a:r>
              <a:rPr lang="en-US" dirty="0"/>
              <a:t>Session file offers:</a:t>
            </a:r>
          </a:p>
          <a:p>
            <a:r>
              <a:rPr lang="en-CA" dirty="0"/>
              <a:t>Relative path</a:t>
            </a:r>
          </a:p>
          <a:p>
            <a:r>
              <a:rPr lang="en-CA" dirty="0"/>
              <a:t>Stores sources, layers, layer tree, display properties, cover</a:t>
            </a:r>
          </a:p>
          <a:p>
            <a:r>
              <a:rPr lang="en-CA" dirty="0"/>
              <a:t>Schema available to client</a:t>
            </a:r>
          </a:p>
          <a:p>
            <a:r>
              <a:rPr lang="en-CA" dirty="0"/>
              <a:t>Can be used to setup services</a:t>
            </a:r>
          </a:p>
          <a:p>
            <a:r>
              <a:rPr lang="en-CA" dirty="0"/>
              <a:t>Remember user credentials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DF367-71E4-472C-858F-1EA83CA8C00C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357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AD69C-01B9-477A-93A9-979331650A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96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Removal of Vessel – Day – Line structure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Vessel file now optional</a:t>
            </a:r>
          </a:p>
          <a:p>
            <a:pPr lvl="1"/>
            <a:r>
              <a:rPr lang="en-US" dirty="0"/>
              <a:t>	Auto-HVF where available</a:t>
            </a:r>
          </a:p>
          <a:p>
            <a:pPr lvl="2"/>
            <a:r>
              <a:rPr lang="en-US" dirty="0"/>
              <a:t>Default values everywhere else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Sensible defaults for all processing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AD69C-01B9-477A-93A9-979331650A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6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Removal of Vessel – Day – Line structure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Vessel file now optional</a:t>
            </a:r>
          </a:p>
          <a:p>
            <a:pPr lvl="1"/>
            <a:r>
              <a:rPr lang="en-US" dirty="0"/>
              <a:t>	Auto-HVF where available</a:t>
            </a:r>
          </a:p>
          <a:p>
            <a:pPr lvl="2"/>
            <a:r>
              <a:rPr lang="en-US" dirty="0"/>
              <a:t>Default values everywhere else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Sensible defaults for all processing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AD69C-01B9-477A-93A9-979331650A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27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ct val="80000"/>
            </a:pPr>
            <a:r>
              <a:rPr lang="en-CA" sz="2400" dirty="0">
                <a:latin typeface="Calibri" panose="020F0502020204030204" pitchFamily="34" charset="0"/>
              </a:rPr>
              <a:t>A move to service orientated and standards based systems</a:t>
            </a:r>
          </a:p>
          <a:p>
            <a:pPr lvl="1">
              <a:buSzPct val="80000"/>
            </a:pPr>
            <a:r>
              <a:rPr lang="en-CA" sz="2000" dirty="0">
                <a:latin typeface="Calibri" panose="020F0502020204030204" pitchFamily="34" charset="0"/>
              </a:rPr>
              <a:t>Open data storage</a:t>
            </a:r>
          </a:p>
          <a:p>
            <a:pPr lvl="1">
              <a:buSzPct val="80000"/>
            </a:pPr>
            <a:r>
              <a:rPr lang="en-CA" sz="2000" dirty="0">
                <a:latin typeface="Calibri" panose="020F0502020204030204" pitchFamily="34" charset="0"/>
              </a:rPr>
              <a:t>Connectivity to 3</a:t>
            </a:r>
            <a:r>
              <a:rPr lang="en-CA" sz="2000" baseline="30000" dirty="0">
                <a:latin typeface="Calibri" panose="020F0502020204030204" pitchFamily="34" charset="0"/>
              </a:rPr>
              <a:t>rd</a:t>
            </a:r>
            <a:r>
              <a:rPr lang="en-CA" sz="2000" dirty="0">
                <a:latin typeface="Calibri" panose="020F0502020204030204" pitchFamily="34" charset="0"/>
              </a:rPr>
              <a:t> party tools</a:t>
            </a:r>
          </a:p>
          <a:p>
            <a:pPr lvl="1">
              <a:buSzPct val="80000"/>
            </a:pPr>
            <a:r>
              <a:rPr lang="en-CA" sz="2000" dirty="0">
                <a:latin typeface="Calibri" panose="020F0502020204030204" pitchFamily="34" charset="0"/>
              </a:rPr>
              <a:t>Extensive scripting and batch capabilities</a:t>
            </a:r>
          </a:p>
          <a:p>
            <a:pPr lvl="1">
              <a:buSzPct val="80000"/>
            </a:pPr>
            <a:r>
              <a:rPr lang="en-CA" sz="2000" dirty="0">
                <a:latin typeface="Calibri" panose="020F0502020204030204" pitchFamily="34" charset="0"/>
              </a:rPr>
              <a:t>Cloud based processing potential</a:t>
            </a:r>
          </a:p>
          <a:p>
            <a:pPr lvl="1">
              <a:buSzPct val="80000"/>
            </a:pPr>
            <a:r>
              <a:rPr lang="en-CA" sz="2000" dirty="0">
                <a:latin typeface="Calibri" panose="020F0502020204030204" pitchFamily="34" charset="0"/>
              </a:rPr>
              <a:t>Mobile data entry and access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DF367-71E4-472C-858F-1EA83CA8C00C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336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order to meet the business and technical objectives of the release</a:t>
            </a:r>
            <a:r>
              <a:rPr lang="en-US" baseline="0" dirty="0"/>
              <a:t> new features are introduced including….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DF367-71E4-472C-858F-1EA83CA8C00C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393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Showing data in more typical way, </a:t>
            </a:r>
          </a:p>
          <a:p>
            <a:r>
              <a:rPr lang="en-US" dirty="0"/>
              <a:t>Does not </a:t>
            </a:r>
            <a:r>
              <a:rPr lang="en-US" dirty="0" err="1"/>
              <a:t>appluy</a:t>
            </a:r>
            <a:r>
              <a:rPr lang="en-US" dirty="0"/>
              <a:t> to HOB or .000</a:t>
            </a:r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new support opening new formats through OGR like</a:t>
            </a:r>
            <a:r>
              <a:rPr lang="en-US" baseline="0" dirty="0"/>
              <a:t> </a:t>
            </a:r>
            <a:r>
              <a:rPr lang="en-US" dirty="0"/>
              <a:t>MapInfo files,</a:t>
            </a:r>
            <a:r>
              <a:rPr lang="en-US" baseline="0" dirty="0"/>
              <a:t> and </a:t>
            </a:r>
            <a:r>
              <a:rPr lang="en-US" baseline="0" dirty="0" err="1"/>
              <a:t>GeoPackage</a:t>
            </a:r>
            <a:r>
              <a:rPr lang="en-US" baseline="0" dirty="0"/>
              <a:t>, </a:t>
            </a:r>
            <a:r>
              <a:rPr lang="en-US" dirty="0"/>
              <a:t>read </a:t>
            </a:r>
            <a:r>
              <a:rPr lang="en-US" dirty="0" err="1"/>
              <a:t>prj</a:t>
            </a:r>
            <a:r>
              <a:rPr lang="en-US" dirty="0"/>
              <a:t> file info, </a:t>
            </a:r>
          </a:p>
          <a:p>
            <a:endParaRPr lang="en-US" dirty="0"/>
          </a:p>
          <a:p>
            <a:r>
              <a:rPr lang="en-US" dirty="0"/>
              <a:t>Can now connect and read/write to Oracle DB, </a:t>
            </a:r>
            <a:r>
              <a:rPr lang="en-US" dirty="0" err="1"/>
              <a:t>postgres</a:t>
            </a:r>
            <a:r>
              <a:rPr lang="en-US" baseline="0" dirty="0"/>
              <a:t> </a:t>
            </a:r>
            <a:r>
              <a:rPr lang="en-US" baseline="0" dirty="0" err="1"/>
              <a:t>db</a:t>
            </a:r>
            <a:r>
              <a:rPr lang="en-US" baseline="0" dirty="0"/>
              <a:t>, SQLite DB</a:t>
            </a:r>
          </a:p>
          <a:p>
            <a:r>
              <a:rPr lang="en-CA" dirty="0"/>
              <a:t>WFS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DF367-71E4-472C-858F-1EA83CA8C00C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913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Modes</a:t>
            </a:r>
            <a:r>
              <a:rPr lang="en-CA" baseline="0" dirty="0"/>
              <a:t> instead of tabs, views of the layers ordered differently</a:t>
            </a:r>
            <a:endParaRPr lang="en-CA" dirty="0"/>
          </a:p>
          <a:p>
            <a:r>
              <a:rPr lang="en-CA" dirty="0"/>
              <a:t>Layer order was grouped by the user</a:t>
            </a:r>
            <a:endParaRPr lang="en-CA" baseline="0" dirty="0"/>
          </a:p>
          <a:p>
            <a:r>
              <a:rPr lang="en-CA" baseline="0" dirty="0"/>
              <a:t>Source mode always by source see where the layers come from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DF367-71E4-472C-858F-1EA83CA8C00C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833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Feature module includes ability to:</a:t>
            </a:r>
            <a:r>
              <a:rPr lang="en-US" baseline="0" dirty="0"/>
              <a:t> </a:t>
            </a:r>
            <a:r>
              <a:rPr lang="en-CA" dirty="0"/>
              <a:t>Adding a new feature, Modifying attributes, Assigning a coverage to a feature (BDB Server)</a:t>
            </a:r>
          </a:p>
          <a:p>
            <a:pPr lvl="1"/>
            <a:r>
              <a:rPr lang="en-CA" dirty="0"/>
              <a:t>The</a:t>
            </a:r>
            <a:r>
              <a:rPr lang="en-CA" baseline="0" dirty="0"/>
              <a:t> Python API allows access to </a:t>
            </a:r>
            <a:r>
              <a:rPr lang="en-CA" dirty="0"/>
              <a:t>Access to map, features, attributes, geometries, catalogue, CRS </a:t>
            </a:r>
          </a:p>
          <a:p>
            <a:pPr lvl="1"/>
            <a:r>
              <a:rPr lang="en-CA" dirty="0"/>
              <a:t>create, delete, edit</a:t>
            </a:r>
          </a:p>
          <a:p>
            <a:pPr lvl="1"/>
            <a:endParaRPr lang="en-CA" dirty="0"/>
          </a:p>
          <a:p>
            <a:endParaRPr lang="en-US" dirty="0"/>
          </a:p>
          <a:p>
            <a:r>
              <a:rPr lang="en-US" dirty="0"/>
              <a:t>Existing</a:t>
            </a:r>
            <a:r>
              <a:rPr lang="en-US" baseline="0" dirty="0"/>
              <a:t> scripts will have to be updated to work with BDB Server 5.0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DF367-71E4-472C-858F-1EA83CA8C00C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132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11A31-8042-469D-B625-7C546FF72BF3}" type="datetimeFigureOut">
              <a:rPr lang="en-CA" smtClean="0"/>
              <a:t>2018-04-06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C55E-0151-4965-87CE-3685529CA9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651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11A31-8042-469D-B625-7C546FF72BF3}" type="datetimeFigureOut">
              <a:rPr lang="en-CA" smtClean="0"/>
              <a:t>2018-04-06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C55E-0151-4965-87CE-3685529CA9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271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11A31-8042-469D-B625-7C546FF72BF3}" type="datetimeFigureOut">
              <a:rPr lang="en-CA" smtClean="0"/>
              <a:t>2018-04-06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C55E-0151-4965-87CE-3685529CA9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626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11A31-8042-469D-B625-7C546FF72BF3}" type="datetimeFigureOut">
              <a:rPr lang="en-CA" smtClean="0"/>
              <a:t>2018-04-06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C55E-0151-4965-87CE-3685529CA9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319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11A31-8042-469D-B625-7C546FF72BF3}" type="datetimeFigureOut">
              <a:rPr lang="en-CA" smtClean="0"/>
              <a:t>2018-04-06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C55E-0151-4965-87CE-3685529CA9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486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11A31-8042-469D-B625-7C546FF72BF3}" type="datetimeFigureOut">
              <a:rPr lang="en-CA" smtClean="0"/>
              <a:t>2018-04-06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C55E-0151-4965-87CE-3685529CA9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425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11A31-8042-469D-B625-7C546FF72BF3}" type="datetimeFigureOut">
              <a:rPr lang="en-CA" smtClean="0"/>
              <a:t>2018-04-06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C55E-0151-4965-87CE-3685529CA9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6337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11A31-8042-469D-B625-7C546FF72BF3}" type="datetimeFigureOut">
              <a:rPr lang="en-CA" smtClean="0"/>
              <a:t>2018-04-06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C55E-0151-4965-87CE-3685529CA9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210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11A31-8042-469D-B625-7C546FF72BF3}" type="datetimeFigureOut">
              <a:rPr lang="en-CA" smtClean="0"/>
              <a:t>2018-04-06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C55E-0151-4965-87CE-3685529CA9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485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11A31-8042-469D-B625-7C546FF72BF3}" type="datetimeFigureOut">
              <a:rPr lang="en-CA" smtClean="0"/>
              <a:t>2018-04-06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C55E-0151-4965-87CE-3685529CA9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0090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11A31-8042-469D-B625-7C546FF72BF3}" type="datetimeFigureOut">
              <a:rPr lang="en-CA" smtClean="0"/>
              <a:t>2018-04-06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C55E-0151-4965-87CE-3685529CA9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658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11A31-8042-469D-B625-7C546FF72BF3}" type="datetimeFigureOut">
              <a:rPr lang="en-CA" smtClean="0"/>
              <a:t>2018-04-06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6C55E-0151-4965-87CE-3685529CA9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544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1134" y="699671"/>
            <a:ext cx="10440140" cy="2387600"/>
          </a:xfrm>
        </p:spPr>
        <p:txBody>
          <a:bodyPr>
            <a:normAutofit/>
          </a:bodyPr>
          <a:lstStyle/>
          <a:p>
            <a:r>
              <a:rPr lang="es-UY" dirty="0"/>
              <a:t>Nuevos desarrollos en el software de </a:t>
            </a:r>
            <a:r>
              <a:rPr lang="es-UY" dirty="0" err="1"/>
              <a:t>Teledyne</a:t>
            </a:r>
            <a:r>
              <a:rPr lang="es-UY" dirty="0"/>
              <a:t> CARIS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81855"/>
            <a:ext cx="9144000" cy="1655762"/>
          </a:xfrm>
        </p:spPr>
        <p:txBody>
          <a:bodyPr>
            <a:normAutofit fontScale="92500"/>
          </a:bodyPr>
          <a:lstStyle/>
          <a:p>
            <a:r>
              <a:rPr lang="es-UY" dirty="0"/>
              <a:t>12ª Reunión de la Comisión Hidrográfica Regional del Atlántico Sudoccidental</a:t>
            </a:r>
          </a:p>
          <a:p>
            <a:r>
              <a:rPr lang="es-UY" dirty="0"/>
              <a:t>5 y 6  de abril de 2018</a:t>
            </a:r>
          </a:p>
          <a:p>
            <a:r>
              <a:rPr lang="es-UY" dirty="0"/>
              <a:t>Montevideo, Uruguay</a:t>
            </a:r>
          </a:p>
          <a:p>
            <a:r>
              <a:rPr lang="es-UY" sz="2000" dirty="0"/>
              <a:t>Presentado por Juan Carballini – Gerente de Ventas de </a:t>
            </a:r>
            <a:r>
              <a:rPr lang="es-UY" sz="2000" dirty="0" err="1"/>
              <a:t>Teledyne</a:t>
            </a:r>
            <a:r>
              <a:rPr lang="es-UY" sz="2000" dirty="0"/>
              <a:t> CARIS</a:t>
            </a:r>
          </a:p>
        </p:txBody>
      </p:sp>
    </p:spTree>
    <p:extLst>
      <p:ext uri="{BB962C8B-B14F-4D97-AF65-F5344CB8AC3E}">
        <p14:creationId xmlns:p14="http://schemas.microsoft.com/office/powerpoint/2010/main" val="1570905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16" b="14061"/>
          <a:stretch/>
        </p:blipFill>
        <p:spPr>
          <a:xfrm>
            <a:off x="0" y="1116466"/>
            <a:ext cx="12208042" cy="49314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45889" y="1122946"/>
            <a:ext cx="64366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TELEDYNE CARIS</a:t>
            </a:r>
            <a:r>
              <a:rPr kumimoji="0" lang="es-UY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s-UY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s-UY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HIPS</a:t>
            </a:r>
            <a:r>
              <a:rPr kumimoji="0" lang="es-UY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s-UY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SIPS</a:t>
            </a:r>
            <a:r>
              <a:rPr kumimoji="0" lang="es-UY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s-UY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s-UY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Herramientas </a:t>
            </a:r>
            <a:r>
              <a:rPr kumimoji="0" lang="es-UY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Esenciales</a:t>
            </a:r>
            <a:r>
              <a:rPr kumimoji="0" lang="es-UY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 </a:t>
            </a:r>
            <a:r>
              <a:rPr kumimoji="0" lang="es-UY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Profesionales</a:t>
            </a:r>
            <a:r>
              <a:rPr kumimoji="0" lang="es-UY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para procesamiento de datos hidrográficos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Y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9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1516815" y="467315"/>
            <a:ext cx="6934199" cy="342900"/>
          </a:xfrm>
        </p:spPr>
        <p:txBody>
          <a:bodyPr>
            <a:normAutofit fontScale="90000"/>
          </a:bodyPr>
          <a:lstStyle/>
          <a:p>
            <a:r>
              <a:rPr lang="es-UY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HIPS and SIPS 10.x</a:t>
            </a:r>
          </a:p>
        </p:txBody>
      </p:sp>
      <p:sp>
        <p:nvSpPr>
          <p:cNvPr id="3" name="Content Placeholder 4"/>
          <p:cNvSpPr>
            <a:spLocks noGrp="1"/>
          </p:cNvSpPr>
          <p:nvPr>
            <p:ph idx="1"/>
          </p:nvPr>
        </p:nvSpPr>
        <p:spPr>
          <a:xfrm>
            <a:off x="1295071" y="1297270"/>
            <a:ext cx="8763000" cy="4191000"/>
          </a:xfrm>
        </p:spPr>
        <p:txBody>
          <a:bodyPr/>
          <a:lstStyle/>
          <a:p>
            <a:r>
              <a:rPr lang="es-UY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Process</a:t>
            </a:r>
            <a:r>
              <a:rPr lang="es-UY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UY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Designer</a:t>
            </a:r>
            <a:endParaRPr lang="es-UY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s-UY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s-UY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mayor parte de los procesos de HIPS están disponibles para procesamiento en lotes</a:t>
            </a:r>
          </a:p>
          <a:p>
            <a:pPr lvl="2"/>
            <a:r>
              <a:rPr lang="es-UY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Todos los procesos de líneas (</a:t>
            </a:r>
            <a:r>
              <a:rPr lang="es-UY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Importacion</a:t>
            </a:r>
            <a:r>
              <a:rPr lang="es-UY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SVC, </a:t>
            </a:r>
            <a:r>
              <a:rPr lang="es-UY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Merge</a:t>
            </a:r>
            <a:r>
              <a:rPr lang="es-UY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s-UY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etc</a:t>
            </a:r>
            <a:r>
              <a:rPr lang="es-UY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2"/>
            <a:r>
              <a:rPr lang="es-UY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Todos los procesos de superficie (</a:t>
            </a:r>
            <a:r>
              <a:rPr lang="es-UY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Criear</a:t>
            </a:r>
            <a:r>
              <a:rPr lang="es-UY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UY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superfície</a:t>
            </a:r>
            <a:r>
              <a:rPr lang="es-UY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CUBE, Adicionar y remover líneas, etc.)</a:t>
            </a:r>
          </a:p>
          <a:p>
            <a:pPr lvl="2"/>
            <a:r>
              <a:rPr lang="es-UY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Todos los procesos de SIPS (Crear mosaicos SIPS </a:t>
            </a:r>
            <a:r>
              <a:rPr lang="es-UY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Backscatter</a:t>
            </a:r>
            <a:r>
              <a:rPr lang="es-UY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Adicionar y remover líneas, etc.) </a:t>
            </a:r>
          </a:p>
          <a:p>
            <a:pPr lvl="2"/>
            <a:r>
              <a:rPr lang="es-UY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Todos los tipos de exportación </a:t>
            </a:r>
            <a:r>
              <a:rPr lang="es-UY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raster</a:t>
            </a:r>
            <a:r>
              <a:rPr lang="es-UY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(Exportar a BAG, ASCII, etc.)</a:t>
            </a:r>
          </a:p>
          <a:p>
            <a:pPr lvl="1"/>
            <a:endParaRPr lang="es-UY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s-UY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Permite tener un flujo de trabajo estandarizados y permite cargar datos de entrada cuando sea solicitado</a:t>
            </a:r>
          </a:p>
          <a:p>
            <a:pPr lvl="2"/>
            <a:r>
              <a:rPr lang="es-UY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Predefinir los parámetros estándares ej.. configuración de TPU, filtros de la OHI</a:t>
            </a:r>
          </a:p>
          <a:p>
            <a:pPr lvl="2"/>
            <a:r>
              <a:rPr lang="es-UY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Crear ventanas personalizadas para cosas especificas del proyecto ej.. ubicación de los archivos de marea o velocidad del sonido</a:t>
            </a:r>
          </a:p>
        </p:txBody>
      </p:sp>
    </p:spTree>
    <p:extLst>
      <p:ext uri="{BB962C8B-B14F-4D97-AF65-F5344CB8AC3E}">
        <p14:creationId xmlns:p14="http://schemas.microsoft.com/office/powerpoint/2010/main" val="3684005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9469"/>
            <a:ext cx="10515600" cy="1325563"/>
          </a:xfrm>
        </p:spPr>
        <p:txBody>
          <a:bodyPr/>
          <a:lstStyle/>
          <a:p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Automatización de procesos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442" y="1176501"/>
            <a:ext cx="4243392" cy="4787727"/>
          </a:xfrm>
        </p:spPr>
        <p:txBody>
          <a:bodyPr/>
          <a:lstStyle/>
          <a:p>
            <a:r>
              <a:rPr lang="es-UY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Permite definir flujos de trabajos básicos y complejos</a:t>
            </a:r>
          </a:p>
          <a:p>
            <a:pPr lvl="1">
              <a:spcAft>
                <a:spcPts val="1200"/>
              </a:spcAft>
            </a:pPr>
            <a:r>
              <a:rPr lang="es-UY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Pasos de procesamiento, lógica y parámetros</a:t>
            </a:r>
          </a:p>
          <a:p>
            <a:pPr lvl="1">
              <a:spcAft>
                <a:spcPts val="1200"/>
              </a:spcAft>
            </a:pPr>
            <a:r>
              <a:rPr lang="es-UY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Procesos configurados para pedir entrada de datos del usuarios cuando se esta ejecutando</a:t>
            </a:r>
          </a:p>
          <a:p>
            <a:pPr lvl="1">
              <a:spcAft>
                <a:spcPts val="1200"/>
              </a:spcAft>
            </a:pPr>
            <a:r>
              <a:rPr lang="es-UY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Soporta flujos de trabajos lógicos para creación o actualización de productos (ej. Grillas de resolución variable)</a:t>
            </a:r>
            <a:endParaRPr lang="es-UY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s-UY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Permite que el usuario automatice el flujo de trabajo de procesamiento perfecto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153" y="1680001"/>
            <a:ext cx="4900607" cy="684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96201" y="1449267"/>
            <a:ext cx="2100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dirty="0">
                <a:solidFill>
                  <a:srgbClr val="004680"/>
                </a:solidFill>
              </a:rPr>
              <a:t>Modelo básico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7394" y="4265735"/>
            <a:ext cx="4775145" cy="18935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91425" y="4068404"/>
            <a:ext cx="3213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UY" sz="1400" dirty="0">
                <a:solidFill>
                  <a:srgbClr val="004680"/>
                </a:solidFill>
              </a:rPr>
              <a:t>Creación / actualización de productos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424" y="3018819"/>
            <a:ext cx="2447926" cy="7429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91424" y="2731454"/>
            <a:ext cx="2632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dirty="0">
                <a:solidFill>
                  <a:srgbClr val="004680"/>
                </a:solidFill>
              </a:rPr>
              <a:t>Entrada de datos del usuario</a:t>
            </a:r>
          </a:p>
        </p:txBody>
      </p:sp>
    </p:spTree>
    <p:extLst>
      <p:ext uri="{BB962C8B-B14F-4D97-AF65-F5344CB8AC3E}">
        <p14:creationId xmlns:p14="http://schemas.microsoft.com/office/powerpoint/2010/main" val="280308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059" y="114958"/>
            <a:ext cx="10515600" cy="1325563"/>
          </a:xfrm>
        </p:spPr>
        <p:txBody>
          <a:bodyPr>
            <a:normAutofit/>
          </a:bodyPr>
          <a:lstStyle/>
          <a:p>
            <a:r>
              <a:rPr lang="es-UY" sz="4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Process</a:t>
            </a:r>
            <a:r>
              <a:rPr lang="es-UY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UY" sz="4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Designer</a:t>
            </a:r>
            <a:r>
              <a:rPr lang="es-UY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Ejemplos de flujos de trabajo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906" y="1008246"/>
            <a:ext cx="7280696" cy="14199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1839236"/>
            <a:ext cx="4577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dirty="0" err="1">
                <a:solidFill>
                  <a:srgbClr val="004680"/>
                </a:solidFill>
              </a:rPr>
              <a:t>Teledyne</a:t>
            </a:r>
            <a:r>
              <a:rPr lang="es-UY" sz="1400" dirty="0">
                <a:solidFill>
                  <a:srgbClr val="004680"/>
                </a:solidFill>
              </a:rPr>
              <a:t> RESON – S7K – Batimetría y </a:t>
            </a:r>
            <a:r>
              <a:rPr lang="es-UY" sz="1400" dirty="0" err="1">
                <a:solidFill>
                  <a:srgbClr val="004680"/>
                </a:solidFill>
              </a:rPr>
              <a:t>backscatter</a:t>
            </a:r>
            <a:endParaRPr lang="es-UY" sz="1400" dirty="0">
              <a:solidFill>
                <a:srgbClr val="00468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010" y="2700874"/>
            <a:ext cx="6230103" cy="14877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3978160"/>
            <a:ext cx="4577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dirty="0" err="1">
                <a:solidFill>
                  <a:srgbClr val="004680"/>
                </a:solidFill>
              </a:rPr>
              <a:t>Kongsberg</a:t>
            </a:r>
            <a:r>
              <a:rPr lang="es-UY" sz="1400" dirty="0">
                <a:solidFill>
                  <a:srgbClr val="004680"/>
                </a:solidFill>
              </a:rPr>
              <a:t> – </a:t>
            </a:r>
            <a:r>
              <a:rPr lang="es-UY" sz="1400" dirty="0" err="1">
                <a:solidFill>
                  <a:srgbClr val="004680"/>
                </a:solidFill>
              </a:rPr>
              <a:t>All</a:t>
            </a:r>
            <a:r>
              <a:rPr lang="es-UY" sz="1400" dirty="0">
                <a:solidFill>
                  <a:srgbClr val="004680"/>
                </a:solidFill>
              </a:rPr>
              <a:t> – Batimetría y </a:t>
            </a:r>
            <a:r>
              <a:rPr lang="es-UY" sz="1400" dirty="0" err="1">
                <a:solidFill>
                  <a:srgbClr val="004680"/>
                </a:solidFill>
              </a:rPr>
              <a:t>backscatter</a:t>
            </a:r>
            <a:endParaRPr lang="es-UY" sz="1400" dirty="0">
              <a:solidFill>
                <a:srgbClr val="00468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906" y="4694796"/>
            <a:ext cx="7280696" cy="14512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2601" y="5635823"/>
            <a:ext cx="4577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dirty="0" err="1">
                <a:solidFill>
                  <a:srgbClr val="004680"/>
                </a:solidFill>
              </a:rPr>
              <a:t>Edgetech</a:t>
            </a:r>
            <a:r>
              <a:rPr lang="es-UY" sz="1400" dirty="0">
                <a:solidFill>
                  <a:srgbClr val="004680"/>
                </a:solidFill>
              </a:rPr>
              <a:t> – JSF – Batimetría y sonar de barrido lateral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518746" y="2362200"/>
            <a:ext cx="9149255" cy="0"/>
          </a:xfrm>
          <a:prstGeom prst="line">
            <a:avLst/>
          </a:prstGeom>
          <a:ln w="31750">
            <a:solidFill>
              <a:srgbClr val="0046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01" y="4495800"/>
            <a:ext cx="9149255" cy="0"/>
          </a:xfrm>
          <a:prstGeom prst="line">
            <a:avLst/>
          </a:prstGeom>
          <a:ln w="31750">
            <a:solidFill>
              <a:srgbClr val="0046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565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HIPS and SIPS 11.0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Foco en la usabilidad del software</a:t>
            </a:r>
          </a:p>
          <a:p>
            <a:pPr lvl="1"/>
            <a:endParaRPr lang="es-U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Procesamiento arrastrando y soltando archivos</a:t>
            </a:r>
          </a:p>
          <a:p>
            <a:pPr lvl="1"/>
            <a:endParaRPr lang="es-U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se necesita crear un proyecto</a:t>
            </a:r>
          </a:p>
          <a:p>
            <a:pPr lvl="1"/>
            <a:endParaRPr lang="es-U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solo paso para re-procesar</a:t>
            </a:r>
          </a:p>
          <a:p>
            <a:pPr lvl="1"/>
            <a:endParaRPr lang="es-U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Resolución automática</a:t>
            </a:r>
          </a:p>
          <a:p>
            <a:pPr marL="457200" lvl="1" indent="0">
              <a:buNone/>
            </a:pPr>
            <a:endParaRPr lang="es-U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Mejorada interface de usuario</a:t>
            </a:r>
          </a:p>
          <a:p>
            <a:pPr lvl="1"/>
            <a:endParaRPr lang="es-U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Nueva Ventana de proyecto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456" y="1690688"/>
            <a:ext cx="4297601" cy="403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54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8066" y="801764"/>
            <a:ext cx="4297601" cy="4036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>
                <a:solidFill>
                  <a:schemeClr val="tx1">
                    <a:lumMod val="65000"/>
                    <a:lumOff val="35000"/>
                  </a:schemeClr>
                </a:solidFill>
              </a:rPr>
              <a:t>HIPS and SIPS 11.0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5625"/>
            <a:ext cx="7280693" cy="4351338"/>
          </a:xfrm>
        </p:spPr>
        <p:txBody>
          <a:bodyPr/>
          <a:lstStyle/>
          <a:p>
            <a:pPr marL="0" indent="0">
              <a:buNone/>
            </a:pPr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Procesamiento arrastrando y soltando archivos</a:t>
            </a:r>
          </a:p>
          <a:p>
            <a:pPr lvl="1"/>
            <a:endParaRPr lang="es-U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Importar, geo-referenciar datos y crear la superficie batimétrica automáticamente.</a:t>
            </a:r>
          </a:p>
          <a:p>
            <a:pPr lvl="1"/>
            <a:endParaRPr lang="es-U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abre automáticamente el Proyecto y la superficie batimétrica</a:t>
            </a:r>
          </a:p>
          <a:p>
            <a:pPr lvl="1"/>
            <a:endParaRPr lang="es-U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es necesario configuración o archivos auxiliares (HVF, marea, SVP)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893" y="3919538"/>
            <a:ext cx="260985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23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HIPS and SIPS 11.0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52578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es necesario crear un proyecto</a:t>
            </a:r>
          </a:p>
          <a:p>
            <a:pPr lvl="1"/>
            <a:endParaRPr lang="es-U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Seleccionar cualquier carpeta para guardar el HDCS Data</a:t>
            </a:r>
          </a:p>
          <a:p>
            <a:pPr lvl="2"/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le asigna el día de levantamiento a las líneas basado en el tiempo del archive del sonar</a:t>
            </a:r>
          </a:p>
          <a:p>
            <a:pPr lvl="1"/>
            <a:endParaRPr lang="es-U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información de la embarcación importada desde los datos brutos</a:t>
            </a:r>
          </a:p>
          <a:p>
            <a:pPr lvl="2"/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 defecto es usado 0 cuando no hay información de la embarcación disponible</a:t>
            </a:r>
          </a:p>
          <a:p>
            <a:pPr lvl="1"/>
            <a:endParaRPr lang="es-U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archive de embarcación (HVF) esta disponible para edición después de importar</a:t>
            </a:r>
          </a:p>
          <a:p>
            <a:pPr lvl="2"/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Corregir por errores durante la adquisición</a:t>
            </a:r>
          </a:p>
          <a:p>
            <a:pPr lvl="1"/>
            <a:endParaRPr lang="es-UY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373" y="1145349"/>
            <a:ext cx="3499272" cy="478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20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>
                <a:solidFill>
                  <a:schemeClr val="tx1">
                    <a:lumMod val="65000"/>
                    <a:lumOff val="35000"/>
                  </a:schemeClr>
                </a:solidFill>
              </a:rPr>
              <a:t>HIPS and SIPS 11.0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039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Procesamiento en un solo paso</a:t>
            </a:r>
          </a:p>
          <a:p>
            <a:pPr lvl="1"/>
            <a:endParaRPr lang="es-U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Único proceso para corregir y procesar la batimetría</a:t>
            </a:r>
          </a:p>
          <a:p>
            <a:pPr lvl="1"/>
            <a:endParaRPr lang="es-U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Remplaza:</a:t>
            </a:r>
          </a:p>
          <a:p>
            <a:pPr lvl="2"/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Corrección por velocidad del sonido</a:t>
            </a:r>
          </a:p>
          <a:p>
            <a:pPr lvl="2"/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Calcular TPU</a:t>
            </a:r>
          </a:p>
          <a:p>
            <a:pPr lvl="2"/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Cargar marea</a:t>
            </a:r>
          </a:p>
          <a:p>
            <a:pPr lvl="2"/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Calcular marea GPS </a:t>
            </a:r>
          </a:p>
          <a:p>
            <a:pPr lvl="2"/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Mezclado/</a:t>
            </a:r>
            <a:r>
              <a:rPr lang="es-UY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Merge</a:t>
            </a:r>
            <a:endParaRPr lang="es-U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endParaRPr lang="es-U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Procesamiento mas rápido</a:t>
            </a:r>
          </a:p>
          <a:p>
            <a:pPr lvl="2"/>
            <a:endParaRPr lang="es-U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lvl="2" indent="0">
              <a:buNone/>
            </a:pPr>
            <a:endParaRPr lang="es-UY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05958"/>
            <a:ext cx="578167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>
                <a:solidFill>
                  <a:schemeClr val="tx1">
                    <a:lumMod val="65000"/>
                    <a:lumOff val="35000"/>
                  </a:schemeClr>
                </a:solidFill>
              </a:rPr>
              <a:t>HIPS and SIPS 11.0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Resolución automática</a:t>
            </a:r>
          </a:p>
          <a:p>
            <a:pPr lvl="1"/>
            <a:endParaRPr lang="es-U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todos los productos de grillas</a:t>
            </a:r>
          </a:p>
          <a:p>
            <a:pPr lvl="1"/>
            <a:endParaRPr lang="es-U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Mosaicos de SIPS </a:t>
            </a:r>
            <a:r>
              <a:rPr lang="es-UY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Backscatter</a:t>
            </a:r>
            <a:endParaRPr lang="es-U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endParaRPr lang="es-U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Aprovechando la tecnología de resolución variable</a:t>
            </a:r>
          </a:p>
          <a:p>
            <a:pPr lvl="2"/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Resolución calculada por línea</a:t>
            </a:r>
          </a:p>
          <a:p>
            <a:pPr lvl="2"/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resolución menor de todas las fuentes es usada para el producto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176" y="2327027"/>
            <a:ext cx="2933700" cy="1371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1966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>
                <a:solidFill>
                  <a:schemeClr val="tx1">
                    <a:lumMod val="65000"/>
                    <a:lumOff val="35000"/>
                  </a:schemeClr>
                </a:solidFill>
              </a:rPr>
              <a:t>HIPS and SIPS 11.0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8839"/>
            <a:ext cx="50021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Interfase del Usuario</a:t>
            </a:r>
          </a:p>
          <a:p>
            <a:pPr marL="0" indent="0">
              <a:buNone/>
            </a:pPr>
            <a:endParaRPr lang="es-U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Pestañas </a:t>
            </a:r>
            <a:r>
              <a:rPr lang="es-UY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Layers</a:t>
            </a:r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</a:t>
            </a:r>
            <a:r>
              <a:rPr lang="es-UY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Draw</a:t>
            </a:r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UY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Order</a:t>
            </a:r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unidas</a:t>
            </a:r>
          </a:p>
          <a:p>
            <a:pPr lvl="1"/>
            <a:endParaRPr lang="es-U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Agrupar capas para cambiar de manera uniforme los ajustes de visualización</a:t>
            </a:r>
          </a:p>
          <a:p>
            <a:pPr lvl="1"/>
            <a:endParaRPr lang="es-U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Mejoras en las ventanas de </a:t>
            </a:r>
            <a:r>
              <a:rPr lang="es-UY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Properties</a:t>
            </a:r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s-UY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Selection</a:t>
            </a:r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</a:t>
            </a:r>
            <a:r>
              <a:rPr lang="es-UY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Attributes</a:t>
            </a:r>
            <a:endParaRPr lang="es-UY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7587" y="654754"/>
            <a:ext cx="3457789" cy="536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59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Contenido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Y" dirty="0"/>
              <a:t>Procesamiento en tiempo real de batimetría </a:t>
            </a:r>
            <a:r>
              <a:rPr lang="es-UY" dirty="0" err="1"/>
              <a:t>multihaz</a:t>
            </a:r>
            <a:r>
              <a:rPr lang="es-UY" dirty="0"/>
              <a:t> con CARIS </a:t>
            </a:r>
            <a:r>
              <a:rPr lang="es-UY" dirty="0" err="1"/>
              <a:t>Onboard</a:t>
            </a:r>
            <a:endParaRPr lang="es-UY" dirty="0"/>
          </a:p>
          <a:p>
            <a:r>
              <a:rPr lang="es-UY" dirty="0"/>
              <a:t>Nuevas herramientas en HIPS and SIPS</a:t>
            </a:r>
          </a:p>
          <a:p>
            <a:pPr lvl="1"/>
            <a:r>
              <a:rPr lang="es-UY" dirty="0"/>
              <a:t>Procesamiento automatizado con </a:t>
            </a:r>
            <a:r>
              <a:rPr lang="es-UY" dirty="0" err="1"/>
              <a:t>Process</a:t>
            </a:r>
            <a:r>
              <a:rPr lang="es-UY" dirty="0"/>
              <a:t> </a:t>
            </a:r>
            <a:r>
              <a:rPr lang="es-UY" dirty="0" err="1"/>
              <a:t>Designer</a:t>
            </a:r>
            <a:endParaRPr lang="es-UY" dirty="0"/>
          </a:p>
          <a:p>
            <a:pPr lvl="1"/>
            <a:r>
              <a:rPr lang="es-UY" dirty="0"/>
              <a:t>Procesamiento simplificado en HIPS and SIPS 11 (Segundo trimestre) </a:t>
            </a:r>
          </a:p>
          <a:p>
            <a:r>
              <a:rPr lang="es-UY" dirty="0" err="1"/>
              <a:t>Bathy</a:t>
            </a:r>
            <a:r>
              <a:rPr lang="es-UY" dirty="0"/>
              <a:t> </a:t>
            </a:r>
            <a:r>
              <a:rPr lang="es-UY" dirty="0" err="1"/>
              <a:t>DataBASE</a:t>
            </a:r>
            <a:r>
              <a:rPr lang="es-UY" dirty="0"/>
              <a:t> 5.1</a:t>
            </a:r>
          </a:p>
        </p:txBody>
      </p:sp>
    </p:spTree>
    <p:extLst>
      <p:ext uri="{BB962C8B-B14F-4D97-AF65-F5344CB8AC3E}">
        <p14:creationId xmlns:p14="http://schemas.microsoft.com/office/powerpoint/2010/main" val="291964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>
                <a:solidFill>
                  <a:schemeClr val="tx1">
                    <a:lumMod val="65000"/>
                    <a:lumOff val="35000"/>
                  </a:schemeClr>
                </a:solidFill>
              </a:rPr>
              <a:t>HIPS and SIPS 11.0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4430"/>
            <a:ext cx="722650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Nueva Ventana de Proyecto</a:t>
            </a:r>
          </a:p>
          <a:p>
            <a:pPr lvl="2"/>
            <a:endParaRPr lang="es-U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Ventanas dinámicas</a:t>
            </a:r>
          </a:p>
          <a:p>
            <a:pPr lvl="2"/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Crear capas basadas en cualquier atributo de la línea (Ej. ‘</a:t>
            </a:r>
            <a:r>
              <a:rPr lang="es-UY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Outdated</a:t>
            </a:r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’)</a:t>
            </a:r>
          </a:p>
          <a:p>
            <a:pPr lvl="2"/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capa se actualiza dinámicamente a medida que los atributos de las líneas cambian, o nuevas líneas son adicionadas al proyecto</a:t>
            </a:r>
          </a:p>
          <a:p>
            <a:pPr lvl="2"/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Las capas pueden ser usadas como selección para procesamiento</a:t>
            </a:r>
          </a:p>
          <a:p>
            <a:pPr lvl="2"/>
            <a:endParaRPr lang="es-U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Filtros personalizados</a:t>
            </a:r>
          </a:p>
          <a:p>
            <a:pPr lvl="1"/>
            <a:endParaRPr lang="es-U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Permite búsquedas</a:t>
            </a:r>
          </a:p>
          <a:p>
            <a:pPr lvl="2"/>
            <a:endParaRPr lang="es-UY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610" y="1027906"/>
            <a:ext cx="3802199" cy="460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00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1862" y="1690688"/>
            <a:ext cx="7546114" cy="4316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204" y="365125"/>
            <a:ext cx="10515600" cy="1325563"/>
          </a:xfrm>
        </p:spPr>
        <p:txBody>
          <a:bodyPr/>
          <a:lstStyle/>
          <a:p>
            <a:r>
              <a:rPr lang="es-UY" b="1" dirty="0">
                <a:solidFill>
                  <a:schemeClr val="accent1">
                    <a:lumMod val="50000"/>
                  </a:schemeClr>
                </a:solidFill>
              </a:rPr>
              <a:t>HIPS</a:t>
            </a:r>
            <a:r>
              <a:rPr lang="es-UY" dirty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es-UY" b="1" dirty="0">
                <a:solidFill>
                  <a:schemeClr val="accent1">
                    <a:lumMod val="50000"/>
                  </a:schemeClr>
                </a:solidFill>
              </a:rPr>
              <a:t>SIPS: </a:t>
            </a:r>
            <a:r>
              <a:rPr lang="es-UY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VERSIONES DEL PRODUCTO</a:t>
            </a:r>
            <a:endParaRPr lang="es-UY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205" y="1701192"/>
            <a:ext cx="458398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Calibri" panose="020F0502020204030204" pitchFamily="34" charset="0"/>
              <a:buChar char="»"/>
            </a:pPr>
            <a:r>
              <a:rPr lang="es-UY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Respaldado por 25 años de excelencia en procesamiento de información hidrográfica</a:t>
            </a:r>
            <a:br>
              <a:rPr lang="es-UY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s-UY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buFont typeface="Calibri" panose="020F0502020204030204" pitchFamily="34" charset="0"/>
              <a:buChar char="»"/>
            </a:pPr>
            <a:r>
              <a:rPr lang="es-UY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Ofrece procesos automatizados para atender la demanda de los levantamientos hidrográficos modernos </a:t>
            </a:r>
            <a:br>
              <a:rPr lang="es-UY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s-UY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buFont typeface="Calibri" panose="020F0502020204030204" pitchFamily="34" charset="0"/>
              <a:buChar char="»"/>
            </a:pPr>
            <a:r>
              <a:rPr lang="es-UY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Provee usuarios con diferentes opciones para atender requerimientos específicos y expandir la solución elegida si las necesidades cambian </a:t>
            </a:r>
          </a:p>
          <a:p>
            <a:pPr marL="0" indent="0">
              <a:lnSpc>
                <a:spcPct val="100000"/>
              </a:lnSpc>
              <a:buNone/>
            </a:pPr>
            <a:endParaRPr lang="es-UY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15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347F630-24A5-4613-9594-3CCB26E2A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1" y="2734574"/>
            <a:ext cx="12208520" cy="33377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643DD0A-FDC6-4678-BAD3-9DCF6DCCA827}"/>
              </a:ext>
            </a:extLst>
          </p:cNvPr>
          <p:cNvSpPr txBox="1"/>
          <p:nvPr/>
        </p:nvSpPr>
        <p:spPr>
          <a:xfrm>
            <a:off x="3493699" y="708876"/>
            <a:ext cx="81919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TELEDYNE CARIS</a:t>
            </a:r>
            <a:r>
              <a:rPr kumimoji="0" lang="es-UY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s-UY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s-UY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BATHY DATABASE 5.1</a:t>
            </a:r>
            <a:r>
              <a:rPr kumimoji="0" lang="es-UY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s-UY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s-UY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Y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158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033765"/>
            <a:ext cx="5638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UY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foco de esta nueva versión es continuar con el movimiento de BDB en la dirección de:</a:t>
            </a:r>
          </a:p>
          <a:p>
            <a:pPr lvl="1" eaLnBrk="1" hangingPunct="1"/>
            <a:r>
              <a:rPr lang="es-UY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Orientada a servicios</a:t>
            </a:r>
          </a:p>
          <a:p>
            <a:pPr lvl="1" eaLnBrk="1" hangingPunct="1"/>
            <a:r>
              <a:rPr lang="es-UY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Basada en estándares</a:t>
            </a:r>
          </a:p>
          <a:p>
            <a:pPr lvl="1" eaLnBrk="1" hangingPunct="1"/>
            <a:r>
              <a:rPr lang="es-UY" alt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Énfasis en automatización</a:t>
            </a:r>
          </a:p>
          <a:p>
            <a:pPr lvl="1" eaLnBrk="1" hangingPunct="1"/>
            <a:r>
              <a:rPr lang="es-UY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Énfasis en análisis espacial</a:t>
            </a:r>
          </a:p>
          <a:p>
            <a:pPr lvl="1" eaLnBrk="1" hangingPunct="1"/>
            <a:r>
              <a:rPr lang="es-UY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pueda ser usada para aplicaciones hidrográficas y no hidrográficas</a:t>
            </a:r>
          </a:p>
          <a:p>
            <a:pPr lvl="1" eaLnBrk="1" hangingPunct="1"/>
            <a:endParaRPr lang="es-UY" altLang="en-US" dirty="0"/>
          </a:p>
          <a:p>
            <a:pPr eaLnBrk="1" hangingPunct="1"/>
            <a:endParaRPr lang="es-UY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737" y="1174304"/>
            <a:ext cx="3150063" cy="4464496"/>
          </a:xfrm>
          <a:prstGeom prst="rect">
            <a:avLst/>
          </a:prstGeom>
          <a:noFill/>
          <a:ln w="9525">
            <a:solidFill>
              <a:srgbClr val="004D83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26861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69832"/>
            <a:ext cx="6248400" cy="5029199"/>
          </a:xfrm>
        </p:spPr>
        <p:txBody>
          <a:bodyPr/>
          <a:lstStyle/>
          <a:p>
            <a:r>
              <a:rPr lang="es-UY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objetivos técnicos de esta versión son:</a:t>
            </a:r>
          </a:p>
          <a:p>
            <a:pPr lvl="1"/>
            <a:r>
              <a:rPr lang="es-UY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Conectividad mejorada a otras aplicaciones de terceros y datos</a:t>
            </a:r>
          </a:p>
          <a:p>
            <a:pPr lvl="1"/>
            <a:r>
              <a:rPr lang="es-UY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Capacidades mejoradas de scripts y proceso en lotes</a:t>
            </a:r>
          </a:p>
          <a:p>
            <a:pPr lvl="1"/>
            <a:r>
              <a:rPr lang="es-UY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Una ingeniería robusta y de propósito general para búsquedas</a:t>
            </a:r>
          </a:p>
          <a:p>
            <a:pPr lvl="1"/>
            <a:r>
              <a:rPr lang="es-UY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Librería de presentación flexible </a:t>
            </a:r>
          </a:p>
          <a:p>
            <a:pPr lvl="1"/>
            <a:r>
              <a:rPr lang="es-UY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Modelo de datos y almacenado flexible</a:t>
            </a:r>
          </a:p>
          <a:p>
            <a:pPr lvl="1"/>
            <a:endParaRPr lang="es-UY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lvl="1"/>
            <a:endParaRPr lang="es-UY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0200" y="914400"/>
            <a:ext cx="1903364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3811" y="3657600"/>
            <a:ext cx="3309753" cy="254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79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1"/>
            <a:ext cx="8229600" cy="4525963"/>
          </a:xfrm>
        </p:spPr>
        <p:txBody>
          <a:bodyPr/>
          <a:lstStyle/>
          <a:p>
            <a:r>
              <a:rPr lang="es-UY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Una interface para objetos GIS</a:t>
            </a:r>
          </a:p>
          <a:p>
            <a:r>
              <a:rPr lang="es-UY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Aplicaciones extensibles para Python</a:t>
            </a:r>
          </a:p>
          <a:p>
            <a:r>
              <a:rPr lang="es-UY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Nuevas funciones de aplicaciones y objetos</a:t>
            </a:r>
          </a:p>
          <a:p>
            <a:r>
              <a:rPr lang="es-UY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Nueva tecnología para la administración de datos en BDB Server</a:t>
            </a:r>
          </a:p>
          <a:p>
            <a:endParaRPr lang="es-U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s-U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s-UY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772181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s-UY" sz="2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Que es lo que viene?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752" y="3505200"/>
            <a:ext cx="4541914" cy="3084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218" y="3505200"/>
            <a:ext cx="3273055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01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BDB 5.1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Nueva interface de objetos GIS</a:t>
            </a:r>
          </a:p>
          <a:p>
            <a:endParaRPr lang="es-UY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1000" y="889000"/>
            <a:ext cx="3110523" cy="505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6992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042838"/>
            <a:ext cx="6030823" cy="5588000"/>
          </a:xfrm>
        </p:spPr>
        <p:txBody>
          <a:bodyPr/>
          <a:lstStyle/>
          <a:p>
            <a:r>
              <a:rPr lang="es-UY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nueva interface que aplica a objetos de punto, línea y áreas en:</a:t>
            </a:r>
          </a:p>
          <a:p>
            <a:pPr lvl="1"/>
            <a:r>
              <a:rPr lang="es-UY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Bases de datos BDB</a:t>
            </a:r>
          </a:p>
          <a:p>
            <a:pPr lvl="1"/>
            <a:r>
              <a:rPr lang="es-UY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 de datos externas</a:t>
            </a:r>
          </a:p>
          <a:p>
            <a:pPr lvl="1"/>
            <a:r>
              <a:rPr lang="es-UY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Servicios para objetos web</a:t>
            </a:r>
          </a:p>
          <a:p>
            <a:pPr lvl="1"/>
            <a:r>
              <a:rPr lang="es-UY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Soporte para formatos GIS por medio de OGR</a:t>
            </a:r>
          </a:p>
          <a:p>
            <a:r>
              <a:rPr lang="es-UY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Habilidad de escribir y leer a muchos formatos GIS</a:t>
            </a:r>
          </a:p>
          <a:p>
            <a:r>
              <a:rPr lang="es-UY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Nuevo mecanismo de conexión</a:t>
            </a:r>
          </a:p>
          <a:p>
            <a:r>
              <a:rPr lang="es-UY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Nuevas capacidades de filtrado en común</a:t>
            </a:r>
          </a:p>
          <a:p>
            <a:r>
              <a:rPr lang="es-UY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Nueva clasificación de datos y opciones de presentación</a:t>
            </a:r>
          </a:p>
          <a:p>
            <a:endParaRPr lang="es-UY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92619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s-UY" sz="2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Nueva interface GIS para objetos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2286000"/>
            <a:ext cx="517207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55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14400"/>
            <a:ext cx="5638800" cy="4525963"/>
          </a:xfrm>
        </p:spPr>
        <p:txBody>
          <a:bodyPr/>
          <a:lstStyle/>
          <a:p>
            <a:r>
              <a:rPr lang="es-UY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Fácilmente se pueden organizar datos en capas</a:t>
            </a:r>
          </a:p>
          <a:p>
            <a:r>
              <a:rPr lang="es-UY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Diferentes vistas en los datos</a:t>
            </a:r>
          </a:p>
          <a:p>
            <a:r>
              <a:rPr lang="es-UY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Renombrar, remover, agrupar, duplicar capas</a:t>
            </a:r>
          </a:p>
          <a:p>
            <a:r>
              <a:rPr lang="es-UY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Configurar el orden de visualización para las capas</a:t>
            </a:r>
          </a:p>
          <a:p>
            <a:pPr lvl="1"/>
            <a:r>
              <a:rPr lang="es-UY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Arrastrar y soltar</a:t>
            </a:r>
          </a:p>
          <a:p>
            <a:pPr lvl="1"/>
            <a:r>
              <a:rPr lang="es-UY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Desde arriba hacia abajo o viceversa</a:t>
            </a:r>
          </a:p>
          <a:p>
            <a:r>
              <a:rPr lang="es-UY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Buscar capas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4208" y="576754"/>
            <a:ext cx="1882568" cy="184691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4208" y="2224534"/>
            <a:ext cx="1882568" cy="198240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Content Placeholder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4208" y="4206936"/>
            <a:ext cx="1884792" cy="2117664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233885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22400"/>
            <a:ext cx="11074400" cy="5588000"/>
          </a:xfrm>
        </p:spPr>
        <p:txBody>
          <a:bodyPr/>
          <a:lstStyle/>
          <a:p>
            <a:r>
              <a:rPr lang="es-UY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Las API ahora proveen acceso a los objetos y superficies</a:t>
            </a:r>
          </a:p>
          <a:p>
            <a:r>
              <a:rPr lang="es-UY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Las API pueden acceder a los datos en archivos o en la base de datos</a:t>
            </a:r>
          </a:p>
          <a:p>
            <a:r>
              <a:rPr lang="es-UY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Performance y usabilidad mejorada en el modulo de coberturas de API Python</a:t>
            </a:r>
          </a:p>
          <a:p>
            <a:r>
              <a:rPr lang="es-UY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modulo de coberturas ahora soporta superficies de resolución variables </a:t>
            </a:r>
          </a:p>
          <a:p>
            <a:r>
              <a:rPr lang="es-UY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Compatibilidad:</a:t>
            </a:r>
          </a:p>
          <a:p>
            <a:pPr lvl="1"/>
            <a:r>
              <a:rPr lang="es-UY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Python v3.4 y v3.5 son soportadas</a:t>
            </a:r>
          </a:p>
          <a:p>
            <a:pPr lvl="1"/>
            <a:r>
              <a:rPr lang="es-UY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nueva v5.1 API no será compatible con versiones previas</a:t>
            </a:r>
          </a:p>
          <a:p>
            <a:endParaRPr lang="es-UY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UY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772181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s-UY" sz="24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Aplicaciones extensibles para Python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5400" y="3793052"/>
            <a:ext cx="3609375" cy="308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75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26081"/>
            <a:ext cx="12192000" cy="3797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65348" y="893584"/>
            <a:ext cx="739054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TELEDYNE CARIS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CARIS</a:t>
            </a:r>
            <a:r>
              <a:rPr kumimoji="0" lang="en-CA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ONBOARD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Mayor eficiencia en las operaciones de levantamiento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841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98600"/>
            <a:ext cx="7971766" cy="5588000"/>
          </a:xfrm>
        </p:spPr>
        <p:txBody>
          <a:bodyPr/>
          <a:lstStyle/>
          <a:p>
            <a:r>
              <a:rPr lang="es-UY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Nuevo en </a:t>
            </a:r>
            <a:r>
              <a:rPr lang="es-UY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Subset</a:t>
            </a:r>
            <a:r>
              <a:rPr lang="es-UY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Editor:</a:t>
            </a:r>
          </a:p>
          <a:p>
            <a:pPr lvl="1"/>
            <a:r>
              <a:rPr lang="es-UY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Filtros por expresiones usando uno o mas valores de atributos</a:t>
            </a:r>
          </a:p>
          <a:p>
            <a:pPr lvl="1"/>
            <a:r>
              <a:rPr lang="es-UY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Filtros por geometría (seleccionar polígonos complejos)</a:t>
            </a:r>
          </a:p>
          <a:p>
            <a:r>
              <a:rPr lang="es-UY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Nuevos formatos soportados en File Open, </a:t>
            </a:r>
            <a:r>
              <a:rPr lang="es-UY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Connection</a:t>
            </a:r>
            <a:r>
              <a:rPr lang="es-UY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</a:t>
            </a:r>
            <a:r>
              <a:rPr lang="es-UY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Export</a:t>
            </a:r>
            <a:r>
              <a:rPr lang="es-UY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s-UY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Mejorados archivos de sesiones </a:t>
            </a:r>
          </a:p>
          <a:p>
            <a:r>
              <a:rPr lang="es-UY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Nueva estrategia para adjuntos en la base de datos</a:t>
            </a:r>
          </a:p>
          <a:p>
            <a:r>
              <a:rPr lang="es-UY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Nueva opción de colores para </a:t>
            </a:r>
            <a:r>
              <a:rPr lang="es-UY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raster</a:t>
            </a:r>
            <a:r>
              <a:rPr lang="es-UY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incluyendo mapeo para imágenes multi canal</a:t>
            </a:r>
          </a:p>
          <a:p>
            <a:endParaRPr lang="es-UY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UY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UY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UY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77218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s-UY" sz="2800" kern="0">
                <a:solidFill>
                  <a:schemeClr val="tx1">
                    <a:lumMod val="65000"/>
                    <a:lumOff val="35000"/>
                  </a:schemeClr>
                </a:solidFill>
              </a:rPr>
              <a:t>Nuevas funciones de aplicaciones y objetos</a:t>
            </a:r>
            <a:endParaRPr lang="es-UY" sz="2800" ker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4959" y="5029200"/>
            <a:ext cx="3200400" cy="1159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1160" y="811906"/>
            <a:ext cx="3154199" cy="268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722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47007"/>
            <a:ext cx="11074400" cy="5588000"/>
          </a:xfrm>
        </p:spPr>
        <p:txBody>
          <a:bodyPr/>
          <a:lstStyle/>
          <a:p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Almacenamiento de objetos en la base de datos</a:t>
            </a:r>
          </a:p>
          <a:p>
            <a:pPr lvl="1"/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Continuar con el modelo simple de </a:t>
            </a:r>
            <a:r>
              <a:rPr lang="es-UY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Survey</a:t>
            </a:r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</a:t>
            </a:r>
            <a:r>
              <a:rPr lang="es-UY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Surfac</a:t>
            </a:r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modelo O define un nuevo juego de definiciones de objetos</a:t>
            </a:r>
          </a:p>
          <a:p>
            <a:pPr lvl="1"/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Definición de objetos y atributos en el Catalogue Editor</a:t>
            </a:r>
          </a:p>
          <a:p>
            <a:pPr lvl="1"/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Catálogos personalizados permite flexibilidad para usar terminología especifica del dominio</a:t>
            </a:r>
          </a:p>
          <a:p>
            <a:endParaRPr lang="es-UY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729050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UY" sz="2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Nueva tecnología para el BDB Server  - Modelo de objetos </a:t>
            </a:r>
            <a:r>
              <a:rPr lang="es-UY" sz="2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abierto</a:t>
            </a:r>
            <a:endParaRPr lang="es-UY" sz="28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2" y="4490453"/>
            <a:ext cx="2304488" cy="17862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4472552"/>
            <a:ext cx="3168102" cy="1852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4374638"/>
            <a:ext cx="3943898" cy="190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86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931" y="1270000"/>
            <a:ext cx="6858000" cy="5588000"/>
          </a:xfrm>
        </p:spPr>
        <p:txBody>
          <a:bodyPr/>
          <a:lstStyle/>
          <a:p>
            <a:r>
              <a:rPr lang="es-UY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Objetos vectoriales definidos como puntos, líneas y polígonos</a:t>
            </a:r>
          </a:p>
          <a:p>
            <a:r>
              <a:rPr lang="es-UY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Las superficies continuaran a ser asociadas con un objeto vectorial</a:t>
            </a:r>
          </a:p>
          <a:p>
            <a:r>
              <a:rPr lang="es-UY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Soporte para geometrías 2D y 2.5D</a:t>
            </a:r>
          </a:p>
          <a:p>
            <a:pPr lvl="1"/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Soporte para digitalizar 2D donde Z es mantenida con un atributo del objeto</a:t>
            </a:r>
          </a:p>
          <a:p>
            <a:pPr lvl="1"/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Soporte para digitalización 2.5D  donde Z es definida como parte de la geometría</a:t>
            </a:r>
          </a:p>
          <a:p>
            <a:pPr lvl="1"/>
            <a:r>
              <a:rPr lang="es-U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Cada vértice puede tener un valor de Z diferente</a:t>
            </a:r>
          </a:p>
          <a:p>
            <a:endParaRPr lang="es-U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UY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6131" y="77218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s-UY" sz="2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Puntos, Líneas y Polígonos</a:t>
            </a:r>
          </a:p>
        </p:txBody>
      </p:sp>
    </p:spTree>
    <p:extLst>
      <p:ext uri="{BB962C8B-B14F-4D97-AF65-F5344CB8AC3E}">
        <p14:creationId xmlns:p14="http://schemas.microsoft.com/office/powerpoint/2010/main" val="36802071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70158"/>
            <a:ext cx="5715000" cy="5588000"/>
          </a:xfrm>
        </p:spPr>
        <p:txBody>
          <a:bodyPr/>
          <a:lstStyle/>
          <a:p>
            <a:r>
              <a:rPr lang="es-UY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Soporte mejorado para </a:t>
            </a:r>
            <a:r>
              <a:rPr lang="es-UY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DTMs</a:t>
            </a:r>
            <a:r>
              <a:rPr lang="es-UY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superficies de resolución variable y nubes de punto </a:t>
            </a:r>
            <a:r>
              <a:rPr lang="es-UY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Lidar</a:t>
            </a:r>
            <a:endParaRPr lang="es-UY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UY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UY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Incorporación de datos adicionales desde flujos de trabajo de HIPS como datos de columna de agua, mosaicos de </a:t>
            </a:r>
            <a:r>
              <a:rPr lang="es-UY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backscatter</a:t>
            </a:r>
            <a:r>
              <a:rPr lang="es-UY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(CSAR and TIF)</a:t>
            </a:r>
          </a:p>
          <a:p>
            <a:endParaRPr lang="es-UY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UY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Soporte total para imágenes en la base de datos</a:t>
            </a:r>
          </a:p>
          <a:p>
            <a:endParaRPr lang="es-UY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UY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Adjuntar cualquier cobertura soportada a cualquier objeto de punto, línea o polígono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5853" y="460674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s-UY" sz="2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Mayor soporte para coberturas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1905000"/>
            <a:ext cx="6062701" cy="323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62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BE37CF6-6276-4163-89BC-1B52C4BA81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1083" y="2298293"/>
            <a:ext cx="5449835" cy="174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87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387" y="1390650"/>
            <a:ext cx="6646437" cy="4581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204" y="365125"/>
            <a:ext cx="10515600" cy="1325563"/>
          </a:xfrm>
        </p:spPr>
        <p:txBody>
          <a:bodyPr/>
          <a:lstStyle/>
          <a:p>
            <a:r>
              <a:rPr lang="es-UY" b="1">
                <a:solidFill>
                  <a:schemeClr val="tx1">
                    <a:lumMod val="75000"/>
                    <a:lumOff val="25000"/>
                  </a:schemeClr>
                </a:solidFill>
              </a:rPr>
              <a:t>INIGUALABLE</a:t>
            </a:r>
            <a:r>
              <a:rPr lang="es-UY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UY">
                <a:solidFill>
                  <a:schemeClr val="accent1">
                    <a:lumMod val="50000"/>
                  </a:schemeClr>
                </a:solidFill>
              </a:rPr>
              <a:t>AUTOMATIZACIÓN</a:t>
            </a:r>
            <a:endParaRPr lang="es-UY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204" y="1701192"/>
            <a:ext cx="5445643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Calibri" panose="020F0502020204030204" pitchFamily="34" charset="0"/>
              <a:buChar char="»"/>
            </a:pPr>
            <a:r>
              <a:rPr lang="es-UY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automatización más comprensible de la industria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»"/>
            </a:pPr>
            <a:r>
              <a:rPr lang="es-UY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</a:t>
            </a:r>
            <a:r>
              <a:rPr lang="es-UY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  <a:r>
              <a:rPr lang="es-UY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UY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Designer</a:t>
            </a:r>
            <a:r>
              <a:rPr lang="es-UY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permite la personalización de los procesos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Char char="»"/>
            </a:pPr>
            <a:r>
              <a:rPr lang="es-UY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Fácil de usar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»"/>
            </a:pPr>
            <a:r>
              <a:rPr lang="es-UY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Reduce flujos de trabajos complejos activando o desactivando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Char char="»"/>
            </a:pPr>
            <a:r>
              <a:rPr lang="es-UY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Aplica correcciones en tiempo real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Char char="»"/>
            </a:pPr>
            <a:r>
              <a:rPr lang="es-UY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 múltiples productos procesados 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Char char="»"/>
            </a:pPr>
            <a:r>
              <a:rPr lang="es-UY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Interactivamente se crean los flujos de trabajo</a:t>
            </a:r>
          </a:p>
          <a:p>
            <a:pPr marL="0" indent="0">
              <a:lnSpc>
                <a:spcPct val="150000"/>
              </a:lnSpc>
              <a:buNone/>
            </a:pPr>
            <a:endParaRPr lang="es-UY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751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204" y="74177"/>
            <a:ext cx="10515600" cy="1325563"/>
          </a:xfrm>
        </p:spPr>
        <p:txBody>
          <a:bodyPr/>
          <a:lstStyle/>
          <a:p>
            <a:r>
              <a:rPr lang="en-C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PROCESAMIENTO</a:t>
            </a:r>
            <a:r>
              <a:rPr lang="en-CA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CA" dirty="0">
                <a:solidFill>
                  <a:srgbClr val="002060"/>
                </a:solidFill>
              </a:rPr>
              <a:t>CON MANOS LIBRES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204" y="1015388"/>
            <a:ext cx="6007396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Calibri" panose="020F0502020204030204" pitchFamily="34" charset="0"/>
              <a:buChar char="»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Foco en adquirir datos de calidad desde la primera vez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Char char="»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Procesamiento automático en paralelo con adquisición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Char char="»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Datos procesados y productos disponibles durante adquisición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Char char="»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interacción del usuario comienza en el control de calidad y las ediciones finales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Char char="»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Productos disponibles rápidamente</a:t>
            </a:r>
          </a:p>
          <a:p>
            <a:pPr marL="0" indent="0">
              <a:lnSpc>
                <a:spcPct val="150000"/>
              </a:lnSpc>
              <a:buNone/>
            </a:pPr>
            <a:endParaRPr lang="en-CA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9861" y="1469906"/>
            <a:ext cx="5357813" cy="3762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15" y="4401529"/>
            <a:ext cx="5855373" cy="166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96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204" y="365125"/>
            <a:ext cx="10515600" cy="1325563"/>
          </a:xfrm>
        </p:spPr>
        <p:txBody>
          <a:bodyPr/>
          <a:lstStyle/>
          <a:p>
            <a:r>
              <a:rPr lang="en-C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SOPORTE </a:t>
            </a:r>
            <a:r>
              <a:rPr lang="en-CA" dirty="0">
                <a:solidFill>
                  <a:srgbClr val="002060"/>
                </a:solidFill>
              </a:rPr>
              <a:t>PARA MÚLTIPLES SENSORES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352" y="1571625"/>
            <a:ext cx="10273997" cy="445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76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202" y="933450"/>
            <a:ext cx="5141433" cy="48093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204" y="365125"/>
            <a:ext cx="10515600" cy="1325563"/>
          </a:xfrm>
        </p:spPr>
        <p:txBody>
          <a:bodyPr/>
          <a:lstStyle/>
          <a:p>
            <a:r>
              <a:rPr lang="en-C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EFICIENCIA</a:t>
            </a:r>
            <a:r>
              <a:rPr lang="en-CA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EN LA OPERACIÓN</a:t>
            </a:r>
            <a:endParaRPr lang="en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205" y="1701192"/>
            <a:ext cx="6150998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Calibri" panose="020F0502020204030204" pitchFamily="34" charset="0"/>
              <a:buChar char="»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de calidad en tiempo real</a:t>
            </a:r>
          </a:p>
          <a:p>
            <a:pPr lvl="1">
              <a:lnSpc>
                <a:spcPct val="110000"/>
              </a:lnSpc>
              <a:buFont typeface="Calibri" panose="020F0502020204030204" pitchFamily="34" charset="0"/>
              <a:buChar char="»"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Posibilidad de identificar problemas cuando todavía estamos a tiempo de resolverlos</a:t>
            </a:r>
          </a:p>
          <a:p>
            <a:pPr>
              <a:lnSpc>
                <a:spcPct val="110000"/>
              </a:lnSpc>
              <a:buFont typeface="Calibri" panose="020F0502020204030204" pitchFamily="34" charset="0"/>
              <a:buChar char="»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Transmisión en directo por medio de mapa web para monitorear el levantamiento de manera remota</a:t>
            </a:r>
          </a:p>
          <a:p>
            <a:pPr lvl="1">
              <a:lnSpc>
                <a:spcPct val="110000"/>
              </a:lnSpc>
              <a:buFont typeface="Calibri" panose="020F0502020204030204" pitchFamily="34" charset="0"/>
              <a:buChar char="»"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Reduce riesgos y costos con menos personal a bordo</a:t>
            </a:r>
          </a:p>
          <a:p>
            <a:pPr>
              <a:lnSpc>
                <a:spcPct val="110000"/>
              </a:lnSpc>
              <a:buFont typeface="Calibri" panose="020F0502020204030204" pitchFamily="34" charset="0"/>
              <a:buChar char="»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Soporte móvil</a:t>
            </a:r>
          </a:p>
          <a:p>
            <a:pPr lvl="1">
              <a:lnSpc>
                <a:spcPct val="110000"/>
              </a:lnSpc>
              <a:buFont typeface="Calibri" panose="020F0502020204030204" pitchFamily="34" charset="0"/>
              <a:buChar char="»"/>
            </a:pP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Monitoramento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 levantamiento desde fuera de la oficina</a:t>
            </a:r>
          </a:p>
        </p:txBody>
      </p:sp>
    </p:spTree>
    <p:extLst>
      <p:ext uri="{BB962C8B-B14F-4D97-AF65-F5344CB8AC3E}">
        <p14:creationId xmlns:p14="http://schemas.microsoft.com/office/powerpoint/2010/main" val="319554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0674" y="1362455"/>
            <a:ext cx="6905086" cy="45449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203" y="365125"/>
            <a:ext cx="11694687" cy="1325563"/>
          </a:xfrm>
        </p:spPr>
        <p:txBody>
          <a:bodyPr>
            <a:normAutofit/>
          </a:bodyPr>
          <a:lstStyle/>
          <a:p>
            <a:r>
              <a:rPr lang="en-CA" sz="4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GERENCIAMIENTO </a:t>
            </a:r>
            <a:r>
              <a:rPr lang="en-CA" sz="4200" dirty="0">
                <a:solidFill>
                  <a:schemeClr val="accent5">
                    <a:lumMod val="50000"/>
                  </a:schemeClr>
                </a:solidFill>
              </a:rPr>
              <a:t>DE MÚLTIPLES EMBARCACIONES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205" y="1701192"/>
            <a:ext cx="498216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Calibri" panose="020F0502020204030204" pitchFamily="34" charset="0"/>
              <a:buChar char="»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Único punto de acceso para monitorear la flota entera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Char char="»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Organización eficiente de las embarcaciones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Char char="»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de calidad entre embarcaciones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Char char="»"/>
            </a:pP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3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819" y="1426260"/>
            <a:ext cx="5750967" cy="35405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204" y="365125"/>
            <a:ext cx="10515600" cy="1325563"/>
          </a:xfrm>
        </p:spPr>
        <p:txBody>
          <a:bodyPr/>
          <a:lstStyle/>
          <a:p>
            <a:r>
              <a:rPr lang="en-C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APLICACIONES </a:t>
            </a: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DE CARIS ONBOARD</a:t>
            </a:r>
            <a:endParaRPr lang="en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203" y="1517904"/>
            <a:ext cx="2791756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CA" sz="2000" dirty="0">
                <a:solidFill>
                  <a:srgbClr val="002060"/>
                </a:solidFill>
              </a:rPr>
              <a:t>LEVANTAMIENTOS</a:t>
            </a:r>
          </a:p>
          <a:p>
            <a:pPr>
              <a:lnSpc>
                <a:spcPct val="100000"/>
              </a:lnSpc>
              <a:buFont typeface="Calibri" panose="020F0502020204030204" pitchFamily="34" charset="0"/>
              <a:buChar char="»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Levantamientos en Puertos e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Hidrovias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buFont typeface="Calibri" panose="020F0502020204030204" pitchFamily="34" charset="0"/>
              <a:buChar char="»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Levantamientos Hidrográficos</a:t>
            </a:r>
          </a:p>
          <a:p>
            <a:pPr>
              <a:lnSpc>
                <a:spcPct val="100000"/>
              </a:lnSpc>
              <a:buFont typeface="Calibri" panose="020F0502020204030204" pitchFamily="34" charset="0"/>
              <a:buChar char="»"/>
            </a:pP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Mapeamento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habita marino</a:t>
            </a:r>
          </a:p>
          <a:p>
            <a:pPr>
              <a:lnSpc>
                <a:spcPct val="100000"/>
              </a:lnSpc>
              <a:buFont typeface="Calibri" panose="020F0502020204030204" pitchFamily="34" charset="0"/>
              <a:buChar char="»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Inspecciones submarinas</a:t>
            </a:r>
          </a:p>
          <a:p>
            <a:pPr>
              <a:lnSpc>
                <a:spcPct val="100000"/>
              </a:lnSpc>
              <a:buFont typeface="Calibri" panose="020F0502020204030204" pitchFamily="34" charset="0"/>
              <a:buChar char="»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Levantamientos para detección de minas sin explotar</a:t>
            </a:r>
          </a:p>
          <a:p>
            <a:pPr>
              <a:lnSpc>
                <a:spcPct val="100000"/>
              </a:lnSpc>
              <a:buFont typeface="Calibri" panose="020F0502020204030204" pitchFamily="34" charset="0"/>
              <a:buChar char="»"/>
            </a:pP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Monitoramento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ambiental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69290" y="2659507"/>
            <a:ext cx="27917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PLATFORMAS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»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Levantamientos con múltiples plataformas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»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Levantamientos autónomos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»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Plataformas de levantamientos no tripuladas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»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Lanchas de levantamientos pequeñas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»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Operaciones remotas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»"/>
              <a:tabLst/>
              <a:defRPr/>
            </a:pP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423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1700</Words>
  <Application>Microsoft Office PowerPoint</Application>
  <PresentationFormat>Widescreen</PresentationFormat>
  <Paragraphs>288</Paragraphs>
  <Slides>34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Nuevos desarrollos en el software de Teledyne CARIS</vt:lpstr>
      <vt:lpstr>Contenido</vt:lpstr>
      <vt:lpstr>PowerPoint Presentation</vt:lpstr>
      <vt:lpstr>INIGUALABLE AUTOMATIZACIÓN</vt:lpstr>
      <vt:lpstr>PROCESAMIENTO CON MANOS LIBRES</vt:lpstr>
      <vt:lpstr>SOPORTE PARA MÚLTIPLES SENSORES</vt:lpstr>
      <vt:lpstr>EFICIENCIA EN LA OPERACIÓN</vt:lpstr>
      <vt:lpstr>GERENCIAMIENTO DE MÚLTIPLES EMBARCACIONES</vt:lpstr>
      <vt:lpstr>APLICACIONES DE CARIS ONBOARD</vt:lpstr>
      <vt:lpstr>PowerPoint Presentation</vt:lpstr>
      <vt:lpstr>HIPS and SIPS 10.x</vt:lpstr>
      <vt:lpstr>Automatización de procesos</vt:lpstr>
      <vt:lpstr>Process Designer – Ejemplos de flujos de trabajo</vt:lpstr>
      <vt:lpstr>HIPS and SIPS 11.0</vt:lpstr>
      <vt:lpstr>HIPS and SIPS 11.0</vt:lpstr>
      <vt:lpstr>HIPS and SIPS 11.0</vt:lpstr>
      <vt:lpstr>HIPS and SIPS 11.0</vt:lpstr>
      <vt:lpstr>HIPS and SIPS 11.0</vt:lpstr>
      <vt:lpstr>HIPS and SIPS 11.0</vt:lpstr>
      <vt:lpstr>HIPS and SIPS 11.0</vt:lpstr>
      <vt:lpstr>HIPS AND SIPS: VERSIONES DEL PRODUCTO</vt:lpstr>
      <vt:lpstr>PowerPoint Presentation</vt:lpstr>
      <vt:lpstr>PowerPoint Presentation</vt:lpstr>
      <vt:lpstr>PowerPoint Presentation</vt:lpstr>
      <vt:lpstr>PowerPoint Presentation</vt:lpstr>
      <vt:lpstr>BDB 5.1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TeledyneDalsa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Chawla, Krishan (INT)</dc:creator>
  <cp:lastModifiedBy>Alberto Costa Neves</cp:lastModifiedBy>
  <cp:revision>60</cp:revision>
  <dcterms:created xsi:type="dcterms:W3CDTF">2018-02-02T13:28:15Z</dcterms:created>
  <dcterms:modified xsi:type="dcterms:W3CDTF">2018-04-06T22:01:57Z</dcterms:modified>
</cp:coreProperties>
</file>