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25"/>
  </p:notesMasterIdLst>
  <p:handoutMasterIdLst>
    <p:handoutMasterId r:id="rId26"/>
  </p:handoutMasterIdLst>
  <p:sldIdLst>
    <p:sldId id="773" r:id="rId2"/>
    <p:sldId id="802" r:id="rId3"/>
    <p:sldId id="812" r:id="rId4"/>
    <p:sldId id="817" r:id="rId5"/>
    <p:sldId id="813" r:id="rId6"/>
    <p:sldId id="819" r:id="rId7"/>
    <p:sldId id="815" r:id="rId8"/>
    <p:sldId id="816" r:id="rId9"/>
    <p:sldId id="818" r:id="rId10"/>
    <p:sldId id="803" r:id="rId11"/>
    <p:sldId id="804" r:id="rId12"/>
    <p:sldId id="807" r:id="rId13"/>
    <p:sldId id="808" r:id="rId14"/>
    <p:sldId id="806" r:id="rId15"/>
    <p:sldId id="795" r:id="rId16"/>
    <p:sldId id="797" r:id="rId17"/>
    <p:sldId id="798" r:id="rId18"/>
    <p:sldId id="799" r:id="rId19"/>
    <p:sldId id="809" r:id="rId20"/>
    <p:sldId id="820" r:id="rId21"/>
    <p:sldId id="810" r:id="rId22"/>
    <p:sldId id="811" r:id="rId23"/>
    <p:sldId id="805" r:id="rId24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518B"/>
    <a:srgbClr val="000000"/>
    <a:srgbClr val="000099"/>
    <a:srgbClr val="3333CC"/>
    <a:srgbClr val="0099CC"/>
    <a:srgbClr val="66FFFF"/>
    <a:srgbClr val="3333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7" autoAdjust="0"/>
    <p:restoredTop sz="94125" autoAdjust="0"/>
  </p:normalViewPr>
  <p:slideViewPr>
    <p:cSldViewPr>
      <p:cViewPr varScale="1">
        <p:scale>
          <a:sx n="86" d="100"/>
          <a:sy n="86" d="100"/>
        </p:scale>
        <p:origin x="102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44"/>
    </p:cViewPr>
  </p:sorterViewPr>
  <p:notesViewPr>
    <p:cSldViewPr>
      <p:cViewPr>
        <p:scale>
          <a:sx n="184" d="100"/>
          <a:sy n="184" d="100"/>
        </p:scale>
        <p:origin x="-906" y="13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D4F50-4D7D-4EBA-9FFD-8D9AB17F76E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3564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392978-6D75-42F6-9554-1883AABC52D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34673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A3F568-208B-4C5D-AFD5-836A23AABAAB}" type="slidenum">
              <a:rPr lang="en-AU" altLang="en-US" smtClean="0">
                <a:latin typeface="Times New Roman" panose="02020603050405020304" pitchFamily="18" charset="0"/>
              </a:rPr>
              <a:pPr/>
              <a:t>1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0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smtClean="0"/>
              <a:t>Ambitious Vision to map the entirety of the Marlborough Sounds, with the 2019 250yr anniversary approaching they were interested in starting in Queen Charlotte Sound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FD7153C-AF00-4FB8-8ED9-2E2508B6CC1B}" type="slidenum">
              <a:rPr lang="en-NZ" altLang="en-US" smtClean="0">
                <a:latin typeface="Times New Roman" panose="02020603050405020304" pitchFamily="18" charset="0"/>
              </a:rPr>
              <a:pPr/>
              <a:t>14</a:t>
            </a:fld>
            <a:endParaRPr lang="en-NZ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8574578-CE2F-4E4A-B0D8-648EFEF3C63B}" type="slidenum">
              <a:rPr lang="en-AU" altLang="en-US" smtClean="0">
                <a:latin typeface="Times New Roman" panose="02020603050405020304" pitchFamily="18" charset="0"/>
              </a:rPr>
              <a:pPr/>
              <a:t>23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2060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" name="Picture 44" descr="SWPC Logo_digitsed_0401201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4398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0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AU" altLang="en-US" noProof="0"/>
              <a:t>Click to edit Master subtitle style</a:t>
            </a:r>
          </a:p>
        </p:txBody>
      </p:sp>
      <p:sp>
        <p:nvSpPr>
          <p:cNvPr id="2180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188913"/>
            <a:ext cx="6337300" cy="165576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altLang="en-US" noProof="0"/>
              <a:t>Click to edit Master title style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463AADC-7F89-4C7D-A15D-00F1ADB8197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393222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9140809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15888"/>
            <a:ext cx="2054225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1862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17279949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417831552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936500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60812" cy="4862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96975"/>
            <a:ext cx="3962400" cy="4862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37174610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41682203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403420842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52032806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50416815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56187705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184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179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8075612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9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Line 44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0" descr="SWPC Logo_digitsed_04012016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127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ASqmadst42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41450"/>
          </a:xfrm>
        </p:spPr>
        <p:txBody>
          <a:bodyPr/>
          <a:lstStyle/>
          <a:p>
            <a:pPr>
              <a:defRPr/>
            </a:pPr>
            <a:r>
              <a:rPr lang="en-AU" altLang="en-US" sz="1600" dirty="0" smtClean="0"/>
              <a:t>14</a:t>
            </a:r>
            <a:r>
              <a:rPr lang="en-AU" altLang="en-US" sz="1600" baseline="30000" dirty="0" smtClean="0"/>
              <a:t>th</a:t>
            </a:r>
            <a:r>
              <a:rPr lang="en-AU" altLang="en-US" sz="1600" dirty="0" smtClean="0"/>
              <a:t> South </a:t>
            </a:r>
            <a:r>
              <a:rPr lang="en-AU" altLang="en-US" sz="1600" dirty="0"/>
              <a:t>West Pacific </a:t>
            </a:r>
            <a:br>
              <a:rPr lang="en-AU" altLang="en-US" sz="1600" dirty="0"/>
            </a:br>
            <a:r>
              <a:rPr lang="en-AU" altLang="en-US" sz="1600" dirty="0"/>
              <a:t>Hydrographic Commission Conference</a:t>
            </a:r>
            <a:r>
              <a:rPr lang="en-AU" altLang="en-US" sz="2400" dirty="0"/>
              <a:t/>
            </a:r>
            <a:br>
              <a:rPr lang="en-AU" altLang="en-US" sz="2400" dirty="0"/>
            </a:br>
            <a:r>
              <a:rPr lang="en-AU" altLang="en-US" sz="1800" dirty="0"/>
              <a:t/>
            </a:r>
            <a:br>
              <a:rPr lang="en-AU" altLang="en-US" sz="1800" dirty="0"/>
            </a:br>
            <a:r>
              <a:rPr lang="en-AU" altLang="en-US" sz="1800" dirty="0" smtClean="0"/>
              <a:t>30</a:t>
            </a:r>
            <a:r>
              <a:rPr lang="en-AU" altLang="en-US" sz="1600" dirty="0" smtClean="0"/>
              <a:t> </a:t>
            </a:r>
            <a:r>
              <a:rPr lang="en-AU" altLang="en-US" sz="1600" dirty="0"/>
              <a:t>November </a:t>
            </a:r>
            <a:r>
              <a:rPr lang="en-AU" altLang="en-US" sz="1600" dirty="0" smtClean="0"/>
              <a:t>– 2 December 2016</a:t>
            </a:r>
            <a:r>
              <a:rPr lang="en-AU" altLang="en-US" sz="1600" dirty="0"/>
              <a:t/>
            </a:r>
            <a:br>
              <a:rPr lang="en-AU" altLang="en-US" sz="1600" dirty="0"/>
            </a:br>
            <a:r>
              <a:rPr lang="en-AU" altLang="en-US" sz="1600" dirty="0"/>
              <a:t>NOUMEA</a:t>
            </a:r>
          </a:p>
        </p:txBody>
      </p:sp>
      <p:sp>
        <p:nvSpPr>
          <p:cNvPr id="1084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924175"/>
            <a:ext cx="6121400" cy="2017713"/>
          </a:xfrm>
        </p:spPr>
        <p:txBody>
          <a:bodyPr/>
          <a:lstStyle/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dirty="0" smtClean="0"/>
              <a:t>National Report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sz="3200" dirty="0" smtClean="0"/>
              <a:t>New Zealand</a:t>
            </a:r>
            <a:endParaRPr lang="en-US" altLang="en-US" sz="3200" dirty="0"/>
          </a:p>
          <a:p>
            <a:pPr algn="l" eaLnBrk="1" hangingPunct="1">
              <a:defRPr/>
            </a:pPr>
            <a:r>
              <a:rPr lang="en-US" altLang="en-US" sz="1800" dirty="0"/>
              <a:t>		</a:t>
            </a:r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igheredlive.com/wp-content/uploads/2014/09/digital-tunnel-wallpape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89598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188" y="1700213"/>
            <a:ext cx="8075612" cy="43592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2400" dirty="0" smtClean="0">
                <a:solidFill>
                  <a:schemeClr val="tx1"/>
                </a:solidFill>
              </a:rPr>
              <a:t>Digital First / Data Centric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NZ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994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419475" y="4149725"/>
            <a:ext cx="215900" cy="215900"/>
          </a:xfrm>
          <a:prstGeom prst="ellipse">
            <a:avLst/>
          </a:prstGeom>
          <a:solidFill>
            <a:srgbClr val="FF0000">
              <a:alpha val="41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1216025"/>
            <a:ext cx="7832725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411413" y="2060575"/>
            <a:ext cx="3421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Queen Charlotte Sound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325" y="5589588"/>
            <a:ext cx="2000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Tory Channel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\\ad.linz.govt.nz\dfs\opa\redirectedfolders\aprice\Desktop\Capt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6455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4403725"/>
            <a:ext cx="40513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636838"/>
            <a:ext cx="74564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35877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231775" y="1089025"/>
            <a:ext cx="8705850" cy="5626100"/>
            <a:chOff x="231775" y="1089025"/>
            <a:chExt cx="8705850" cy="56261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431800" y="1089025"/>
              <a:ext cx="2654300" cy="71913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Output 1: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Pacific-wide Data Discovery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431800" y="1808163"/>
              <a:ext cx="2654300" cy="148590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182563" indent="-182563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SzPct val="8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defRPr/>
              </a:pPr>
              <a:r>
                <a:rPr lang="en-NZ" altLang="en-US" sz="1200" kern="0">
                  <a:solidFill>
                    <a:srgbClr val="000000"/>
                  </a:solidFill>
                  <a:cs typeface="+mn-cs"/>
                </a:rPr>
                <a:t>SPC to search database to identify data with potential for use to improve quality of existing charts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defRPr/>
              </a:pPr>
              <a:r>
                <a:rPr lang="en-NZ" altLang="en-US" sz="1200" kern="0">
                  <a:solidFill>
                    <a:srgbClr val="000000"/>
                  </a:solidFill>
                  <a:cs typeface="+mn-cs"/>
                </a:rPr>
                <a:t>SPC to work with PICs to release data to Primary Charting Authorities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921375" y="1089025"/>
              <a:ext cx="2655888" cy="71913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Output 2: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Hydrographic Risk Assessment</a:t>
              </a: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5921375" y="1808163"/>
              <a:ext cx="2655888" cy="85566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182563" indent="-182563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SzPct val="8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defRPr/>
              </a:pPr>
              <a:r>
                <a:rPr lang="en-NZ" altLang="en-US" sz="1200" kern="0" dirty="0">
                  <a:solidFill>
                    <a:srgbClr val="000000"/>
                  </a:solidFill>
                  <a:cs typeface="+mn-cs"/>
                </a:rPr>
                <a:t>LINZ to undertake risk assessments for Niue, Samoa &amp; Tokelau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281738" y="3203575"/>
              <a:ext cx="2655887" cy="72866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Output 3: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Capability/Capacity Building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6281738" y="3932238"/>
              <a:ext cx="2655887" cy="215265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182563" indent="-182563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SzPct val="8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defRPr/>
              </a:pPr>
              <a:r>
                <a:rPr lang="en-NZ" altLang="en-US" sz="1200" kern="0" dirty="0">
                  <a:solidFill>
                    <a:srgbClr val="000000"/>
                  </a:solidFill>
                  <a:cs typeface="+mn-cs"/>
                </a:rPr>
                <a:t>LINZ to work with NZ 5 PICs on annual plans to increase capability following IHO framework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defRPr/>
              </a:pPr>
              <a:r>
                <a:rPr lang="en-NZ" altLang="en-US" sz="1200" kern="0" dirty="0">
                  <a:solidFill>
                    <a:srgbClr val="000000"/>
                  </a:solidFill>
                  <a:cs typeface="+mn-cs"/>
                </a:rPr>
                <a:t>LINZ to assess NZ 5 PICs requirements for AtoN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defRPr/>
              </a:pPr>
              <a:r>
                <a:rPr lang="en-NZ" altLang="en-US" sz="1200" kern="0" dirty="0">
                  <a:solidFill>
                    <a:srgbClr val="000000"/>
                  </a:solidFill>
                  <a:cs typeface="+mn-cs"/>
                </a:rPr>
                <a:t>SPC focus on other prioritised PICs to build capability and develop annual plans for improved legislation and AtoN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59113" y="4959350"/>
              <a:ext cx="2654300" cy="71913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Output 4: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Mitigation Measures</a:t>
              </a: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3059113" y="5678488"/>
              <a:ext cx="2654300" cy="103663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182563" indent="-182563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SzPct val="8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defRPr/>
              </a:pPr>
              <a:r>
                <a:rPr lang="en-NZ" altLang="en-US" sz="1200" kern="0">
                  <a:solidFill>
                    <a:srgbClr val="000000"/>
                  </a:solidFill>
                  <a:cs typeface="+mn-cs"/>
                </a:rPr>
                <a:t>LINZ to lead prioritising and project managing mitigation measures including AtoN, hydrographic surveys and chart modernisation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31775" y="3654425"/>
              <a:ext cx="2655888" cy="71913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Output 5: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kern="0" dirty="0">
                  <a:solidFill>
                    <a:srgbClr val="000000"/>
                  </a:solidFill>
                  <a:cs typeface="+mn-cs"/>
                </a:rPr>
                <a:t>Pacific-wide Partnerships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231775" y="4373563"/>
              <a:ext cx="2655888" cy="130492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182563" indent="-182563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SzPct val="8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defRPr/>
              </a:pPr>
              <a:r>
                <a:rPr lang="en-NZ" altLang="en-US" sz="1200" kern="0">
                  <a:solidFill>
                    <a:srgbClr val="000000"/>
                  </a:solidFill>
                  <a:cs typeface="+mn-cs"/>
                </a:rPr>
                <a:t>NZ to work with regional partners, development donors, PICs and private sector to develop partnerships for improving navigation safety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267075" y="2547938"/>
              <a:ext cx="2841625" cy="1804987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400" b="1" kern="0" dirty="0">
                  <a:solidFill>
                    <a:srgbClr val="000000"/>
                  </a:solidFill>
                  <a:cs typeface="+mn-cs"/>
                </a:rPr>
                <a:t>PRNI</a:t>
              </a:r>
              <a:endParaRPr lang="en-NZ" sz="2400" kern="0" dirty="0">
                <a:solidFill>
                  <a:srgbClr val="000000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kern="0" dirty="0">
                  <a:solidFill>
                    <a:srgbClr val="000000"/>
                  </a:solidFill>
                  <a:cs typeface="+mn-cs"/>
                </a:rPr>
                <a:t>LINZ: Cooks, Niue, Samoa, Tokelau, Tonga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kern="0" dirty="0">
                  <a:solidFill>
                    <a:srgbClr val="000000"/>
                  </a:solidFill>
                  <a:cs typeface="+mn-cs"/>
                </a:rPr>
                <a:t>SPC: Other PICs</a:t>
              </a:r>
            </a:p>
          </p:txBody>
        </p:sp>
        <p:cxnSp>
          <p:nvCxnSpPr>
            <p:cNvPr id="21519" name="Curved Connector 22"/>
            <p:cNvCxnSpPr>
              <a:cxnSpLocks noChangeShapeType="1"/>
              <a:stCxn id="35" idx="5"/>
            </p:cNvCxnSpPr>
            <p:nvPr/>
          </p:nvCxnSpPr>
          <p:spPr bwMode="auto">
            <a:xfrm rot="5400000" flipH="1" flipV="1">
              <a:off x="5908676" y="3716337"/>
              <a:ext cx="157162" cy="588963"/>
            </a:xfrm>
            <a:prstGeom prst="curvedConnector4">
              <a:avLst>
                <a:gd name="adj1" fmla="val -144894"/>
                <a:gd name="adj2" fmla="val 8528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20" name="Curved Connector 24"/>
            <p:cNvCxnSpPr>
              <a:cxnSpLocks noChangeShapeType="1"/>
              <a:stCxn id="35" idx="4"/>
              <a:endCxn id="31" idx="0"/>
            </p:cNvCxnSpPr>
            <p:nvPr/>
          </p:nvCxnSpPr>
          <p:spPr bwMode="auto">
            <a:xfrm rot="5400000">
              <a:off x="4233863" y="4505325"/>
              <a:ext cx="606425" cy="301625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21" name="Curved Connector 26"/>
            <p:cNvCxnSpPr>
              <a:cxnSpLocks noChangeShapeType="1"/>
              <a:stCxn id="35" idx="3"/>
            </p:cNvCxnSpPr>
            <p:nvPr/>
          </p:nvCxnSpPr>
          <p:spPr bwMode="auto">
            <a:xfrm rot="5400000">
              <a:off x="3141662" y="3832226"/>
              <a:ext cx="284163" cy="798512"/>
            </a:xfrm>
            <a:prstGeom prst="curvedConnector2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22" name="Curved Connector 30"/>
            <p:cNvCxnSpPr>
              <a:cxnSpLocks noChangeShapeType="1"/>
              <a:stCxn id="35" idx="0"/>
            </p:cNvCxnSpPr>
            <p:nvPr/>
          </p:nvCxnSpPr>
          <p:spPr bwMode="auto">
            <a:xfrm rot="5400000" flipH="1" flipV="1">
              <a:off x="4934744" y="1561307"/>
              <a:ext cx="739775" cy="1233487"/>
            </a:xfrm>
            <a:prstGeom prst="curvedConnector2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23" name="Curved Connector 11264"/>
            <p:cNvCxnSpPr>
              <a:cxnSpLocks noChangeShapeType="1"/>
              <a:stCxn id="35" idx="0"/>
            </p:cNvCxnSpPr>
            <p:nvPr/>
          </p:nvCxnSpPr>
          <p:spPr bwMode="auto">
            <a:xfrm rot="16200000" flipV="1">
              <a:off x="3521075" y="1381126"/>
              <a:ext cx="739775" cy="1593850"/>
            </a:xfrm>
            <a:prstGeom prst="curvedConnector2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>
                <a:solidFill>
                  <a:srgbClr val="003B76"/>
                </a:solidFill>
              </a:rPr>
              <a:t>14th South West Pacific Hydrographic Commission Conference</a:t>
            </a:r>
            <a:endParaRPr lang="en-A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1125538"/>
            <a:ext cx="80978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>
                <a:solidFill>
                  <a:srgbClr val="003B76"/>
                </a:solidFill>
              </a:rPr>
              <a:t>14th South West Pacific Hydrographic Commission Conference</a:t>
            </a:r>
            <a:endParaRPr lang="en-A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28725"/>
            <a:ext cx="76676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>
                <a:solidFill>
                  <a:srgbClr val="003B76"/>
                </a:solidFill>
              </a:rPr>
              <a:t>14th South West Pacific Hydrographic Commission Conference</a:t>
            </a:r>
            <a:endParaRPr lang="en-A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4392613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>
                <a:solidFill>
                  <a:srgbClr val="003B76"/>
                </a:solidFill>
              </a:rPr>
              <a:t>14th South West Pacific Hydrographic Commission Conference</a:t>
            </a:r>
            <a:endParaRPr lang="en-AU" dirty="0"/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5867400" y="3284538"/>
            <a:ext cx="2305050" cy="2054225"/>
          </a:xfrm>
        </p:spPr>
        <p:txBody>
          <a:bodyPr/>
          <a:lstStyle/>
          <a:p>
            <a:pPr>
              <a:defRPr/>
            </a:pPr>
            <a:r>
              <a:rPr lang="en-NZ" sz="2400" dirty="0" smtClean="0"/>
              <a:t>Tonga</a:t>
            </a:r>
          </a:p>
          <a:p>
            <a:pPr>
              <a:defRPr/>
            </a:pPr>
            <a:r>
              <a:rPr lang="en-NZ" sz="2400" dirty="0" smtClean="0"/>
              <a:t>Niue</a:t>
            </a:r>
          </a:p>
          <a:p>
            <a:pPr>
              <a:defRPr/>
            </a:pPr>
            <a:r>
              <a:rPr lang="en-NZ" sz="2400" dirty="0" smtClean="0"/>
              <a:t>Samoa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NZ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>
                <a:solidFill>
                  <a:srgbClr val="003B76"/>
                </a:solidFill>
              </a:rPr>
              <a:t>14th South West Pacific Hydrographic Commission Conference</a:t>
            </a:r>
            <a:endParaRPr lang="en-AU" dirty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28750"/>
            <a:ext cx="3857625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1771650"/>
            <a:ext cx="24479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seafriends.org.nz/niue/niue08m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4413250"/>
            <a:ext cx="23844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578600" y="1273175"/>
            <a:ext cx="2025650" cy="4349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NZ" sz="2400" dirty="0" smtClean="0"/>
              <a:t>Cook Islands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NZ" sz="240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899275" y="5127625"/>
            <a:ext cx="1384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NZ" sz="2400" dirty="0" smtClean="0"/>
              <a:t>Niue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NZ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188" y="1700213"/>
            <a:ext cx="8075612" cy="43592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2400" dirty="0" smtClean="0"/>
              <a:t>Overview</a:t>
            </a:r>
          </a:p>
          <a:p>
            <a:pPr>
              <a:defRPr/>
            </a:pPr>
            <a:r>
              <a:rPr lang="en-NZ" sz="2400" dirty="0" smtClean="0"/>
              <a:t>Our organisation and focus</a:t>
            </a:r>
          </a:p>
          <a:p>
            <a:pPr>
              <a:defRPr/>
            </a:pPr>
            <a:r>
              <a:rPr lang="en-NZ" sz="2400" dirty="0" smtClean="0"/>
              <a:t>Digital First / Data Centric</a:t>
            </a:r>
          </a:p>
          <a:p>
            <a:pPr>
              <a:defRPr/>
            </a:pPr>
            <a:r>
              <a:rPr lang="en-NZ" sz="2400" dirty="0" smtClean="0"/>
              <a:t>NZ Hydrography Risk Assessment</a:t>
            </a:r>
          </a:p>
          <a:p>
            <a:pPr>
              <a:defRPr/>
            </a:pPr>
            <a:r>
              <a:rPr lang="en-NZ" sz="2400" dirty="0" smtClean="0"/>
              <a:t>Pacific Regional Navigation Initiative (PRNI)</a:t>
            </a:r>
          </a:p>
          <a:p>
            <a:pPr>
              <a:defRPr/>
            </a:pPr>
            <a:r>
              <a:rPr lang="en-NZ" sz="2400" dirty="0" smtClean="0"/>
              <a:t>Challenges</a:t>
            </a:r>
            <a:endParaRPr lang="en-NZ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188" y="1700213"/>
            <a:ext cx="8075612" cy="43592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2400" dirty="0" smtClean="0"/>
              <a:t>Challenges</a:t>
            </a:r>
          </a:p>
          <a:p>
            <a:pPr>
              <a:defRPr/>
            </a:pPr>
            <a:r>
              <a:rPr lang="en-NZ" sz="2400" dirty="0" smtClean="0"/>
              <a:t>Small team, limited resources</a:t>
            </a:r>
          </a:p>
          <a:p>
            <a:pPr>
              <a:defRPr/>
            </a:pPr>
            <a:r>
              <a:rPr lang="en-NZ" sz="2400" dirty="0" smtClean="0"/>
              <a:t>Staff retention</a:t>
            </a:r>
          </a:p>
          <a:p>
            <a:pPr>
              <a:defRPr/>
            </a:pPr>
            <a:r>
              <a:rPr lang="en-NZ" sz="2400" dirty="0" smtClean="0"/>
              <a:t>Change is the norm</a:t>
            </a:r>
          </a:p>
          <a:p>
            <a:pPr>
              <a:defRPr/>
            </a:pPr>
            <a:r>
              <a:rPr lang="en-NZ" sz="2400" dirty="0" smtClean="0"/>
              <a:t>Diversifying – the digital environment</a:t>
            </a:r>
          </a:p>
          <a:p>
            <a:pPr>
              <a:defRPr/>
            </a:pPr>
            <a:r>
              <a:rPr lang="en-NZ" sz="2400" dirty="0" smtClean="0"/>
              <a:t>High density port ENCs</a:t>
            </a:r>
          </a:p>
          <a:p>
            <a:pPr>
              <a:defRPr/>
            </a:pPr>
            <a:r>
              <a:rPr lang="en-NZ" sz="2400" dirty="0" smtClean="0"/>
              <a:t>Responding to seismic events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813" y="1162050"/>
            <a:ext cx="8523288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>
                <a:solidFill>
                  <a:srgbClr val="003B76"/>
                </a:solidFill>
              </a:rPr>
              <a:t>14th South West Pacific Hydrographic Commission Conference</a:t>
            </a:r>
            <a:endParaRPr lang="en-AU" dirty="0"/>
          </a:p>
        </p:txBody>
      </p:sp>
      <p:pic>
        <p:nvPicPr>
          <p:cNvPr id="27652" name="Picture 2" descr="Co-seismic movement, the seismic release of energy along a fault, is behind the lifted seab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376363"/>
            <a:ext cx="42100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3976688"/>
            <a:ext cx="56388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771775" y="2997200"/>
            <a:ext cx="431800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>
                <a:solidFill>
                  <a:srgbClr val="003B76"/>
                </a:solidFill>
              </a:rPr>
              <a:t>14th South West Pacific Hydrographic Commission Conference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154113"/>
            <a:ext cx="309721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03300" y="1412875"/>
            <a:ext cx="61214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sz="1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…and finally…</a:t>
            </a:r>
            <a:r>
              <a:rPr lang="en-US" altLang="en-US" sz="1800" dirty="0" smtClean="0"/>
              <a:t>		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51657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41450"/>
          </a:xfrm>
        </p:spPr>
        <p:txBody>
          <a:bodyPr/>
          <a:lstStyle/>
          <a:p>
            <a:pPr>
              <a:defRPr/>
            </a:pPr>
            <a:r>
              <a:rPr lang="en-AU" altLang="en-US" sz="1600" dirty="0" smtClean="0"/>
              <a:t>14</a:t>
            </a:r>
            <a:r>
              <a:rPr lang="en-AU" altLang="en-US" sz="1600" baseline="30000" dirty="0" smtClean="0"/>
              <a:t>th</a:t>
            </a:r>
            <a:r>
              <a:rPr lang="en-AU" altLang="en-US" sz="1600" dirty="0" smtClean="0"/>
              <a:t> South </a:t>
            </a:r>
            <a:r>
              <a:rPr lang="en-AU" altLang="en-US" sz="1600" dirty="0"/>
              <a:t>West Pacific </a:t>
            </a:r>
            <a:br>
              <a:rPr lang="en-AU" altLang="en-US" sz="1600" dirty="0"/>
            </a:br>
            <a:r>
              <a:rPr lang="en-AU" altLang="en-US" sz="1600" dirty="0"/>
              <a:t>Hydrographic Commission Conference</a:t>
            </a:r>
            <a:r>
              <a:rPr lang="en-AU" altLang="en-US" sz="2400" dirty="0"/>
              <a:t/>
            </a:r>
            <a:br>
              <a:rPr lang="en-AU" altLang="en-US" sz="2400" dirty="0"/>
            </a:br>
            <a:r>
              <a:rPr lang="en-AU" altLang="en-US" sz="1800" dirty="0"/>
              <a:t/>
            </a:r>
            <a:br>
              <a:rPr lang="en-AU" altLang="en-US" sz="1800" dirty="0"/>
            </a:br>
            <a:r>
              <a:rPr lang="en-AU" altLang="en-US" sz="1800" dirty="0" smtClean="0"/>
              <a:t>30</a:t>
            </a:r>
            <a:r>
              <a:rPr lang="en-AU" altLang="en-US" sz="1600" dirty="0" smtClean="0"/>
              <a:t> </a:t>
            </a:r>
            <a:r>
              <a:rPr lang="en-AU" altLang="en-US" sz="1600" dirty="0"/>
              <a:t>November </a:t>
            </a:r>
            <a:r>
              <a:rPr lang="en-AU" altLang="en-US" sz="1600" dirty="0" smtClean="0"/>
              <a:t>– 2 December 2016</a:t>
            </a:r>
            <a:r>
              <a:rPr lang="en-AU" altLang="en-US" sz="1600" dirty="0"/>
              <a:t/>
            </a:r>
            <a:br>
              <a:rPr lang="en-AU" altLang="en-US" sz="1600" dirty="0"/>
            </a:br>
            <a:r>
              <a:rPr lang="en-AU" altLang="en-US" sz="1600" dirty="0"/>
              <a:t>NOUMEA</a:t>
            </a:r>
          </a:p>
        </p:txBody>
      </p:sp>
      <p:sp>
        <p:nvSpPr>
          <p:cNvPr id="1084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924175"/>
            <a:ext cx="6121400" cy="2017713"/>
          </a:xfrm>
        </p:spPr>
        <p:txBody>
          <a:bodyPr/>
          <a:lstStyle/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3200" dirty="0" smtClean="0"/>
              <a:t>Thank You</a:t>
            </a:r>
            <a:endParaRPr lang="en-US" altLang="en-US" sz="3200" dirty="0"/>
          </a:p>
          <a:p>
            <a:pPr algn="l" eaLnBrk="1" hangingPunct="1">
              <a:defRPr/>
            </a:pPr>
            <a:r>
              <a:rPr lang="en-US" altLang="en-US" sz="1800" dirty="0"/>
              <a:t>		</a:t>
            </a:r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9"/>
          <a:stretch>
            <a:fillRect/>
          </a:stretch>
        </p:blipFill>
        <p:spPr bwMode="auto">
          <a:xfrm>
            <a:off x="1179513" y="1125538"/>
            <a:ext cx="6796087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311150" y="1125538"/>
            <a:ext cx="8532813" cy="5230812"/>
            <a:chOff x="0" y="867900"/>
            <a:chExt cx="9144000" cy="5993185"/>
          </a:xfrm>
        </p:grpSpPr>
        <p:pic>
          <p:nvPicPr>
            <p:cNvPr id="922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096" y="867900"/>
              <a:ext cx="5327904" cy="59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7900"/>
              <a:ext cx="4649695" cy="599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pic>
        <p:nvPicPr>
          <p:cNvPr id="10243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3113"/>
            <a:ext cx="9144000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27"/>
          <p:cNvGrpSpPr>
            <a:grpSpLocks/>
          </p:cNvGrpSpPr>
          <p:nvPr/>
        </p:nvGrpSpPr>
        <p:grpSpPr bwMode="auto">
          <a:xfrm>
            <a:off x="76200" y="969963"/>
            <a:ext cx="8951913" cy="3981450"/>
            <a:chOff x="76636" y="969200"/>
            <a:chExt cx="8951888" cy="3982855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76636" y="973964"/>
              <a:ext cx="1647820" cy="1027475"/>
            </a:xfrm>
            <a:prstGeom prst="roundRect">
              <a:avLst/>
            </a:prstGeom>
            <a:solidFill>
              <a:srgbClr val="17346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kern="0" baseline="-25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1913369" y="969200"/>
              <a:ext cx="1646232" cy="1027474"/>
            </a:xfrm>
            <a:prstGeom prst="roundRect">
              <a:avLst/>
            </a:prstGeom>
            <a:solidFill>
              <a:srgbClr val="17346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kern="0" baseline="-25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13369" y="1877570"/>
              <a:ext cx="1646232" cy="2585362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Māori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Land Service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Geodetic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Hydrography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Data Services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Business Innovation Group (BIG)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Topography and Addressing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 err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7380704" y="1016842"/>
              <a:ext cx="1647820" cy="1029063"/>
            </a:xfrm>
            <a:prstGeom prst="roundRect">
              <a:avLst/>
            </a:prstGeom>
            <a:solidFill>
              <a:srgbClr val="17346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kern="0" baseline="-25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3769151" y="996197"/>
              <a:ext cx="1647820" cy="1029063"/>
            </a:xfrm>
            <a:prstGeom prst="roundRect">
              <a:avLst/>
            </a:prstGeom>
            <a:solidFill>
              <a:srgbClr val="17346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kern="0" baseline="-25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5588421" y="969200"/>
              <a:ext cx="1647820" cy="1027474"/>
            </a:xfrm>
            <a:prstGeom prst="roundRect">
              <a:avLst/>
            </a:prstGeom>
            <a:solidFill>
              <a:srgbClr val="17346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kern="0" baseline="-25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636" y="1906156"/>
              <a:ext cx="1647820" cy="2861684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Open Government Data &amp; SDI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Business Development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Policy &amp; Frameworks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Office of Surveyor General/Geographic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Board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Registrar General of Land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Office of the Valuer General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75501" y="1877570"/>
              <a:ext cx="1647820" cy="1322854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Property Rights Support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Operations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 err="1">
                  <a:solidFill>
                    <a:srgbClr val="FFFFFF"/>
                  </a:solidFill>
                  <a:cs typeface="+mn-cs"/>
                </a:rPr>
                <a:t>ASaTS</a:t>
              </a: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88421" y="1860101"/>
              <a:ext cx="1647820" cy="2093063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Business with Maori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Crown Property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Legal Services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i="1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i="1" kern="0" baseline="-25000" dirty="0">
                  <a:solidFill>
                    <a:srgbClr val="FFFFFF"/>
                  </a:solidFill>
                  <a:cs typeface="+mn-cs"/>
                </a:rPr>
                <a:t>Overseas Investment </a:t>
              </a: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Office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Commissioner of Crown Lands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13369" y="1093069"/>
              <a:ext cx="1646232" cy="584406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400" b="1" kern="0" baseline="-25000" dirty="0">
                  <a:solidFill>
                    <a:srgbClr val="FFFFFF"/>
                  </a:solidFill>
                  <a:cs typeface="+mn-cs"/>
                </a:rPr>
                <a:t>Location Information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69151" y="1080364"/>
              <a:ext cx="1647820" cy="584406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400" b="1" kern="0" baseline="-25000" dirty="0">
                  <a:solidFill>
                    <a:srgbClr val="FFFFFF"/>
                  </a:solidFill>
                  <a:cs typeface="+mn-cs"/>
                </a:rPr>
                <a:t>Property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400" b="1" kern="0" baseline="-25000" dirty="0">
                  <a:solidFill>
                    <a:srgbClr val="FFFFFF"/>
                  </a:solidFill>
                  <a:cs typeface="+mn-cs"/>
                </a:rPr>
                <a:t>Rights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80704" y="1080364"/>
              <a:ext cx="1647820" cy="338256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400" b="1" kern="0" baseline="-25000" dirty="0">
                  <a:solidFill>
                    <a:srgbClr val="FFFFFF"/>
                  </a:solidFill>
                  <a:cs typeface="+mn-cs"/>
                </a:rPr>
                <a:t>Corporate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88421" y="1080364"/>
              <a:ext cx="1647820" cy="584406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400" b="1" kern="0" baseline="-25000" dirty="0">
                  <a:solidFill>
                    <a:srgbClr val="FFFFFF"/>
                  </a:solidFill>
                  <a:cs typeface="+mn-cs"/>
                </a:rPr>
                <a:t>Crown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400" b="1" kern="0" baseline="-25000" dirty="0">
                  <a:solidFill>
                    <a:srgbClr val="FFFFFF"/>
                  </a:solidFill>
                  <a:cs typeface="+mn-cs"/>
                </a:rPr>
                <a:t>Property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636" y="1126417"/>
              <a:ext cx="1647820" cy="584406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400" b="1" kern="0" baseline="-25000" dirty="0">
                  <a:solidFill>
                    <a:srgbClr val="FFFFFF"/>
                  </a:solidFill>
                  <a:cs typeface="+mn-cs"/>
                </a:rPr>
                <a:t>Location System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80704" y="1858514"/>
              <a:ext cx="1647820" cy="3093541"/>
            </a:xfrm>
            <a:prstGeom prst="rect">
              <a:avLst/>
            </a:prstGeom>
            <a:solidFill>
              <a:srgbClr val="17346F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Business and Regulatory Assurance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Finance, Facilities,</a:t>
              </a:r>
              <a:r>
                <a:rPr lang="en-NZ" sz="1500" kern="0" dirty="0">
                  <a:solidFill>
                    <a:srgbClr val="FFFFFF"/>
                  </a:solidFill>
                  <a:cs typeface="+mn-cs"/>
                </a:rPr>
                <a:t> </a:t>
              </a: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Procurement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Human Resources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Information Technology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Strategic Communications and Digital Services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500" kern="0" baseline="-25000" dirty="0">
                  <a:solidFill>
                    <a:srgbClr val="FFFFFF"/>
                  </a:solidFill>
                  <a:cs typeface="+mn-cs"/>
                </a:rPr>
                <a:t>Strategy and Performance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500" kern="0" baseline="-250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1899081" y="969200"/>
              <a:ext cx="1660520" cy="936956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kern="0" baseline="-2500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195513" y="2781300"/>
            <a:ext cx="1081087" cy="36036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180975" y="2011363"/>
            <a:ext cx="9055100" cy="3352800"/>
            <a:chOff x="-153525" y="2078850"/>
            <a:chExt cx="9055075" cy="3353266"/>
          </a:xfrm>
        </p:grpSpPr>
        <p:grpSp>
          <p:nvGrpSpPr>
            <p:cNvPr id="11271" name="Group 3"/>
            <p:cNvGrpSpPr>
              <a:grpSpLocks/>
            </p:cNvGrpSpPr>
            <p:nvPr/>
          </p:nvGrpSpPr>
          <p:grpSpPr bwMode="auto">
            <a:xfrm>
              <a:off x="-153525" y="2078850"/>
              <a:ext cx="9055075" cy="3353266"/>
              <a:chOff x="48910" y="2078850"/>
              <a:chExt cx="9055075" cy="3353266"/>
            </a:xfrm>
          </p:grpSpPr>
          <p:pic>
            <p:nvPicPr>
              <p:cNvPr id="11274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0" y="2078850"/>
                <a:ext cx="9055075" cy="335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7"/>
              <p:cNvSpPr>
                <a:spLocks noChangeArrowheads="1"/>
              </p:cNvSpPr>
              <p:nvPr/>
            </p:nvSpPr>
            <p:spPr bwMode="auto">
              <a:xfrm>
                <a:off x="71500" y="2258870"/>
                <a:ext cx="1755195" cy="4500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NZ" altLang="en-US" sz="1800" baseline="-25000">
                  <a:solidFill>
                    <a:schemeClr val="tx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2861810" y="4554125"/>
              <a:ext cx="1440160" cy="81009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NZ" altLang="en-US" sz="120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Nautical Cartographers</a:t>
              </a:r>
            </a:p>
          </p:txBody>
        </p:sp>
        <p:sp>
          <p:nvSpPr>
            <p:cNvPr id="11273" name="Rectangle 5"/>
            <p:cNvSpPr>
              <a:spLocks noChangeArrowheads="1"/>
            </p:cNvSpPr>
            <p:nvPr/>
          </p:nvSpPr>
          <p:spPr bwMode="auto">
            <a:xfrm>
              <a:off x="5112060" y="4554125"/>
              <a:ext cx="1440160" cy="81009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NZ" altLang="en-US" sz="120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Hydrographic Surveyors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25750" y="4484688"/>
            <a:ext cx="1439863" cy="8096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200">
                <a:solidFill>
                  <a:schemeClr val="tx1"/>
                </a:solidFill>
                <a:latin typeface="Arial Rounded MT Bold" panose="020F0704030504030204" pitchFamily="34" charset="0"/>
              </a:rPr>
              <a:t>Nautical Cartographers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200">
                <a:solidFill>
                  <a:schemeClr val="tx1"/>
                </a:solidFill>
                <a:latin typeface="Arial Rounded MT Bold" panose="020F0704030504030204" pitchFamily="34" charset="0"/>
              </a:rPr>
              <a:t>x 6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2288" y="1628775"/>
            <a:ext cx="1439862" cy="8096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200">
                <a:solidFill>
                  <a:schemeClr val="tx1"/>
                </a:solidFill>
                <a:latin typeface="Arial Rounded MT Bold" panose="020F0704030504030204" pitchFamily="34" charset="0"/>
              </a:rPr>
              <a:t>Technical Change Leader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84763" y="4484688"/>
            <a:ext cx="1439862" cy="8096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200">
                <a:solidFill>
                  <a:schemeClr val="tx1"/>
                </a:solidFill>
                <a:latin typeface="Arial Rounded MT Bold" panose="020F0704030504030204" pitchFamily="34" charset="0"/>
              </a:rPr>
              <a:t>Hydrographic Surveyors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200">
                <a:solidFill>
                  <a:schemeClr val="tx1"/>
                </a:solidFill>
                <a:latin typeface="Arial Rounded MT Bold" panose="020F0704030504030204" pitchFamily="34" charset="0"/>
              </a:rPr>
              <a:t>x 2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pic>
        <p:nvPicPr>
          <p:cNvPr id="12291" name="Picture 2" descr="N:\temp\Adam\All Charting Produc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1196975"/>
            <a:ext cx="9134475" cy="504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33475"/>
            <a:ext cx="4967288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2076450"/>
            <a:ext cx="61087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425" y="2643188"/>
            <a:ext cx="41751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dirty="0" smtClean="0">
                <a:solidFill>
                  <a:srgbClr val="003B76"/>
                </a:solidFill>
              </a:rPr>
              <a:t>14</a:t>
            </a:r>
            <a:r>
              <a:rPr lang="en-AU" altLang="en-US" sz="2000" baseline="30000" dirty="0" smtClean="0">
                <a:solidFill>
                  <a:srgbClr val="003B76"/>
                </a:solidFill>
              </a:rPr>
              <a:t>th</a:t>
            </a:r>
            <a:r>
              <a:rPr lang="en-AU" altLang="en-US" sz="2000" dirty="0" smtClean="0">
                <a:solidFill>
                  <a:srgbClr val="003B76"/>
                </a:solidFill>
              </a:rPr>
              <a:t> South </a:t>
            </a:r>
            <a:r>
              <a:rPr lang="en-AU" altLang="en-US" sz="2000" dirty="0">
                <a:solidFill>
                  <a:srgbClr val="003B76"/>
                </a:solidFill>
              </a:rPr>
              <a:t>West Pacific Hydrographic Commission Conference</a:t>
            </a:r>
            <a:endParaRPr lang="en-A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1120775"/>
            <a:ext cx="4443412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50" y="1120775"/>
            <a:ext cx="32131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25" y="2719388"/>
            <a:ext cx="324643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25" y="4535488"/>
            <a:ext cx="3889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2400" b="1" dirty="0">
                <a:solidFill>
                  <a:srgbClr val="06518B"/>
                </a:solidFill>
                <a:latin typeface="+mn-lt"/>
              </a:rPr>
              <a:t>Where’s the future?</a:t>
            </a:r>
          </a:p>
          <a:p>
            <a:pPr>
              <a:defRPr/>
            </a:pPr>
            <a:endParaRPr lang="en-NZ" sz="2400" b="1" dirty="0">
              <a:solidFill>
                <a:srgbClr val="06518B"/>
              </a:solidFill>
              <a:latin typeface="+mn-lt"/>
            </a:endParaRPr>
          </a:p>
          <a:p>
            <a:pPr>
              <a:defRPr/>
            </a:pPr>
            <a:r>
              <a:rPr lang="en-NZ" sz="2400" b="1" dirty="0">
                <a:solidFill>
                  <a:srgbClr val="06518B"/>
                </a:solidFill>
                <a:latin typeface="+mn-lt"/>
              </a:rPr>
              <a:t>…MSDI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1453</TotalTime>
  <Words>531</Words>
  <Application>Microsoft Office PowerPoint</Application>
  <PresentationFormat>On-screen Show (4:3)</PresentationFormat>
  <Paragraphs>150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Times New Roman</vt:lpstr>
      <vt:lpstr>Verdana</vt:lpstr>
      <vt:lpstr>Wingdings</vt:lpstr>
      <vt:lpstr>Globe</vt:lpstr>
      <vt:lpstr>14th South West Pacific  Hydrographic Commission Conference  30 November – 2 December 2016 NOUMEA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 Hydrographic Commission Conference  30 November – 2 December 2016 NOUMEA</vt:lpstr>
    </vt:vector>
  </TitlesOfParts>
  <Company>Department of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14th  South West Pacific  Hydrographic Commission Conference  30 November – 02 December NOUMEA</dc:title>
  <dc:creator>Melinda McMullen</dc:creator>
  <cp:lastModifiedBy>Alberto Costa Neves</cp:lastModifiedBy>
  <cp:revision>82</cp:revision>
  <dcterms:created xsi:type="dcterms:W3CDTF">2016-11-03T03:14:38Z</dcterms:created>
  <dcterms:modified xsi:type="dcterms:W3CDTF">2017-04-06T10:01:40Z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AA928724</vt:lpwstr>
  </property>
  <property fmtid="{D5CDD505-2E9C-101B-9397-08002B2CF9AE}" pid="3" name="Objective-Title">
    <vt:lpwstr>14th South West Pacific_v2_without IHO_white background</vt:lpwstr>
  </property>
  <property fmtid="{D5CDD505-2E9C-101B-9397-08002B2CF9AE}" pid="4" name="Objective-Comment">
    <vt:lpwstr> </vt:lpwstr>
  </property>
  <property fmtid="{D5CDD505-2E9C-101B-9397-08002B2CF9AE}" pid="5" name="Objective-CreationStamp">
    <vt:filetime>2016-11-11T04:42:58Z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2016-11-11T04:42:58Z</vt:filetime>
  </property>
  <property fmtid="{D5CDD505-2E9C-101B-9397-08002B2CF9AE}" pid="9" name="Objective-ModificationStamp">
    <vt:filetime>2016-11-11T04:42:59Z</vt:filetime>
  </property>
  <property fmtid="{D5CDD505-2E9C-101B-9397-08002B2CF9AE}" pid="10" name="Objective-Owner">
    <vt:lpwstr>Randhawa, Jasbir (MR)(DDER -  External Relations)</vt:lpwstr>
  </property>
  <property fmtid="{D5CDD505-2E9C-101B-9397-08002B2CF9AE}" pid="11" name="Objective-Path">
    <vt:lpwstr>Objective Global Folder - PROD:Defence Business Units:Intelligence and Security Group:HM BRANCH : Hydrography and Metoc Branch:HM BRANCH WORLD:03 HM  BRANCH CORPORATE FILES:D. (Process 03) Management of External Relations Process:b. Process 03 Corporate f</vt:lpwstr>
  </property>
  <property fmtid="{D5CDD505-2E9C-101B-9397-08002B2CF9AE}" pid="12" name="Objective-Parent">
    <vt:lpwstr>SWPHC14_Agenda Items</vt:lpwstr>
  </property>
  <property fmtid="{D5CDD505-2E9C-101B-9397-08002B2CF9AE}" pid="13" name="Objective-State">
    <vt:lpwstr>Published</vt:lpwstr>
  </property>
  <property fmtid="{D5CDD505-2E9C-101B-9397-08002B2CF9AE}" pid="14" name="Objective-Version">
    <vt:lpwstr>1.0</vt:lpwstr>
  </property>
  <property fmtid="{D5CDD505-2E9C-101B-9397-08002B2CF9AE}" pid="15" name="Objective-VersionNumber">
    <vt:i4>1</vt:i4>
  </property>
  <property fmtid="{D5CDD505-2E9C-101B-9397-08002B2CF9AE}" pid="16" name="Objective-VersionComment">
    <vt:lpwstr>First version</vt:lpwstr>
  </property>
  <property fmtid="{D5CDD505-2E9C-101B-9397-08002B2CF9AE}" pid="17" name="Objective-FileNumber">
    <vt:lpwstr> </vt:lpwstr>
  </property>
  <property fmtid="{D5CDD505-2E9C-101B-9397-08002B2CF9AE}" pid="18" name="Objective-Classification">
    <vt:lpwstr>[Inherited - Unclassified]</vt:lpwstr>
  </property>
  <property fmtid="{D5CDD505-2E9C-101B-9397-08002B2CF9AE}" pid="19" name="Objective-Caveats">
    <vt:lpwstr> </vt:lpwstr>
  </property>
  <property fmtid="{D5CDD505-2E9C-101B-9397-08002B2CF9AE}" pid="20" name="Objective-Document Type [system]">
    <vt:lpwstr> </vt:lpwstr>
  </property>
</Properties>
</file>