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773" r:id="rId2"/>
    <p:sldId id="774" r:id="rId3"/>
    <p:sldId id="775" r:id="rId4"/>
    <p:sldId id="777" r:id="rId5"/>
    <p:sldId id="778" r:id="rId6"/>
    <p:sldId id="782" r:id="rId7"/>
    <p:sldId id="783" r:id="rId8"/>
    <p:sldId id="784" r:id="rId9"/>
    <p:sldId id="786" r:id="rId10"/>
    <p:sldId id="785" r:id="rId11"/>
  </p:sldIdLst>
  <p:sldSz cx="9144000" cy="6858000" type="screen4x3"/>
  <p:notesSz cx="6669088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99"/>
    <a:srgbClr val="3333CC"/>
    <a:srgbClr val="0099CC"/>
    <a:srgbClr val="66FFFF"/>
    <a:srgbClr val="333399"/>
    <a:srgbClr val="00CC66"/>
    <a:srgbClr val="065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3" autoAdjust="0"/>
    <p:restoredTop sz="82390" autoAdjust="0"/>
  </p:normalViewPr>
  <p:slideViewPr>
    <p:cSldViewPr>
      <p:cViewPr varScale="1">
        <p:scale>
          <a:sx n="70" d="100"/>
          <a:sy n="70" d="100"/>
        </p:scale>
        <p:origin x="170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2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0AE52AD-D7B5-44F7-A2EF-EB225BC768F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415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2AFA7FF-8979-4F44-9C88-BB8BE3330A2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18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55775CD-B0BF-4A7B-86BA-FE3180B97EA8}" type="slidenum">
              <a:rPr lang="en-AU" altLang="en-US">
                <a:latin typeface="Times New Roman" panose="02020603050405020304" pitchFamily="18" charset="0"/>
              </a:rPr>
              <a:pPr/>
              <a:t>1</a:t>
            </a:fld>
            <a:endParaRPr lang="en-A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8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3CE2EAB-A287-4A46-8E39-161DC766F7F0}" type="slidenum">
              <a:rPr lang="en-AU" altLang="en-US">
                <a:latin typeface="Times New Roman" panose="02020603050405020304" pitchFamily="18" charset="0"/>
              </a:rPr>
              <a:pPr/>
              <a:t>10</a:t>
            </a:fld>
            <a:endParaRPr lang="en-A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3B3AADB-A386-471E-8AC6-0EB23E8F2D61}" type="slidenum">
              <a:rPr lang="en-AU" altLang="en-US">
                <a:latin typeface="Times New Roman" panose="02020603050405020304" pitchFamily="18" charset="0"/>
              </a:rPr>
              <a:pPr/>
              <a:t>2</a:t>
            </a:fld>
            <a:endParaRPr lang="en-A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3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B49986-98C4-40E0-9D12-E2A57F6BACFA}" type="slidenum">
              <a:rPr lang="en-AU" altLang="en-US"/>
              <a:pPr>
                <a:spcBef>
                  <a:spcPct val="0"/>
                </a:spcBef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2290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BD0FA-D465-4E69-9E01-8A1A3424E527}" type="slidenum">
              <a:rPr lang="en-AU" altLang="en-US"/>
              <a:pPr>
                <a:spcBef>
                  <a:spcPct val="0"/>
                </a:spcBef>
              </a:pPr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6297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615BF58-8DA9-4DCA-908D-9B99EF290731}" type="slidenum">
              <a:rPr lang="en-AU" altLang="en-US">
                <a:latin typeface="Times New Roman" panose="02020603050405020304" pitchFamily="18" charset="0"/>
              </a:rPr>
              <a:pPr/>
              <a:t>5</a:t>
            </a:fld>
            <a:endParaRPr lang="en-A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4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AAF0D49-7A56-4EF6-969E-4E7121B63335}" type="slidenum">
              <a:rPr lang="en-AU" altLang="en-US">
                <a:latin typeface="Times New Roman" panose="02020603050405020304" pitchFamily="18" charset="0"/>
              </a:rPr>
              <a:pPr/>
              <a:t>6</a:t>
            </a:fld>
            <a:endParaRPr lang="en-A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1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i="1" u="sng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2759EF-07EB-4205-9195-0CE7338B56D0}" type="slidenum">
              <a:rPr lang="en-AU" altLang="en-US"/>
              <a:pPr>
                <a:spcBef>
                  <a:spcPct val="0"/>
                </a:spcBef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656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0531A-12E4-485E-9C7E-8007BAB1C6BD}" type="slidenum">
              <a:rPr lang="en-AU" altLang="en-US"/>
              <a:pPr>
                <a:spcBef>
                  <a:spcPct val="0"/>
                </a:spcBef>
              </a:pPr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65890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304DF-2FF3-4ABC-ACD9-71B4A73FD262}" type="slidenum">
              <a:rPr lang="en-AU" altLang="en-US"/>
              <a:pPr>
                <a:spcBef>
                  <a:spcPct val="0"/>
                </a:spcBef>
              </a:pPr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8119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2060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5" name="Picture 44" descr="SWPC Logo_digitsed_0401201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4398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0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2180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188913"/>
            <a:ext cx="6337300" cy="165576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186E642-9C24-42D5-948B-C2D5AE69F9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17651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63375440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15888"/>
            <a:ext cx="205422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1862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48892753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1125538"/>
            <a:ext cx="1317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5661025"/>
            <a:ext cx="91694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260350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56102760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8064273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60812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96975"/>
            <a:ext cx="3962400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254002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87014855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15085158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1549686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89731184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2650755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184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179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8075612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9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29" name="Line 44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0" descr="SWPC Logo_digitsed_0401201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127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1052513"/>
            <a:ext cx="2219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44145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400" dirty="0" smtClean="0"/>
              <a:t>14th South West Pacific </a:t>
            </a:r>
            <a:br>
              <a:rPr lang="en-AU" altLang="en-US" sz="2400" dirty="0" smtClean="0"/>
            </a:br>
            <a:r>
              <a:rPr lang="en-AU" altLang="en-US" sz="2400" dirty="0" smtClean="0"/>
              <a:t>Hydrographic Commission Conference</a:t>
            </a:r>
            <a:br>
              <a:rPr lang="en-AU" altLang="en-US" sz="2400" dirty="0" smtClean="0"/>
            </a:br>
            <a:r>
              <a:rPr lang="en-AU" altLang="en-US" sz="1800" dirty="0" smtClean="0"/>
              <a:t/>
            </a:r>
            <a:br>
              <a:rPr lang="en-AU" altLang="en-US" sz="1800" dirty="0" smtClean="0"/>
            </a:br>
            <a:r>
              <a:rPr lang="en-AU" altLang="en-US" sz="1800" dirty="0" smtClean="0"/>
              <a:t>30 November – 02 December</a:t>
            </a:r>
            <a:r>
              <a:rPr lang="en-AU" altLang="en-US" sz="1800" b="0" dirty="0" smtClean="0"/>
              <a:t/>
            </a:r>
            <a:br>
              <a:rPr lang="en-AU" altLang="en-US" sz="1800" b="0" dirty="0" smtClean="0"/>
            </a:br>
            <a:r>
              <a:rPr lang="en-AU" altLang="en-US" sz="1800" dirty="0"/>
              <a:t>Noumea, New Caledonia</a:t>
            </a:r>
            <a:endParaRPr lang="en-AU" altLang="en-AU" sz="1800" dirty="0" smtClean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https://assets.publishing.service.gov.uk/government/uploads/system/uploads/organisation/logo/51/UKHO-logo.png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582863"/>
            <a:ext cx="583247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6237288"/>
            <a:ext cx="91646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8488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30 November – 02 December, 2016</a:t>
            </a:r>
          </a:p>
          <a:p>
            <a:pPr>
              <a:defRPr/>
            </a:pPr>
            <a:r>
              <a:rPr lang="en-AU" altLang="en-US" smtClean="0"/>
              <a:t>NOUMEA</a:t>
            </a:r>
            <a:endParaRPr lang="en-AU" altLang="en-US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3527425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130425"/>
            <a:ext cx="489585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1530892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0" y="2852738"/>
            <a:ext cx="3240088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buClr>
                <a:schemeClr val="bg2"/>
              </a:buClr>
              <a:defRPr/>
            </a:pPr>
            <a:r>
              <a:rPr lang="en-GB" altLang="en-US" sz="2000" kern="0" dirty="0" smtClean="0">
                <a:effectLst/>
              </a:rPr>
              <a:t>Chart production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GB" altLang="en-US" sz="2000" kern="0" dirty="0" smtClean="0">
                <a:effectLst/>
              </a:rPr>
              <a:t>ENC Production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GB" altLang="en-US" sz="2000" kern="0" dirty="0" smtClean="0">
                <a:effectLst/>
              </a:rPr>
              <a:t>Publications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GB" altLang="en-US" sz="2000" kern="0" dirty="0" smtClean="0">
                <a:effectLst/>
              </a:rPr>
              <a:t>Capacity Building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GB" altLang="en-US" sz="2000" kern="0" dirty="0" smtClean="0">
                <a:effectLst/>
              </a:rPr>
              <a:t>Other activities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GB" altLang="en-US" sz="2000" kern="0" dirty="0" smtClean="0">
                <a:effectLst/>
              </a:rPr>
              <a:t>New Products</a:t>
            </a:r>
            <a:endParaRPr lang="en-US" altLang="en-US" sz="2000" kern="0" dirty="0" smtClean="0">
              <a:effectLst/>
            </a:endParaRPr>
          </a:p>
          <a:p>
            <a:pPr eaLnBrk="1" hangingPunct="1">
              <a:defRPr/>
            </a:pPr>
            <a:endParaRPr lang="en-GB" altLang="en-US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62213" y="1287463"/>
            <a:ext cx="47847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Building on Success </a:t>
            </a:r>
          </a:p>
          <a:p>
            <a:pPr algn="ctr" eaLnBrk="1" hangingPunct="1">
              <a:defRPr/>
            </a:pPr>
            <a:r>
              <a:rPr lang="en-GB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UK activity 2015-16</a:t>
            </a:r>
          </a:p>
        </p:txBody>
      </p:sp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963" y="2201863"/>
            <a:ext cx="34750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200" y="1069975"/>
            <a:ext cx="47498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24213" y="62658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AU" altLang="en-US" dirty="0"/>
              <a:t>30 November – 02 December, 2016</a:t>
            </a:r>
          </a:p>
          <a:p>
            <a:pPr>
              <a:defRPr/>
            </a:pPr>
            <a:r>
              <a:rPr lang="en-AU" altLang="en-US" dirty="0"/>
              <a:t>NOUMEA</a:t>
            </a:r>
          </a:p>
        </p:txBody>
      </p:sp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513" y="1425575"/>
            <a:ext cx="5040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Paper Chart Production</a:t>
            </a:r>
            <a:endParaRPr lang="en-GB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317750"/>
            <a:ext cx="47244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373313"/>
            <a:ext cx="2859087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2655887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3" y="2276475"/>
            <a:ext cx="3382962" cy="6477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effectLst/>
              </a:rPr>
              <a:t>UK has published 114 ENC cells</a:t>
            </a:r>
          </a:p>
          <a:p>
            <a:pPr marL="0" indent="0" eaLnBrk="1" hangingPunct="1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 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6900" y="1125538"/>
            <a:ext cx="3095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ENC Production</a:t>
            </a:r>
            <a:endParaRPr lang="en-GB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7173" name="Picture 6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25" y="1647825"/>
            <a:ext cx="5715000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850" y="2636838"/>
          <a:ext cx="2914650" cy="1892304"/>
        </p:xfrm>
        <a:graphic>
          <a:graphicData uri="http://schemas.openxmlformats.org/drawingml/2006/table">
            <a:tbl>
              <a:tblPr firstRow="1" firstCol="1" bandRow="1"/>
              <a:tblGrid>
                <a:gridCol w="1689735"/>
                <a:gridCol w="1224915"/>
              </a:tblGrid>
              <a:tr h="2102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</a:rPr>
                        <a:t>SWPHC Region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0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</a:rPr>
                        <a:t>Usage Band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/>
                          <a:ea typeface="Times New Roman"/>
                        </a:rPr>
                        <a:t>GB ENCs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0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0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GB" sz="10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GB" sz="10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21</a:t>
                      </a:r>
                      <a:endParaRPr lang="en-GB" sz="10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GB" sz="10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27</a:t>
                      </a:r>
                      <a:endParaRPr lang="en-GB" sz="10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GB" sz="10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30</a:t>
                      </a:r>
                      <a:endParaRPr lang="en-GB" sz="10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n-GB" sz="10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30</a:t>
                      </a:r>
                      <a:endParaRPr lang="en-GB" sz="10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n-GB" sz="10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0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ENC Count</a:t>
                      </a:r>
                      <a:endParaRPr lang="en-GB" sz="10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114</a:t>
                      </a:r>
                      <a:endParaRPr lang="en-GB" sz="10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25" y="1117600"/>
            <a:ext cx="54133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8538" y="1392238"/>
            <a:ext cx="511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Publications and Products</a:t>
            </a:r>
          </a:p>
        </p:txBody>
      </p:sp>
      <p:pic>
        <p:nvPicPr>
          <p:cNvPr id="8197" name="Picture 10" descr="\\HDAT01\UserHome$\H\hallk\My Pictures\np-14-australia-pilot-vol-ii-12th-2013-edi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2151063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\\HDAT01\UserHome$\H\hallk\My Pictures\admiralty-sailing-directions-np51-new-zealand-pilot-19h-edition-2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2924175"/>
            <a:ext cx="21383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300" y="2565400"/>
            <a:ext cx="467995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solidFill>
                  <a:schemeClr val="bg2"/>
                </a:solidFill>
                <a:latin typeface="Arial" panose="020B0604020202020204" pitchFamily="34" charset="0"/>
              </a:rPr>
              <a:t>New Editions published since last SWPHC:</a:t>
            </a:r>
          </a:p>
          <a:p>
            <a:pPr eaLnBrk="1" hangingPunct="1">
              <a:defRPr/>
            </a:pPr>
            <a:endParaRPr lang="en-GB" sz="16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NP 14 Australia Pilot Vol 2 		2016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NP 15 Australia Pilot Vol 3 		2015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NP 51 New Zealand Pilot		2015</a:t>
            </a:r>
          </a:p>
          <a:p>
            <a:pPr eaLnBrk="1" hangingPunct="1">
              <a:defRPr/>
            </a:pPr>
            <a:endParaRPr lang="en-GB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sz="1600" b="1" dirty="0">
                <a:solidFill>
                  <a:schemeClr val="bg2"/>
                </a:solidFill>
                <a:latin typeface="Arial" panose="020B0604020202020204" pitchFamily="34" charset="0"/>
              </a:rPr>
              <a:t>New Editions to be published:</a:t>
            </a:r>
          </a:p>
          <a:p>
            <a:pPr eaLnBrk="1" hangingPunct="1">
              <a:defRPr/>
            </a:pPr>
            <a:endParaRPr lang="en-GB" sz="16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NP 60 Pacific Islands Pilot Vol 1 	Feb 2017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NP 61 Pacific Islands Pilot Vol 2	Dec 2016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NP 13 Australia Pilot Vol 1 		</a:t>
            </a: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Apl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2017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13" y="2327275"/>
            <a:ext cx="34940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30 November – 02 December, 2016</a:t>
            </a:r>
          </a:p>
          <a:p>
            <a:pPr>
              <a:defRPr/>
            </a:pPr>
            <a:r>
              <a:rPr lang="en-AU" altLang="en-US" smtClean="0"/>
              <a:t>NOUMEA</a:t>
            </a:r>
            <a:endParaRPr lang="en-AU" altLang="en-US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" y="1938338"/>
            <a:ext cx="70231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503613"/>
            <a:ext cx="70231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3055938"/>
            <a:ext cx="30591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30 November – 02 December, 2016</a:t>
            </a:r>
          </a:p>
          <a:p>
            <a:pPr>
              <a:defRPr/>
            </a:pPr>
            <a:r>
              <a:rPr lang="en-AU" altLang="en-US" smtClean="0"/>
              <a:t>NOUMEA</a:t>
            </a:r>
            <a:endParaRPr lang="en-AU" alt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47545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2349500"/>
            <a:ext cx="331311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34194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30 November – 02 December, 2016</a:t>
            </a:r>
          </a:p>
          <a:p>
            <a:pPr>
              <a:defRPr/>
            </a:pPr>
            <a:r>
              <a:rPr lang="en-AU" altLang="en-US" smtClean="0"/>
              <a:t>NOUMEA</a:t>
            </a:r>
            <a:endParaRPr lang="en-AU" alt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388" y="1989138"/>
            <a:ext cx="3376612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084263"/>
            <a:ext cx="4968875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2281238"/>
            <a:ext cx="434181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9481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 smtClean="0"/>
              <a:t>30 November – 02 December, 2016</a:t>
            </a:r>
          </a:p>
          <a:p>
            <a:pPr>
              <a:defRPr/>
            </a:pPr>
            <a:r>
              <a:rPr lang="en-AU" altLang="en-US" smtClean="0"/>
              <a:t>NOUMEA</a:t>
            </a:r>
            <a:endParaRPr lang="en-AU" altLang="en-US"/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2492375"/>
            <a:ext cx="38623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7313" y="1052513"/>
            <a:ext cx="63309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World hydrography Day </a:t>
            </a:r>
          </a:p>
          <a:p>
            <a:pPr algn="ctr" eaLnBrk="1" hangingPunct="1">
              <a:defRPr/>
            </a:pPr>
            <a:r>
              <a:rPr lang="en-GB" sz="2400" b="1" dirty="0">
                <a:solidFill>
                  <a:schemeClr val="bg2"/>
                </a:solidFill>
                <a:latin typeface="Arial" panose="020B0604020202020204" pitchFamily="34" charset="0"/>
              </a:rPr>
              <a:t> 2016</a:t>
            </a:r>
          </a:p>
          <a:p>
            <a:pPr algn="ctr" eaLnBrk="1" hangingPunct="1">
              <a:defRPr/>
            </a:pPr>
            <a:r>
              <a:rPr lang="en-GB" sz="1600" b="1" dirty="0">
                <a:solidFill>
                  <a:schemeClr val="bg2"/>
                </a:solidFill>
                <a:latin typeface="Arial" panose="020B0604020202020204" pitchFamily="34" charset="0"/>
              </a:rPr>
              <a:t>“Hydrography- The key to well-managed seas and waterways”</a:t>
            </a: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41243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1585</TotalTime>
  <Words>169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Verdana</vt:lpstr>
      <vt:lpstr>Arial</vt:lpstr>
      <vt:lpstr>Wingdings</vt:lpstr>
      <vt:lpstr>Times New Roman</vt:lpstr>
      <vt:lpstr>Globe</vt:lpstr>
      <vt:lpstr>14th South West Pacific  Hydrographic Commission Conference  30 November – 02 December Noumea, New Caledonia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 South West Pacific  Hydrographic Commission Conference  30 November – 02 December NOUMEA</dc:title>
  <dc:creator>Melinda McMullen</dc:creator>
  <cp:lastModifiedBy>Alberto Costa Neves</cp:lastModifiedBy>
  <cp:revision>65</cp:revision>
  <cp:lastPrinted>2016-11-24T13:31:41Z</cp:lastPrinted>
  <dcterms:created xsi:type="dcterms:W3CDTF">2016-11-03T03:14:38Z</dcterms:created>
  <dcterms:modified xsi:type="dcterms:W3CDTF">2017-04-06T10:02:54Z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AA928724</vt:lpwstr>
  </property>
  <property fmtid="{D5CDD505-2E9C-101B-9397-08002B2CF9AE}" pid="3" name="Objective-Title">
    <vt:lpwstr>14th South West Pacific_v2_without IHO_white background</vt:lpwstr>
  </property>
  <property fmtid="{D5CDD505-2E9C-101B-9397-08002B2CF9AE}" pid="4" name="Objective-Comment">
    <vt:lpwstr> </vt:lpwstr>
  </property>
  <property fmtid="{D5CDD505-2E9C-101B-9397-08002B2CF9AE}" pid="5" name="Objective-CreationStamp">
    <vt:filetime>2016-11-11T04:42:58Z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2016-11-11T04:42:58Z</vt:filetime>
  </property>
  <property fmtid="{D5CDD505-2E9C-101B-9397-08002B2CF9AE}" pid="9" name="Objective-ModificationStamp">
    <vt:filetime>2016-11-11T04:42:59Z</vt:filetime>
  </property>
  <property fmtid="{D5CDD505-2E9C-101B-9397-08002B2CF9AE}" pid="10" name="Objective-Owner">
    <vt:lpwstr>Randhawa, Jasbir (MR)(DDER -  External Relations)</vt:lpwstr>
  </property>
  <property fmtid="{D5CDD505-2E9C-101B-9397-08002B2CF9AE}" pid="11" name="Objective-Path">
    <vt:lpwstr>Objective Global Folder - PROD:Defence Business Units:Intelligence and Security Group:HM BRANCH : Hydrography and Metoc Branch:HM BRANCH WORLD:03 HM  BRANCH CORPORATE FILES:D. (Process 03) Management of External Relations Process:b. Process 03 Corporate f</vt:lpwstr>
  </property>
  <property fmtid="{D5CDD505-2E9C-101B-9397-08002B2CF9AE}" pid="12" name="Objective-Parent">
    <vt:lpwstr>SWPHC14_Agenda Items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i4>1</vt:i4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> </vt:lpwstr>
  </property>
  <property fmtid="{D5CDD505-2E9C-101B-9397-08002B2CF9AE}" pid="18" name="Objective-Classification">
    <vt:lpwstr>[Inherited - Unclassified]</vt:lpwstr>
  </property>
  <property fmtid="{D5CDD505-2E9C-101B-9397-08002B2CF9AE}" pid="19" name="Objective-Caveats">
    <vt:lpwstr> </vt:lpwstr>
  </property>
  <property fmtid="{D5CDD505-2E9C-101B-9397-08002B2CF9AE}" pid="20" name="Objective-Document Type [system]">
    <vt:lpwstr> </vt:lpwstr>
  </property>
</Properties>
</file>