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9"/>
  </p:notesMasterIdLst>
  <p:handoutMasterIdLst>
    <p:handoutMasterId r:id="rId10"/>
  </p:handoutMasterIdLst>
  <p:sldIdLst>
    <p:sldId id="773" r:id="rId2"/>
    <p:sldId id="774" r:id="rId3"/>
    <p:sldId id="775" r:id="rId4"/>
    <p:sldId id="776" r:id="rId5"/>
    <p:sldId id="778" r:id="rId6"/>
    <p:sldId id="779" r:id="rId7"/>
    <p:sldId id="777" r:id="rId8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3333CC"/>
    <a:srgbClr val="0099CC"/>
    <a:srgbClr val="66FFFF"/>
    <a:srgbClr val="333399"/>
    <a:srgbClr val="00CC66"/>
    <a:srgbClr val="06518B"/>
    <a:srgbClr val="4BC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3" autoAdjust="0"/>
    <p:restoredTop sz="97231" autoAdjust="0"/>
  </p:normalViewPr>
  <p:slideViewPr>
    <p:cSldViewPr>
      <p:cViewPr varScale="1">
        <p:scale>
          <a:sx n="95" d="100"/>
          <a:sy n="95" d="100"/>
        </p:scale>
        <p:origin x="1117" y="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72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EEACE73A-C6F9-46F0-BB11-E320EB2E60F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65637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F16460B9-DD01-4972-BC37-8C19EC432FE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53321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20605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" name="Picture 44" descr="SWPC Logo_digitsed_0401201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188" y="404813"/>
            <a:ext cx="1439862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01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AU" altLang="en-US" noProof="0" smtClean="0"/>
              <a:t>Click to edit Master subtitle style</a:t>
            </a:r>
          </a:p>
        </p:txBody>
      </p:sp>
      <p:sp>
        <p:nvSpPr>
          <p:cNvPr id="21801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187450" y="188913"/>
            <a:ext cx="6337300" cy="165576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AU" altLang="en-US" noProof="0" smtClean="0"/>
              <a:t>Click to edit Master title style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68313" y="623728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4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009B3C15-85BB-451A-9D63-5664A07F377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263606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31821308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15888"/>
            <a:ext cx="20542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11862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88161834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420174727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45097377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60812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96975"/>
            <a:ext cx="3962400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10545933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48042237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72974656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25925733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29979975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36440671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1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184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21791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8075612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9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Line 44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50" descr="SWPC Logo_digitsed_04012016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4250" y="6381750"/>
            <a:ext cx="431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9127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hydro.gov.a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4145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400" dirty="0" smtClean="0"/>
              <a:t>15</a:t>
            </a:r>
            <a:r>
              <a:rPr lang="en-AU" altLang="en-US" sz="2400" baseline="30000" dirty="0" smtClean="0"/>
              <a:t>th</a:t>
            </a:r>
            <a:r>
              <a:rPr lang="en-AU" altLang="en-US" sz="2400" dirty="0" smtClean="0"/>
              <a:t> South West Pacific </a:t>
            </a:r>
            <a:br>
              <a:rPr lang="en-AU" altLang="en-US" sz="2400" dirty="0" smtClean="0"/>
            </a:br>
            <a:r>
              <a:rPr lang="en-AU" altLang="en-US" sz="2400" dirty="0" smtClean="0"/>
              <a:t>Hydrographic Commission Conference</a:t>
            </a:r>
            <a:br>
              <a:rPr lang="en-AU" altLang="en-US" sz="2400" dirty="0" smtClean="0"/>
            </a:br>
            <a:r>
              <a:rPr lang="en-AU" altLang="en-US" sz="1800" dirty="0" smtClean="0"/>
              <a:t/>
            </a:r>
            <a:br>
              <a:rPr lang="en-AU" altLang="en-US" sz="1800" dirty="0" smtClean="0"/>
            </a:br>
            <a:r>
              <a:rPr lang="en-AU" altLang="en-US" sz="1800" dirty="0" smtClean="0"/>
              <a:t>February 2018</a:t>
            </a:r>
            <a:r>
              <a:rPr lang="en-AU" altLang="en-US" sz="1800" b="0" dirty="0" smtClean="0"/>
              <a:t/>
            </a:r>
            <a:br>
              <a:rPr lang="en-AU" altLang="en-US" sz="1800" b="0" dirty="0" smtClean="0"/>
            </a:br>
            <a:endParaRPr lang="en-AU" altLang="en-AU" sz="1800" dirty="0" smtClean="0"/>
          </a:p>
        </p:txBody>
      </p:sp>
      <p:sp>
        <p:nvSpPr>
          <p:cNvPr id="1084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5157788"/>
            <a:ext cx="6400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Australian Report to SWPHC15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00" y="1989138"/>
            <a:ext cx="22256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February, 2018</a:t>
            </a:r>
          </a:p>
        </p:txBody>
      </p:sp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15308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Australian Hydrographic Office</a:t>
            </a:r>
          </a:p>
          <a:p>
            <a:pPr lvl="1" eaLnBrk="1" hangingPunct="1">
              <a:defRPr/>
            </a:pPr>
            <a:endParaRPr lang="en-US" altLang="en-US" sz="2000" dirty="0" smtClean="0">
              <a:effectLst/>
            </a:endParaRPr>
          </a:p>
          <a:p>
            <a:pPr lvl="1" eaLnBrk="1" hangingPunct="1">
              <a:defRPr/>
            </a:pPr>
            <a:r>
              <a:rPr lang="en-US" altLang="en-US" sz="2000" dirty="0" smtClean="0">
                <a:effectLst/>
              </a:rPr>
              <a:t>Sits within Australian Geospatial </a:t>
            </a:r>
            <a:r>
              <a:rPr lang="en-US" altLang="en-US" sz="2000" dirty="0" err="1" smtClean="0">
                <a:effectLst/>
              </a:rPr>
              <a:t>Organisation</a:t>
            </a:r>
            <a:endParaRPr lang="en-US" altLang="en-US" sz="2000" dirty="0" smtClean="0">
              <a:effectLst/>
            </a:endParaRPr>
          </a:p>
          <a:p>
            <a:pPr lvl="1" eaLnBrk="1" hangingPunct="1">
              <a:defRPr/>
            </a:pPr>
            <a:endParaRPr lang="en-US" altLang="en-US" sz="2000" dirty="0" smtClean="0">
              <a:effectLst/>
            </a:endParaRPr>
          </a:p>
          <a:p>
            <a:pPr lvl="1" eaLnBrk="1" hangingPunct="1">
              <a:defRPr/>
            </a:pPr>
            <a:r>
              <a:rPr lang="en-US" altLang="en-US" sz="2000" dirty="0" smtClean="0">
                <a:effectLst/>
              </a:rPr>
              <a:t>Defence White Paper  2016 indicates </a:t>
            </a:r>
            <a:r>
              <a:rPr lang="en-GB" sz="2000" dirty="0">
                <a:effectLst/>
              </a:rPr>
              <a:t>the future of Australia's </a:t>
            </a:r>
            <a:r>
              <a:rPr lang="en-GB" sz="2000" dirty="0" err="1">
                <a:effectLst/>
              </a:rPr>
              <a:t>hydrographic</a:t>
            </a:r>
            <a:r>
              <a:rPr lang="en-GB" sz="2000" dirty="0">
                <a:effectLst/>
              </a:rPr>
              <a:t> surveying capabilities will be ‘</a:t>
            </a:r>
            <a:r>
              <a:rPr lang="en-GB" sz="2000" i="1" dirty="0">
                <a:effectLst/>
              </a:rPr>
              <a:t>an efficient combination of commercial and military </a:t>
            </a:r>
            <a:r>
              <a:rPr lang="en-GB" sz="2000" i="1" dirty="0" err="1">
                <a:effectLst/>
              </a:rPr>
              <a:t>hydrographic</a:t>
            </a:r>
            <a:r>
              <a:rPr lang="en-GB" sz="2000" i="1" dirty="0">
                <a:effectLst/>
              </a:rPr>
              <a:t>  </a:t>
            </a:r>
            <a:r>
              <a:rPr lang="en-GB" sz="2000" i="1" dirty="0" smtClean="0">
                <a:effectLst/>
              </a:rPr>
              <a:t>and </a:t>
            </a:r>
            <a:r>
              <a:rPr lang="en-GB" sz="2000" i="1" dirty="0">
                <a:effectLst/>
              </a:rPr>
              <a:t>oceanographic surveying capabilities</a:t>
            </a:r>
            <a:r>
              <a:rPr lang="en-GB" sz="2000" dirty="0" smtClean="0">
                <a:effectLst/>
              </a:rPr>
              <a:t>’ (SEA2400)</a:t>
            </a:r>
            <a:endParaRPr lang="en-US" altLang="en-US" sz="2000" dirty="0" smtClean="0"/>
          </a:p>
        </p:txBody>
      </p:sp>
      <p:sp>
        <p:nvSpPr>
          <p:cNvPr id="1530892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February 2018</a:t>
            </a:r>
            <a:endParaRPr lang="en-AU" altLang="en-US" dirty="0"/>
          </a:p>
          <a:p>
            <a:pPr>
              <a:defRPr/>
            </a:pPr>
            <a:endParaRPr lang="en-AU" altLang="en-US" dirty="0"/>
          </a:p>
        </p:txBody>
      </p:sp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/>
              <a:t>Surveying</a:t>
            </a:r>
          </a:p>
          <a:p>
            <a:pPr lvl="1" eaLnBrk="1" hangingPunct="1">
              <a:defRPr/>
            </a:pPr>
            <a:r>
              <a:rPr lang="en-US" altLang="en-US" sz="2000" dirty="0" err="1" smtClean="0"/>
              <a:t>Hydroscheme</a:t>
            </a:r>
            <a:r>
              <a:rPr lang="en-US" altLang="en-US" sz="2000" dirty="0" smtClean="0"/>
              <a:t> 2017-2020 (</a:t>
            </a:r>
            <a:r>
              <a:rPr lang="en-US" altLang="en-US" sz="2000" dirty="0" smtClean="0">
                <a:hlinkClick r:id="rId2"/>
              </a:rPr>
              <a:t>www.hydro.gov.au</a:t>
            </a:r>
            <a:r>
              <a:rPr lang="en-US" altLang="en-US" sz="2000" dirty="0" smtClean="0"/>
              <a:t>)</a:t>
            </a:r>
          </a:p>
          <a:p>
            <a:pPr lvl="1" eaLnBrk="1" hangingPunct="1">
              <a:defRPr/>
            </a:pPr>
            <a:r>
              <a:rPr lang="en-US" altLang="en-US" sz="2000" i="1" dirty="0" err="1" smtClean="0"/>
              <a:t>Shepparton</a:t>
            </a:r>
            <a:r>
              <a:rPr lang="en-US" altLang="en-US" sz="2000" dirty="0" smtClean="0"/>
              <a:t> and </a:t>
            </a:r>
            <a:r>
              <a:rPr lang="en-US" altLang="en-US" sz="2000" i="1" dirty="0" err="1" smtClean="0"/>
              <a:t>Benalla</a:t>
            </a:r>
            <a:r>
              <a:rPr lang="en-US" altLang="en-US" sz="2000" dirty="0" smtClean="0"/>
              <a:t> surveyed Cape Nelson, PNG in early 2017</a:t>
            </a:r>
          </a:p>
          <a:p>
            <a:pPr lvl="1" eaLnBrk="1" hangingPunct="1">
              <a:defRPr/>
            </a:pPr>
            <a:r>
              <a:rPr lang="en-US" altLang="en-US" sz="2000" dirty="0" smtClean="0"/>
              <a:t>LADS, </a:t>
            </a:r>
            <a:r>
              <a:rPr lang="en-US" altLang="en-US" sz="2000" i="1" dirty="0" err="1" smtClean="0"/>
              <a:t>Leeuwin</a:t>
            </a:r>
            <a:r>
              <a:rPr lang="en-US" altLang="en-US" sz="2000" dirty="0" smtClean="0"/>
              <a:t> and </a:t>
            </a:r>
            <a:r>
              <a:rPr lang="en-US" altLang="en-US" sz="2000" i="1" dirty="0" smtClean="0"/>
              <a:t>Melville</a:t>
            </a:r>
            <a:r>
              <a:rPr lang="en-US" altLang="en-US" sz="2000" dirty="0" smtClean="0"/>
              <a:t> undertook surveys in Port Moresby, PNG in late 2017</a:t>
            </a:r>
          </a:p>
          <a:p>
            <a:pPr lvl="1" eaLnBrk="1" hangingPunct="1">
              <a:defRPr/>
            </a:pPr>
            <a:endParaRPr lang="en-US" altLang="en-US" sz="2000" dirty="0" smtClean="0"/>
          </a:p>
        </p:txBody>
      </p:sp>
      <p:sp>
        <p:nvSpPr>
          <p:cNvPr id="2292740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0588" y="3490913"/>
            <a:ext cx="3354387" cy="298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395663"/>
            <a:ext cx="4192587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525" y="3738563"/>
            <a:ext cx="3024188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February 2018</a:t>
            </a:r>
            <a:endParaRPr lang="en-AU" altLang="en-US" dirty="0"/>
          </a:p>
          <a:p>
            <a:pPr>
              <a:defRPr/>
            </a:pPr>
            <a:endParaRPr lang="en-AU" altLang="en-US" dirty="0"/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266825"/>
            <a:ext cx="4724400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/>
              <a:t>Charting</a:t>
            </a:r>
          </a:p>
          <a:p>
            <a:pPr lvl="1" eaLnBrk="1" hangingPunct="1">
              <a:defRPr/>
            </a:pPr>
            <a:r>
              <a:rPr lang="en-US" altLang="en-US" sz="1800" dirty="0" smtClean="0"/>
              <a:t>Australia became PCA for Solomon Islands in August 2017</a:t>
            </a:r>
          </a:p>
          <a:p>
            <a:pPr lvl="2" eaLnBrk="1" hangingPunct="1">
              <a:defRPr/>
            </a:pPr>
            <a:r>
              <a:rPr lang="en-US" altLang="en-US" sz="1800" dirty="0"/>
              <a:t>14 SLB Paper Charts</a:t>
            </a:r>
          </a:p>
          <a:p>
            <a:pPr lvl="2" eaLnBrk="1" hangingPunct="1">
              <a:defRPr/>
            </a:pPr>
            <a:r>
              <a:rPr lang="en-US" altLang="en-US" sz="1800" dirty="0"/>
              <a:t>41 SB ENC</a:t>
            </a:r>
          </a:p>
          <a:p>
            <a:pPr lvl="2" eaLnBrk="1" hangingPunct="1">
              <a:defRPr/>
            </a:pPr>
            <a:r>
              <a:rPr lang="en-US" altLang="en-US" sz="1800" dirty="0"/>
              <a:t>2 Index </a:t>
            </a:r>
            <a:r>
              <a:rPr lang="en-US" altLang="en-US" sz="1800" dirty="0" smtClean="0"/>
              <a:t>Charts</a:t>
            </a:r>
          </a:p>
          <a:p>
            <a:pPr lvl="1" eaLnBrk="1" hangingPunct="1">
              <a:defRPr/>
            </a:pPr>
            <a:r>
              <a:rPr lang="en-US" altLang="en-US" sz="1800" dirty="0"/>
              <a:t>Paper Charts maintained </a:t>
            </a:r>
            <a:r>
              <a:rPr lang="en-US" altLang="en-US" sz="1800" dirty="0" smtClean="0"/>
              <a:t>in-house </a:t>
            </a:r>
            <a:r>
              <a:rPr lang="en-US" altLang="en-US" sz="1800" dirty="0"/>
              <a:t>after 20 years of outsourcing</a:t>
            </a:r>
          </a:p>
          <a:p>
            <a:pPr lvl="1" eaLnBrk="1" hangingPunct="1">
              <a:defRPr/>
            </a:pPr>
            <a:endParaRPr lang="en-US" altLang="en-US" dirty="0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313" y="4005263"/>
            <a:ext cx="302418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1266825"/>
            <a:ext cx="316865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733800"/>
            <a:ext cx="2052638" cy="309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Capacity Building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Training</a:t>
            </a:r>
          </a:p>
          <a:p>
            <a:pPr lvl="1">
              <a:defRPr/>
            </a:pPr>
            <a:r>
              <a:rPr lang="en-GB" dirty="0">
                <a:effectLst/>
              </a:rPr>
              <a:t>The last H2 course concluded in November 2017, there were 15 </a:t>
            </a:r>
            <a:r>
              <a:rPr lang="en-GB" dirty="0" smtClean="0">
                <a:effectLst/>
              </a:rPr>
              <a:t>trainees: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effectLst/>
              </a:rPr>
              <a:t>10 </a:t>
            </a:r>
            <a:r>
              <a:rPr lang="en-GB" dirty="0">
                <a:effectLst/>
              </a:rPr>
              <a:t>Australian (RAN</a:t>
            </a:r>
            <a:r>
              <a:rPr lang="en-GB" dirty="0" smtClean="0">
                <a:effectLst/>
              </a:rPr>
              <a:t>) 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effectLst/>
              </a:rPr>
              <a:t>3 </a:t>
            </a:r>
            <a:r>
              <a:rPr lang="en-GB" dirty="0">
                <a:effectLst/>
              </a:rPr>
              <a:t>New Zealand (RNZN) </a:t>
            </a:r>
            <a:endParaRPr lang="en-GB" dirty="0" smtClean="0">
              <a:effectLst/>
            </a:endParaRP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effectLst/>
              </a:rPr>
              <a:t>1 </a:t>
            </a:r>
            <a:r>
              <a:rPr lang="en-GB" dirty="0">
                <a:effectLst/>
              </a:rPr>
              <a:t>Indian Navy </a:t>
            </a:r>
            <a:endParaRPr lang="en-GB" dirty="0" smtClean="0">
              <a:effectLst/>
            </a:endParaRP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GB" dirty="0" smtClean="0">
                <a:effectLst/>
              </a:rPr>
              <a:t>1Fijian </a:t>
            </a:r>
            <a:r>
              <a:rPr lang="en-GB" dirty="0">
                <a:effectLst/>
              </a:rPr>
              <a:t>Defence </a:t>
            </a:r>
            <a:r>
              <a:rPr lang="en-GB" dirty="0" smtClean="0">
                <a:effectLst/>
              </a:rPr>
              <a:t>Force</a:t>
            </a:r>
            <a:endParaRPr lang="en-GB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smtClean="0"/>
              <a:t>30 November – 02 December, 2016</a:t>
            </a:r>
          </a:p>
          <a:p>
            <a:pPr>
              <a:defRPr/>
            </a:pPr>
            <a:r>
              <a:rPr lang="en-AU" altLang="en-US" smtClean="0"/>
              <a:t>NOUMEA</a:t>
            </a:r>
            <a:endParaRPr lang="en-AU" altLang="en-US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Engagement with CSIRO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1196975"/>
            <a:ext cx="4043362" cy="4862513"/>
          </a:xfrm>
        </p:spPr>
        <p:txBody>
          <a:bodyPr/>
          <a:lstStyle/>
          <a:p>
            <a:pPr>
              <a:defRPr/>
            </a:pPr>
            <a:r>
              <a:rPr lang="en-GB" sz="1800" dirty="0">
                <a:effectLst/>
              </a:rPr>
              <a:t>AHO has engaged with Commonwealth Scientific and Industrial Research Organisation ship Research Vessel Investigator to undertake survey and science missions in waters around </a:t>
            </a:r>
            <a:r>
              <a:rPr lang="en-GB" sz="1800" dirty="0" smtClean="0">
                <a:effectLst/>
              </a:rPr>
              <a:t>Australia</a:t>
            </a:r>
          </a:p>
          <a:p>
            <a:pPr>
              <a:defRPr/>
            </a:pPr>
            <a:endParaRPr lang="en-GB" sz="1800" dirty="0" smtClean="0">
              <a:effectLst/>
            </a:endParaRPr>
          </a:p>
          <a:p>
            <a:pPr>
              <a:defRPr/>
            </a:pPr>
            <a:r>
              <a:rPr lang="en-GB" sz="1800" dirty="0">
                <a:effectLst/>
              </a:rPr>
              <a:t>AHO continues to participate in the ARGO project with annual purchase of 5 floats some of which are deployed by Royal Australian Navy vessels outside major shipping lanes</a:t>
            </a:r>
            <a:endParaRPr lang="en-AU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February 2018</a:t>
            </a:r>
            <a:endParaRPr lang="en-AU" altLang="en-US" dirty="0"/>
          </a:p>
        </p:txBody>
      </p:sp>
      <p:pic>
        <p:nvPicPr>
          <p:cNvPr id="8197" name="Picture 2" descr="H:\My Documents\SWPHC prep\800px-CSIRO_ScienceImage_2363_RV_Investigator_side_view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1196975"/>
            <a:ext cx="3743325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725" y="3789363"/>
            <a:ext cx="3711575" cy="261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Future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AU" dirty="0" smtClean="0"/>
          </a:p>
          <a:p>
            <a:pPr>
              <a:defRPr/>
            </a:pPr>
            <a:r>
              <a:rPr lang="en-AU" dirty="0" smtClean="0"/>
              <a:t>SEA2400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AU" dirty="0" smtClean="0"/>
          </a:p>
          <a:p>
            <a:pPr>
              <a:defRPr/>
            </a:pPr>
            <a:r>
              <a:rPr lang="en-AU" dirty="0" smtClean="0"/>
              <a:t>Solomon Islands Tide tables for 2019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AU" dirty="0" smtClean="0"/>
          </a:p>
          <a:p>
            <a:pPr>
              <a:defRPr/>
            </a:pPr>
            <a:r>
              <a:rPr lang="en-AU" dirty="0" smtClean="0"/>
              <a:t>Better scaled ENC for complex Port areas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/>
              <a:t>February 2018</a:t>
            </a:r>
          </a:p>
          <a:p>
            <a:pPr>
              <a:defRPr/>
            </a:pPr>
            <a:endParaRPr lang="en-AU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193</TotalTime>
  <Words>252</Words>
  <Application>Microsoft Office PowerPoint</Application>
  <PresentationFormat>On-screen Show (4:3)</PresentationFormat>
  <Paragraphs>45</Paragraphs>
  <Slides>7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Courier New</vt:lpstr>
      <vt:lpstr>Times New Roman</vt:lpstr>
      <vt:lpstr>Verdana</vt:lpstr>
      <vt:lpstr>Wingdings</vt:lpstr>
      <vt:lpstr>Globe</vt:lpstr>
      <vt:lpstr>15th South West Pacific  Hydrographic Commission Conference  February 2018 </vt:lpstr>
      <vt:lpstr>15th South West Pacific Hydrographic Commission Conference</vt:lpstr>
      <vt:lpstr>15th South West Pacific Hydrographic Commission Conference</vt:lpstr>
      <vt:lpstr>15th South West Pacific Hydrographic Commission Conference</vt:lpstr>
      <vt:lpstr>Capacity Building</vt:lpstr>
      <vt:lpstr>Engagement with CSIRO</vt:lpstr>
      <vt:lpstr>Future</vt:lpstr>
    </vt:vector>
  </TitlesOfParts>
  <Company>Department of Defence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14th  South West Pacific  Hydrographic Commission Conference  30 November – 02 December NOUMEA</dc:title>
  <dc:creator>Melinda McMullen</dc:creator>
  <cp:lastModifiedBy>Alberto Costa Neves</cp:lastModifiedBy>
  <cp:revision>27</cp:revision>
  <dcterms:created xsi:type="dcterms:W3CDTF">2016-11-03T03:14:38Z</dcterms:created>
  <dcterms:modified xsi:type="dcterms:W3CDTF">2018-02-23T06:41:04Z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R32923348</vt:lpwstr>
  </property>
  <property fmtid="{D5CDD505-2E9C-101B-9397-08002B2CF9AE}" pid="3" name="Objective-Title">
    <vt:lpwstr>SWPHC15-07A  Australian National Report presentation</vt:lpwstr>
  </property>
  <property fmtid="{D5CDD505-2E9C-101B-9397-08002B2CF9AE}" pid="4" name="Objective-Comment">
    <vt:lpwstr/>
  </property>
  <property fmtid="{D5CDD505-2E9C-101B-9397-08002B2CF9AE}" pid="5" name="Objective-CreationStamp">
    <vt:filetime>2018-01-15T05:39:14Z</vt:filetime>
  </property>
  <property fmtid="{D5CDD505-2E9C-101B-9397-08002B2CF9AE}" pid="6" name="Objective-IsApproved">
    <vt:bool>false</vt:bool>
  </property>
  <property fmtid="{D5CDD505-2E9C-101B-9397-08002B2CF9AE}" pid="7" name="Objective-IsPublished">
    <vt:bool>false</vt:bool>
  </property>
  <property fmtid="{D5CDD505-2E9C-101B-9397-08002B2CF9AE}" pid="8" name="Objective-DatePublished">
    <vt:lpwstr/>
  </property>
  <property fmtid="{D5CDD505-2E9C-101B-9397-08002B2CF9AE}" pid="9" name="Objective-ModificationStamp">
    <vt:filetime>2018-02-16T03:27:29Z</vt:filetime>
  </property>
  <property fmtid="{D5CDD505-2E9C-101B-9397-08002B2CF9AE}" pid="10" name="Objective-Owner">
    <vt:lpwstr>Randhawa, Jasbir (MR)(DDER -  External Relations)</vt:lpwstr>
  </property>
  <property fmtid="{D5CDD505-2E9C-101B-9397-08002B2CF9AE}" pid="11" name="Objective-Path">
    <vt:lpwstr>Objective Global Folder - PROD:Defence Business Units:Strategic Policy and Intelligence Group:Workgroup Staging Area:HM BRANCH : Hydrography and Metoc Branch:HM BRANCH WORLD:03 HM  BRANCH CORPORATE FILES:D. (Process 03) Management of External Relations Pr</vt:lpwstr>
  </property>
  <property fmtid="{D5CDD505-2E9C-101B-9397-08002B2CF9AE}" pid="12" name="Objective-Parent">
    <vt:lpwstr>Final Report and Presentation</vt:lpwstr>
  </property>
  <property fmtid="{D5CDD505-2E9C-101B-9397-08002B2CF9AE}" pid="13" name="Objective-State">
    <vt:lpwstr>Being Edited</vt:lpwstr>
  </property>
  <property fmtid="{D5CDD505-2E9C-101B-9397-08002B2CF9AE}" pid="14" name="Objective-Version">
    <vt:lpwstr>1.3</vt:lpwstr>
  </property>
  <property fmtid="{D5CDD505-2E9C-101B-9397-08002B2CF9AE}" pid="15" name="Objective-VersionNumber">
    <vt:i4>4</vt:i4>
  </property>
  <property fmtid="{D5CDD505-2E9C-101B-9397-08002B2CF9AE}" pid="16" name="Objective-VersionComment">
    <vt:lpwstr/>
  </property>
  <property fmtid="{D5CDD505-2E9C-101B-9397-08002B2CF9AE}" pid="17" name="Objective-FileNumber">
    <vt:lpwstr>2004/2500001</vt:lpwstr>
  </property>
  <property fmtid="{D5CDD505-2E9C-101B-9397-08002B2CF9AE}" pid="18" name="Objective-Classification">
    <vt:lpwstr>[Inherited - Unclassified]</vt:lpwstr>
  </property>
  <property fmtid="{D5CDD505-2E9C-101B-9397-08002B2CF9AE}" pid="19" name="Objective-Caveats">
    <vt:lpwstr/>
  </property>
  <property fmtid="{D5CDD505-2E9C-101B-9397-08002B2CF9AE}" pid="20" name="Objective-Document Type [system]">
    <vt:lpwstr/>
  </property>
</Properties>
</file>