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21"/>
  </p:notesMasterIdLst>
  <p:handoutMasterIdLst>
    <p:handoutMasterId r:id="rId22"/>
  </p:handoutMasterIdLst>
  <p:sldIdLst>
    <p:sldId id="773" r:id="rId2"/>
    <p:sldId id="819" r:id="rId3"/>
    <p:sldId id="835" r:id="rId4"/>
    <p:sldId id="841" r:id="rId5"/>
    <p:sldId id="833" r:id="rId6"/>
    <p:sldId id="826" r:id="rId7"/>
    <p:sldId id="838" r:id="rId8"/>
    <p:sldId id="827" r:id="rId9"/>
    <p:sldId id="839" r:id="rId10"/>
    <p:sldId id="820" r:id="rId11"/>
    <p:sldId id="837" r:id="rId12"/>
    <p:sldId id="813" r:id="rId13"/>
    <p:sldId id="840" r:id="rId14"/>
    <p:sldId id="821" r:id="rId15"/>
    <p:sldId id="823" r:id="rId16"/>
    <p:sldId id="824" r:id="rId17"/>
    <p:sldId id="825" r:id="rId18"/>
    <p:sldId id="822" r:id="rId19"/>
    <p:sldId id="832" r:id="rId20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3333CC"/>
    <a:srgbClr val="0099CC"/>
    <a:srgbClr val="66FFFF"/>
    <a:srgbClr val="333399"/>
    <a:srgbClr val="00CC66"/>
    <a:srgbClr val="06518B"/>
    <a:srgbClr val="4BC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3" autoAdjust="0"/>
    <p:restoredTop sz="92209" autoAdjust="0"/>
  </p:normalViewPr>
  <p:slideViewPr>
    <p:cSldViewPr>
      <p:cViewPr varScale="1">
        <p:scale>
          <a:sx n="91" d="100"/>
          <a:sy n="91" d="100"/>
        </p:scale>
        <p:origin x="1242" y="8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688"/>
    </p:cViewPr>
  </p:sorterViewPr>
  <p:notesViewPr>
    <p:cSldViewPr>
      <p:cViewPr varScale="1">
        <p:scale>
          <a:sx n="87" d="100"/>
          <a:sy n="87" d="100"/>
        </p:scale>
        <p:origin x="-372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4631DF-88E6-47FA-A61E-77AB6D53635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1173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 smtClean="0"/>
              <a:t>Click to edit Master text styles</a:t>
            </a:r>
          </a:p>
          <a:p>
            <a:pPr lvl="1"/>
            <a:r>
              <a:rPr lang="en-AU" altLang="en-US" noProof="0" smtClean="0"/>
              <a:t>Second level</a:t>
            </a:r>
          </a:p>
          <a:p>
            <a:pPr lvl="2"/>
            <a:r>
              <a:rPr lang="en-AU" altLang="en-US" noProof="0" smtClean="0"/>
              <a:t>Third level</a:t>
            </a:r>
          </a:p>
          <a:p>
            <a:pPr lvl="3"/>
            <a:r>
              <a:rPr lang="en-AU" altLang="en-US" noProof="0" smtClean="0"/>
              <a:t>Fourth level</a:t>
            </a:r>
          </a:p>
          <a:p>
            <a:pPr lvl="4"/>
            <a:r>
              <a:rPr lang="en-AU" alt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4FFD475-FD51-4196-9C01-2272FC13E61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82427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NZ" altLang="en-US" smtClean="0">
                <a:cs typeface="Arial" panose="020B0604020202020204" pitchFamily="34" charset="0"/>
              </a:rPr>
              <a:t>Capability / Capacity building component – to get to Phase 1</a:t>
            </a:r>
          </a:p>
          <a:p>
            <a:r>
              <a:rPr lang="en-NZ" altLang="en-US" smtClean="0">
                <a:cs typeface="Arial" panose="020B0604020202020204" pitchFamily="34" charset="0"/>
              </a:rPr>
              <a:t>Includes in-country MSI training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86B5C6B-D776-4323-89A3-BA9E5AC9D5A1}" type="slidenum">
              <a:rPr lang="en-AU" altLang="en-US" smtClean="0">
                <a:latin typeface="Times New Roman" panose="02020603050405020304" pitchFamily="18" charset="0"/>
              </a:rPr>
              <a:pPr/>
              <a:t>3</a:t>
            </a:fld>
            <a:endParaRPr lang="en-AU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4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NZ" altLang="en-US" smtClean="0">
                <a:cs typeface="Arial" panose="020B0604020202020204" pitchFamily="34" charset="0"/>
              </a:rPr>
              <a:t>Includes data release – LINZ to PIC &amp; visa versa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A600A28-03F8-4DFD-8419-D95F8088F984}" type="slidenum">
              <a:rPr lang="en-AU" altLang="en-US" smtClean="0">
                <a:latin typeface="Times New Roman" panose="02020603050405020304" pitchFamily="18" charset="0"/>
              </a:rPr>
              <a:pPr/>
              <a:t>5</a:t>
            </a:fld>
            <a:endParaRPr lang="en-AU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NZ" altLang="en-US" smtClean="0">
                <a:cs typeface="Arial" panose="020B0604020202020204" pitchFamily="34" charset="0"/>
              </a:rPr>
              <a:t>NE September 2017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293B827-6462-4D0C-BDC8-843F3E5DFAD0}" type="slidenum">
              <a:rPr lang="en-AU" altLang="en-US" smtClean="0">
                <a:latin typeface="Times New Roman" panose="02020603050405020304" pitchFamily="18" charset="0"/>
              </a:rPr>
              <a:pPr/>
              <a:t>9</a:t>
            </a:fld>
            <a:endParaRPr lang="en-AU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NZ" altLang="en-US" smtClean="0">
                <a:cs typeface="Arial" panose="020B0604020202020204" pitchFamily="34" charset="0"/>
              </a:rPr>
              <a:t>ENC cells published January 2018</a:t>
            </a:r>
          </a:p>
          <a:p>
            <a:r>
              <a:rPr lang="en-NZ" altLang="en-US" smtClean="0">
                <a:cs typeface="Arial" panose="020B0604020202020204" pitchFamily="34" charset="0"/>
              </a:rPr>
              <a:t>Notification of paper charts to be released 9</a:t>
            </a:r>
            <a:r>
              <a:rPr lang="en-NZ" altLang="en-US" baseline="30000" smtClean="0">
                <a:cs typeface="Arial" panose="020B0604020202020204" pitchFamily="34" charset="0"/>
              </a:rPr>
              <a:t>th</a:t>
            </a:r>
            <a:r>
              <a:rPr lang="en-NZ" altLang="en-US" smtClean="0">
                <a:cs typeface="Arial" panose="020B0604020202020204" pitchFamily="34" charset="0"/>
              </a:rPr>
              <a:t> March.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F437E39-2684-4C20-82A3-0E3148105659}" type="slidenum">
              <a:rPr lang="en-AU" altLang="en-US" smtClean="0">
                <a:latin typeface="Times New Roman" panose="02020603050405020304" pitchFamily="18" charset="0"/>
              </a:rPr>
              <a:pPr/>
              <a:t>11</a:t>
            </a:fld>
            <a:endParaRPr lang="en-AU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8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NZ" altLang="en-US" smtClean="0">
                <a:cs typeface="Arial" panose="020B0604020202020204" pitchFamily="34" charset="0"/>
              </a:rPr>
              <a:t>In-country MSI training</a:t>
            </a:r>
          </a:p>
          <a:p>
            <a:r>
              <a:rPr lang="en-NZ" altLang="en-US" smtClean="0">
                <a:cs typeface="Arial" panose="020B0604020202020204" pitchFamily="34" charset="0"/>
              </a:rPr>
              <a:t>17 participants attended from MWTI, MNRE, MAF, MOP, SPA and NUS/SMT. </a:t>
            </a:r>
          </a:p>
          <a:p>
            <a:r>
              <a:rPr lang="en-NZ" altLang="en-US" smtClean="0">
                <a:cs typeface="Arial" panose="020B0604020202020204" pitchFamily="34" charset="0"/>
              </a:rPr>
              <a:t>The training included practical exercises in assessing information and how best to disseminate the information – NAVAREA Coordinator &amp; PCA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0BC5E61-88C1-481B-8F40-3667D4F552A5}" type="slidenum">
              <a:rPr lang="en-AU" altLang="en-US" smtClean="0">
                <a:latin typeface="Times New Roman" panose="02020603050405020304" pitchFamily="18" charset="0"/>
              </a:rPr>
              <a:pPr/>
              <a:t>13</a:t>
            </a:fld>
            <a:endParaRPr lang="en-AU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5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NZ" altLang="en-US" smtClean="0">
                <a:cs typeface="Arial" panose="020B0604020202020204" pitchFamily="34" charset="0"/>
              </a:rPr>
              <a:t>SDB provider note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2D34635-BA90-42D7-BE81-5F5814E5FAF9}" type="slidenum">
              <a:rPr lang="en-AU" altLang="en-US" smtClean="0">
                <a:latin typeface="Times New Roman" panose="02020603050405020304" pitchFamily="18" charset="0"/>
              </a:rPr>
              <a:pPr/>
              <a:t>14</a:t>
            </a:fld>
            <a:endParaRPr lang="en-AU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76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NZ" altLang="en-US" smtClean="0">
                <a:cs typeface="Arial" panose="020B0604020202020204" pitchFamily="34" charset="0"/>
              </a:rPr>
              <a:t>Also, CB opportunities…set-to works installing tide gauges &amp; survey control</a:t>
            </a:r>
          </a:p>
          <a:p>
            <a:r>
              <a:rPr lang="en-NZ" altLang="en-US" smtClean="0">
                <a:cs typeface="Arial" panose="020B0604020202020204" pitchFamily="34" charset="0"/>
              </a:rPr>
              <a:t>Afloat – HMAF staff Cat-B surveyors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E010175-1779-4A51-BF8E-E4E5DBA098F1}" type="slidenum">
              <a:rPr lang="en-AU" altLang="en-US" smtClean="0">
                <a:latin typeface="Times New Roman" panose="02020603050405020304" pitchFamily="18" charset="0"/>
              </a:rPr>
              <a:pPr/>
              <a:t>15</a:t>
            </a:fld>
            <a:endParaRPr lang="en-AU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98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NZ" altLang="en-US" smtClean="0">
                <a:cs typeface="Arial" panose="020B0604020202020204" pitchFamily="34" charset="0"/>
              </a:rPr>
              <a:t>First round of Cook Island charts updated by June 2018.</a:t>
            </a:r>
          </a:p>
          <a:p>
            <a:r>
              <a:rPr lang="en-NZ" altLang="en-US" smtClean="0">
                <a:cs typeface="Arial" panose="020B0604020202020204" pitchFamily="34" charset="0"/>
              </a:rPr>
              <a:t>Further updates following results of SDB</a:t>
            </a:r>
          </a:p>
          <a:p>
            <a:r>
              <a:rPr lang="en-NZ" altLang="en-US" smtClean="0">
                <a:cs typeface="Arial" panose="020B0604020202020204" pitchFamily="34" charset="0"/>
              </a:rPr>
              <a:t>Priority is Ha’apai Group, replacing fathoms charts</a:t>
            </a:r>
          </a:p>
          <a:p>
            <a:endParaRPr lang="en-NZ" altLang="en-US" smtClean="0">
              <a:cs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F873BE9-C893-4829-9048-6086D29D770C}" type="slidenum">
              <a:rPr lang="en-AU" altLang="en-US" smtClean="0">
                <a:latin typeface="Times New Roman" panose="02020603050405020304" pitchFamily="18" charset="0"/>
              </a:rPr>
              <a:pPr/>
              <a:t>18</a:t>
            </a:fld>
            <a:endParaRPr lang="en-AU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8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2060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" name="Picture 44" descr="SWPC Logo_digitsed_0401201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404813"/>
            <a:ext cx="14398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01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AU" altLang="en-US" noProof="0" smtClean="0"/>
              <a:t>Click to edit Master subtitle style</a:t>
            </a:r>
          </a:p>
        </p:txBody>
      </p:sp>
      <p:sp>
        <p:nvSpPr>
          <p:cNvPr id="21801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1187450" y="188913"/>
            <a:ext cx="6337300" cy="165576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AU" altLang="en-US" noProof="0" smtClean="0"/>
              <a:t>Click to edit Master title style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68313" y="623728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010DE19B-E367-4D44-A78F-7E85E4BD6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083633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47154368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115888"/>
            <a:ext cx="2054225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011862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0122615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12978323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65167807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60812" cy="4862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96975"/>
            <a:ext cx="3962400" cy="4862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39092391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79383810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46186098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17090190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97298509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56594929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11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184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2179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8075612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9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9" name="Line 44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50" descr="SWPC Logo_digitsed_04012016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50" y="6381750"/>
            <a:ext cx="431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9127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2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41450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400" dirty="0" smtClean="0"/>
              <a:t>15</a:t>
            </a:r>
            <a:r>
              <a:rPr lang="en-AU" altLang="en-US" sz="2400" baseline="30000" dirty="0" smtClean="0"/>
              <a:t>th</a:t>
            </a:r>
            <a:r>
              <a:rPr lang="en-AU" altLang="en-US" sz="2400" dirty="0" smtClean="0"/>
              <a:t> South West Pacific </a:t>
            </a:r>
            <a:br>
              <a:rPr lang="en-AU" altLang="en-US" sz="2400" dirty="0" smtClean="0"/>
            </a:br>
            <a:r>
              <a:rPr lang="en-AU" altLang="en-US" sz="2400" dirty="0" smtClean="0"/>
              <a:t>Hydrographic Commission Conference</a:t>
            </a:r>
            <a:br>
              <a:rPr lang="en-AU" altLang="en-US" sz="2400" dirty="0" smtClean="0"/>
            </a:br>
            <a:r>
              <a:rPr lang="en-AU" altLang="en-US" sz="1800" dirty="0" smtClean="0"/>
              <a:t/>
            </a:r>
            <a:br>
              <a:rPr lang="en-AU" altLang="en-US" sz="1800" dirty="0" smtClean="0"/>
            </a:br>
            <a:r>
              <a:rPr lang="en-AU" altLang="en-US" sz="1800" dirty="0" smtClean="0"/>
              <a:t>21-22 February 2018</a:t>
            </a:r>
            <a:r>
              <a:rPr lang="en-AU" altLang="en-US" sz="1800" b="0" dirty="0" smtClean="0"/>
              <a:t/>
            </a:r>
            <a:br>
              <a:rPr lang="en-AU" altLang="en-US" sz="1800" b="0" dirty="0" smtClean="0"/>
            </a:br>
            <a:r>
              <a:rPr lang="en-AU" altLang="en-US" sz="1800" dirty="0" err="1" smtClean="0"/>
              <a:t>Nadi</a:t>
            </a:r>
            <a:r>
              <a:rPr lang="en-AU" altLang="en-US" sz="1800" dirty="0" smtClean="0"/>
              <a:t>, Fiji</a:t>
            </a:r>
            <a:endParaRPr lang="en-AU" altLang="en-AU" sz="1800" dirty="0" smtClean="0"/>
          </a:p>
        </p:txBody>
      </p:sp>
      <p:sp>
        <p:nvSpPr>
          <p:cNvPr id="10844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213100"/>
            <a:ext cx="6400800" cy="2232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Pacific Regional Navigation Initiative</a:t>
            </a:r>
          </a:p>
          <a:p>
            <a:pPr eaLnBrk="1" hangingPunct="1">
              <a:defRPr/>
            </a:pPr>
            <a:r>
              <a:rPr lang="en-US" altLang="en-US" dirty="0" smtClean="0"/>
              <a:t>PRNI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Samoan 2015 LiDAR survey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25" y="2133600"/>
            <a:ext cx="78120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51371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138" y="2276475"/>
            <a:ext cx="51085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72453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925" y="1700213"/>
            <a:ext cx="1584325" cy="936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384550"/>
            <a:ext cx="77311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725" y="2435225"/>
            <a:ext cx="362108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Planned chart production schedule (SWP)</a:t>
            </a:r>
          </a:p>
          <a:p>
            <a:pPr eaLnBrk="1" hangingPunct="1">
              <a:defRPr/>
            </a:pPr>
            <a:endParaRPr lang="en-AU" sz="2400" dirty="0"/>
          </a:p>
          <a:p>
            <a:pPr eaLnBrk="1" hangingPunct="1">
              <a:defRPr/>
            </a:pPr>
            <a:endParaRPr lang="en-AU" sz="2400" dirty="0" smtClean="0"/>
          </a:p>
          <a:p>
            <a:pPr eaLnBrk="1" hangingPunct="1">
              <a:defRPr/>
            </a:pPr>
            <a:endParaRPr lang="en-AU" sz="2400" dirty="0"/>
          </a:p>
          <a:p>
            <a:pPr eaLnBrk="1" hangingPunct="1">
              <a:defRPr/>
            </a:pPr>
            <a:endParaRPr lang="en-AU" sz="2400" dirty="0" smtClean="0"/>
          </a:p>
          <a:p>
            <a:pPr eaLnBrk="1" hangingPunct="1">
              <a:defRPr/>
            </a:pPr>
            <a:endParaRPr lang="en-AU" sz="2400" dirty="0"/>
          </a:p>
          <a:p>
            <a:pPr eaLnBrk="1" hangingPunct="1">
              <a:defRPr/>
            </a:pPr>
            <a:endParaRPr lang="en-AU" sz="2400" dirty="0" smtClean="0"/>
          </a:p>
          <a:p>
            <a:pPr eaLnBrk="1" hangingPunct="1">
              <a:defRPr/>
            </a:pPr>
            <a:endParaRPr lang="en-AU" sz="2400" dirty="0"/>
          </a:p>
          <a:p>
            <a:pPr marL="180975" indent="-180975" eaLnBrk="1" hangingPunct="1">
              <a:buFont typeface="Wingdings" panose="05000000000000000000" pitchFamily="2" charset="2"/>
              <a:buNone/>
              <a:defRPr/>
            </a:pPr>
            <a:r>
              <a:rPr lang="en-NZ" sz="1800" b="1" dirty="0">
                <a:solidFill>
                  <a:srgbClr val="FF0000"/>
                </a:solidFill>
              </a:rPr>
              <a:t>*</a:t>
            </a:r>
            <a:r>
              <a:rPr lang="en-NZ" sz="1800" dirty="0"/>
              <a:t> New Charts will replace current fathoms/non-WGS84 charts, enabling production of large scale ENC for the first time.</a:t>
            </a:r>
            <a:endParaRPr lang="en-AU" sz="18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84238" y="2349500"/>
          <a:ext cx="7720012" cy="2454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103"/>
                <a:gridCol w="1470500"/>
                <a:gridCol w="1440128"/>
                <a:gridCol w="1656147"/>
                <a:gridCol w="1512134"/>
              </a:tblGrid>
              <a:tr h="2103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Nation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effectLst/>
                        </a:rPr>
                        <a:t>Paper Charts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effectLst/>
                        </a:rPr>
                        <a:t>ENCs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28048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New Edition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New Chart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New Edition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New Chart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56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Cook Islands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3 (Jun 18)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2 (Jun 17)</a:t>
                      </a:r>
                      <a:endParaRPr lang="en-NZ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19 (Jun 18)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28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Niue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1 (Mar 19)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2 (May 18)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1 (Mar 19)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56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Samoa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4 (Feb 18)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3 (Dec 19)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NZ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3 (Sep 17)</a:t>
                      </a:r>
                      <a:endParaRPr lang="en-NZ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3 (Feb 18)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7 (Dec 19)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NZ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28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Tokelau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1 (Mar 19)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3 (Mar 19)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28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Tonga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4 (Aug 19)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6 (Aug 19)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NZ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5 (May 19)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NZ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7 (May 19)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988" y="3860800"/>
            <a:ext cx="52784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196975"/>
            <a:ext cx="54562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pic>
        <p:nvPicPr>
          <p:cNvPr id="23555" name="Picture 4" descr="SDB Tonga extr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7263" y="1924050"/>
            <a:ext cx="30003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2073275"/>
            <a:ext cx="31384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950" y="3487738"/>
            <a:ext cx="3408363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888" y="1706563"/>
            <a:ext cx="345916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923213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Planned SWP surveys - SDB in Tonga, Niue, Cook Islands and Tokelau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Planned SWP surveys - LiDAR and MBES in Tonga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413000"/>
            <a:ext cx="53133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75" y="3594100"/>
            <a:ext cx="3243263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Planned SWP surveys – LiDAR in Niue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441575"/>
            <a:ext cx="681355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pic>
        <p:nvPicPr>
          <p:cNvPr id="2867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47925"/>
            <a:ext cx="867568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1331913" y="2447925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3059113" y="2349500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4252913" y="4083050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5003800" y="4332288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28680" name="TextBox 11"/>
          <p:cNvSpPr txBox="1">
            <a:spLocks noChangeArrowheads="1"/>
          </p:cNvSpPr>
          <p:nvPr/>
        </p:nvSpPr>
        <p:spPr bwMode="auto">
          <a:xfrm>
            <a:off x="6948488" y="4368800"/>
            <a:ext cx="33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5</a:t>
            </a:r>
          </a:p>
        </p:txBody>
      </p:sp>
      <p:sp>
        <p:nvSpPr>
          <p:cNvPr id="28681" name="TextBox 12"/>
          <p:cNvSpPr txBox="1">
            <a:spLocks noChangeArrowheads="1"/>
          </p:cNvSpPr>
          <p:nvPr/>
        </p:nvSpPr>
        <p:spPr bwMode="auto">
          <a:xfrm>
            <a:off x="7450138" y="4516438"/>
            <a:ext cx="33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6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8097838" y="4911725"/>
            <a:ext cx="33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7</a:t>
            </a: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8767763" y="5980113"/>
            <a:ext cx="331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8</a:t>
            </a:r>
          </a:p>
        </p:txBody>
      </p:sp>
      <p:sp>
        <p:nvSpPr>
          <p:cNvPr id="28684" name="TextBox 15"/>
          <p:cNvSpPr txBox="1">
            <a:spLocks noChangeArrowheads="1"/>
          </p:cNvSpPr>
          <p:nvPr/>
        </p:nvSpPr>
        <p:spPr bwMode="auto">
          <a:xfrm>
            <a:off x="6403975" y="6019800"/>
            <a:ext cx="54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28685" name="TextBox 16"/>
          <p:cNvSpPr txBox="1">
            <a:spLocks noChangeArrowheads="1"/>
          </p:cNvSpPr>
          <p:nvPr/>
        </p:nvSpPr>
        <p:spPr bwMode="auto">
          <a:xfrm>
            <a:off x="5803900" y="5873750"/>
            <a:ext cx="33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9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Planned SWP surveys – MBES in Samoa</a:t>
            </a:r>
          </a:p>
          <a:p>
            <a:pPr lvl="1" eaLnBrk="1" hangingPunct="1">
              <a:defRPr/>
            </a:pPr>
            <a:endParaRPr lang="en-AU" sz="2000" dirty="0" smtClean="0"/>
          </a:p>
          <a:p>
            <a:pPr lvl="1" eaLnBrk="1" hangingPunct="1">
              <a:defRPr/>
            </a:pPr>
            <a:endParaRPr lang="en-AU" sz="2000" dirty="0"/>
          </a:p>
          <a:p>
            <a:pPr lvl="1" eaLnBrk="1" hangingPunct="1">
              <a:defRPr/>
            </a:pPr>
            <a:endParaRPr lang="en-AU" sz="2000" dirty="0" smtClean="0"/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smtClean="0"/>
              <a:t>Asau</a:t>
            </a:r>
            <a:endParaRPr lang="en-AU" sz="2000" dirty="0"/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Matautu</a:t>
            </a:r>
            <a:r>
              <a:rPr lang="en-AU" sz="2000" dirty="0"/>
              <a:t> Bay</a:t>
            </a:r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Salelologa</a:t>
            </a:r>
            <a:endParaRPr lang="en-AU" sz="2000" dirty="0"/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Mulifanua</a:t>
            </a:r>
            <a:endParaRPr lang="en-AU" sz="2000" dirty="0"/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Vailele</a:t>
            </a:r>
            <a:r>
              <a:rPr lang="en-AU" sz="2000" dirty="0"/>
              <a:t> Bay</a:t>
            </a:r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Saluafata</a:t>
            </a:r>
            <a:r>
              <a:rPr lang="en-AU" sz="2000" dirty="0"/>
              <a:t> Bay</a:t>
            </a:r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Fagaloa</a:t>
            </a:r>
            <a:r>
              <a:rPr lang="en-AU" sz="2000" dirty="0"/>
              <a:t> Bay</a:t>
            </a:r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Aleipata</a:t>
            </a:r>
            <a:endParaRPr lang="en-AU" sz="2000" dirty="0"/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Safata</a:t>
            </a:r>
            <a:r>
              <a:rPr lang="en-AU" sz="2000" dirty="0"/>
              <a:t> Bay</a:t>
            </a:r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Siumu</a:t>
            </a:r>
            <a:r>
              <a:rPr lang="en-AU" sz="2000" dirty="0"/>
              <a:t> Bay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Planned SWP charts</a:t>
            </a:r>
          </a:p>
          <a:p>
            <a:pPr lvl="1" eaLnBrk="1" hangingPunct="1">
              <a:defRPr/>
            </a:pPr>
            <a:r>
              <a:rPr lang="en-AU" sz="2000" dirty="0"/>
              <a:t>Cook Islands</a:t>
            </a:r>
          </a:p>
          <a:p>
            <a:pPr lvl="1" eaLnBrk="1" hangingPunct="1">
              <a:defRPr/>
            </a:pPr>
            <a:r>
              <a:rPr lang="en-AU" sz="2000" dirty="0" smtClean="0"/>
              <a:t>Tonga</a:t>
            </a:r>
          </a:p>
          <a:p>
            <a:pPr lvl="1" eaLnBrk="1" hangingPunct="1">
              <a:defRPr/>
            </a:pPr>
            <a:r>
              <a:rPr lang="en-AU" sz="2000" dirty="0" smtClean="0"/>
              <a:t>Niue</a:t>
            </a:r>
          </a:p>
          <a:p>
            <a:pPr marL="457200" lvl="1" indent="0" eaLnBrk="1" hangingPunct="1">
              <a:buFontTx/>
              <a:buNone/>
              <a:defRPr/>
            </a:pPr>
            <a:endParaRPr lang="en-AU" sz="2000" dirty="0" smtClean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3657600"/>
            <a:ext cx="498951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3459162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 descr="http://www.seafriends.org.nz/niue/niue08m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293938"/>
            <a:ext cx="20891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D:\Users\jsummers\AppData\Local\Microsoft\Windows\Temporary Internet Files\Content.Outlook\KQRPP4VK\Boat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7"/>
          <a:stretch>
            <a:fillRect/>
          </a:stretch>
        </p:blipFill>
        <p:spPr bwMode="auto">
          <a:xfrm>
            <a:off x="-1033463" y="1052513"/>
            <a:ext cx="1021556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45307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AU" sz="4800" dirty="0" smtClean="0">
                <a:solidFill>
                  <a:schemeClr val="tx1"/>
                </a:solidFill>
              </a:rPr>
              <a:t>Thank you</a:t>
            </a:r>
          </a:p>
          <a:p>
            <a:pPr eaLnBrk="1" hangingPunct="1">
              <a:defRPr/>
            </a:pPr>
            <a:endParaRPr lang="en-AU" sz="24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AU" sz="2400" dirty="0" smtClean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923213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NZ" sz="2400" dirty="0" smtClean="0"/>
              <a:t>2015 </a:t>
            </a:r>
            <a:r>
              <a:rPr lang="en-NZ" sz="2400" dirty="0"/>
              <a:t>- 5 year, $5 million programme of works</a:t>
            </a:r>
          </a:p>
          <a:p>
            <a:pPr eaLnBrk="1" hangingPunct="1">
              <a:defRPr/>
            </a:pPr>
            <a:r>
              <a:rPr lang="en-NZ" sz="2400" dirty="0"/>
              <a:t>Partnership with MFAT, LINZ and SPC</a:t>
            </a:r>
          </a:p>
          <a:p>
            <a:pPr eaLnBrk="1" hangingPunct="1">
              <a:defRPr/>
            </a:pPr>
            <a:r>
              <a:rPr lang="en-NZ" sz="2400" dirty="0"/>
              <a:t>Focus on navigation-related aspects of maritime safety</a:t>
            </a:r>
          </a:p>
          <a:p>
            <a:pPr eaLnBrk="1" hangingPunct="1">
              <a:defRPr/>
            </a:pPr>
            <a:r>
              <a:rPr lang="en-NZ" sz="2400" dirty="0"/>
              <a:t>Builds on success on SWPRHP – risk assessments in Vanuatu, Tonga and Cook Islands</a:t>
            </a:r>
          </a:p>
          <a:p>
            <a:pPr eaLnBrk="1" hangingPunct="1">
              <a:defRPr/>
            </a:pPr>
            <a:r>
              <a:rPr lang="en-NZ" sz="2400" dirty="0"/>
              <a:t>January 2018 – an additional $2.2 million secured</a:t>
            </a:r>
          </a:p>
          <a:p>
            <a:pPr eaLnBrk="1" hangingPunct="1">
              <a:defRPr/>
            </a:pPr>
            <a:r>
              <a:rPr lang="en-NZ" sz="2400" dirty="0"/>
              <a:t>Programme continues to </a:t>
            </a:r>
            <a:r>
              <a:rPr lang="en-NZ" sz="2400" dirty="0" smtClean="0"/>
              <a:t>2021</a:t>
            </a:r>
            <a:endParaRPr lang="en-NZ" sz="2400" dirty="0"/>
          </a:p>
          <a:p>
            <a:pPr eaLnBrk="1" hangingPunct="1">
              <a:defRPr/>
            </a:pPr>
            <a:endParaRPr lang="en-AU" sz="2400" dirty="0" smtClean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923213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Pacific Regional Navigation Initiative (PRNI)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879600"/>
            <a:ext cx="76739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575" y="1125538"/>
            <a:ext cx="3986213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5" y="1412875"/>
            <a:ext cx="38576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295400"/>
            <a:ext cx="403225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8" y="1125538"/>
            <a:ext cx="8113712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8" y="1125538"/>
            <a:ext cx="80232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93788"/>
            <a:ext cx="8032750" cy="57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100138"/>
            <a:ext cx="7421563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1982</TotalTime>
  <Words>541</Words>
  <Application>Microsoft Office PowerPoint</Application>
  <PresentationFormat>On-screen Show (4:3)</PresentationFormat>
  <Paragraphs>127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Verdana</vt:lpstr>
      <vt:lpstr>Arial</vt:lpstr>
      <vt:lpstr>Wingdings</vt:lpstr>
      <vt:lpstr>Times New Roman</vt:lpstr>
      <vt:lpstr>Globe</vt:lpstr>
      <vt:lpstr>15th South West Pacific  Hydrographic Commission Conference  21-22 February 2018 Nadi, Fiji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</vt:vector>
  </TitlesOfParts>
  <Company>Department of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14th  South West Pacific  Hydrographic Commission Conference  30 November – 02 December NOUMEA</dc:title>
  <dc:creator>Melinda McMullen</dc:creator>
  <cp:lastModifiedBy>Alberto Costa Neves</cp:lastModifiedBy>
  <cp:revision>84</cp:revision>
  <dcterms:created xsi:type="dcterms:W3CDTF">2016-11-03T03:14:38Z</dcterms:created>
  <dcterms:modified xsi:type="dcterms:W3CDTF">2018-02-23T07:43:48Z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Id">
    <vt:lpwstr>R32923348</vt:lpwstr>
  </property>
  <property fmtid="{D5CDD505-2E9C-101B-9397-08002B2CF9AE}" pid="3" name="Objective-Title">
    <vt:lpwstr>SWPHC15 ppt template</vt:lpwstr>
  </property>
  <property fmtid="{D5CDD505-2E9C-101B-9397-08002B2CF9AE}" pid="4" name="Objective-Comment">
    <vt:lpwstr/>
  </property>
  <property fmtid="{D5CDD505-2E9C-101B-9397-08002B2CF9AE}" pid="5" name="Objective-CreationStamp">
    <vt:filetime>2018-01-15T05:39:14Z</vt:filetime>
  </property>
  <property fmtid="{D5CDD505-2E9C-101B-9397-08002B2CF9AE}" pid="6" name="Objective-IsApproved">
    <vt:bool>false</vt:bool>
  </property>
  <property fmtid="{D5CDD505-2E9C-101B-9397-08002B2CF9AE}" pid="7" name="Objective-IsPublished">
    <vt:bool>true</vt:bool>
  </property>
  <property fmtid="{D5CDD505-2E9C-101B-9397-08002B2CF9AE}" pid="8" name="Objective-DatePublished">
    <vt:filetime>2018-01-15T05:39:14Z</vt:filetime>
  </property>
  <property fmtid="{D5CDD505-2E9C-101B-9397-08002B2CF9AE}" pid="9" name="Objective-ModificationStamp">
    <vt:filetime>2018-01-15T05:39:15Z</vt:filetime>
  </property>
  <property fmtid="{D5CDD505-2E9C-101B-9397-08002B2CF9AE}" pid="10" name="Objective-Owner">
    <vt:lpwstr>Randhawa, Jasbir (MR)(DDER -  External Relations)</vt:lpwstr>
  </property>
  <property fmtid="{D5CDD505-2E9C-101B-9397-08002B2CF9AE}" pid="11" name="Objective-Path">
    <vt:lpwstr>Objective Global Folder - PROD:Defence Business Units:Strategic Policy and Intelligence Group:Workgroup Staging Area:HM BRANCH : Hydrography and Metoc Branch:HM BRANCH WORLD:03 HM  BRANCH CORPORATE FILES:D. (Process 03) Management of External Relations Pr</vt:lpwstr>
  </property>
  <property fmtid="{D5CDD505-2E9C-101B-9397-08002B2CF9AE}" pid="12" name="Objective-Parent">
    <vt:lpwstr>SWPHC15_National reports</vt:lpwstr>
  </property>
  <property fmtid="{D5CDD505-2E9C-101B-9397-08002B2CF9AE}" pid="13" name="Objective-State">
    <vt:lpwstr>Published</vt:lpwstr>
  </property>
  <property fmtid="{D5CDD505-2E9C-101B-9397-08002B2CF9AE}" pid="14" name="Objective-Version">
    <vt:lpwstr>1.0</vt:lpwstr>
  </property>
  <property fmtid="{D5CDD505-2E9C-101B-9397-08002B2CF9AE}" pid="15" name="Objective-VersionNumber">
    <vt:i4>1</vt:i4>
  </property>
  <property fmtid="{D5CDD505-2E9C-101B-9397-08002B2CF9AE}" pid="16" name="Objective-VersionComment">
    <vt:lpwstr>First version</vt:lpwstr>
  </property>
  <property fmtid="{D5CDD505-2E9C-101B-9397-08002B2CF9AE}" pid="17" name="Objective-FileNumber">
    <vt:lpwstr>2004/2500001</vt:lpwstr>
  </property>
  <property fmtid="{D5CDD505-2E9C-101B-9397-08002B2CF9AE}" pid="18" name="Objective-Classification">
    <vt:lpwstr>[Inherited - Unclassified]</vt:lpwstr>
  </property>
  <property fmtid="{D5CDD505-2E9C-101B-9397-08002B2CF9AE}" pid="19" name="Objective-Caveats">
    <vt:lpwstr/>
  </property>
  <property fmtid="{D5CDD505-2E9C-101B-9397-08002B2CF9AE}" pid="20" name="Objective-Document Type [system]">
    <vt:lpwstr/>
  </property>
</Properties>
</file>