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9"/>
  </p:notesMasterIdLst>
  <p:sldIdLst>
    <p:sldId id="280" r:id="rId2"/>
    <p:sldId id="265" r:id="rId3"/>
    <p:sldId id="281" r:id="rId4"/>
    <p:sldId id="277" r:id="rId5"/>
    <p:sldId id="275" r:id="rId6"/>
    <p:sldId id="278" r:id="rId7"/>
    <p:sldId id="27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63FCB2-A76E-4915-892C-4E80F6DDB9DB}">
          <p14:sldIdLst/>
        </p14:section>
        <p14:section name="Break outs" id="{15D72CDF-CBD1-4465-9E02-61A7F36454A8}">
          <p14:sldIdLst>
            <p14:sldId id="280"/>
            <p14:sldId id="265"/>
            <p14:sldId id="281"/>
            <p14:sldId id="277"/>
            <p14:sldId id="275"/>
            <p14:sldId id="278"/>
            <p14:sldId id="279"/>
          </p14:sldIdLst>
        </p14:section>
        <p14:section name="What next" id="{BA6CD54D-56E7-4687-AAB6-E7404BFEB7E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BF1DE"/>
    <a:srgbClr val="CCECFF"/>
    <a:srgbClr val="9EDAE2"/>
    <a:srgbClr val="FCFCFC"/>
    <a:srgbClr val="9CB327"/>
    <a:srgbClr val="F78222"/>
    <a:srgbClr val="FDD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250" autoAdjust="0"/>
  </p:normalViewPr>
  <p:slideViewPr>
    <p:cSldViewPr snapToGrid="0">
      <p:cViewPr>
        <p:scale>
          <a:sx n="56" d="100"/>
          <a:sy n="56" d="100"/>
        </p:scale>
        <p:origin x="96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01F2D0-6A49-4DB6-95EA-50D2FFFC1B44}" type="datetimeFigureOut">
              <a:rPr lang="en-GB" smtClean="0"/>
              <a:t>01/11/2022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C62692-16F3-4DEA-9093-2DF73CCE7E88}" type="slidenum">
              <a:rPr lang="en-GB" smtClean="0"/>
              <a:t>‹#›</a:t>
            </a:fld>
            <a:endParaRPr lang="en-GB"/>
          </a:p>
        </p:txBody>
      </p:sp>
    </p:spTree>
    <p:extLst>
      <p:ext uri="{BB962C8B-B14F-4D97-AF65-F5344CB8AC3E}">
        <p14:creationId xmlns:p14="http://schemas.microsoft.com/office/powerpoint/2010/main" val="4006985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3BE196-13EB-4736-BB8D-113E373EE348}" type="slidenum">
              <a:rPr lang="en-GB" smtClean="0"/>
              <a:t>1</a:t>
            </a:fld>
            <a:endParaRPr lang="en-GB"/>
          </a:p>
        </p:txBody>
      </p:sp>
    </p:spTree>
    <p:extLst>
      <p:ext uri="{BB962C8B-B14F-4D97-AF65-F5344CB8AC3E}">
        <p14:creationId xmlns:p14="http://schemas.microsoft.com/office/powerpoint/2010/main" val="382016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the Kodak moment? Are we missing something? Are we still relevant ? </a:t>
            </a:r>
          </a:p>
          <a:p>
            <a:r>
              <a:rPr lang="en-US" dirty="0"/>
              <a:t>SMART - Specific; Measurable; Achievable; Relevant and Time bound</a:t>
            </a:r>
            <a:endParaRPr lang="en-NZ" dirty="0"/>
          </a:p>
        </p:txBody>
      </p:sp>
      <p:sp>
        <p:nvSpPr>
          <p:cNvPr id="4" name="Slide Number Placeholder 3"/>
          <p:cNvSpPr>
            <a:spLocks noGrp="1"/>
          </p:cNvSpPr>
          <p:nvPr>
            <p:ph type="sldNum" sz="quarter" idx="5"/>
          </p:nvPr>
        </p:nvSpPr>
        <p:spPr/>
        <p:txBody>
          <a:bodyPr/>
          <a:lstStyle/>
          <a:p>
            <a:fld id="{A0C62692-16F3-4DEA-9093-2DF73CCE7E88}" type="slidenum">
              <a:rPr lang="en-GB" smtClean="0"/>
              <a:t>2</a:t>
            </a:fld>
            <a:endParaRPr lang="en-GB"/>
          </a:p>
        </p:txBody>
      </p:sp>
    </p:spTree>
    <p:extLst>
      <p:ext uri="{BB962C8B-B14F-4D97-AF65-F5344CB8AC3E}">
        <p14:creationId xmlns:p14="http://schemas.microsoft.com/office/powerpoint/2010/main" val="4133296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the Kodak moment? Are we missing something? Are we still relevant ? </a:t>
            </a:r>
          </a:p>
          <a:p>
            <a:r>
              <a:rPr lang="en-US" dirty="0"/>
              <a:t>SMART - Specific; Measurable; Achievable; Relevant and Time bound</a:t>
            </a:r>
            <a:endParaRPr lang="en-NZ" dirty="0"/>
          </a:p>
        </p:txBody>
      </p:sp>
      <p:sp>
        <p:nvSpPr>
          <p:cNvPr id="4" name="Slide Number Placeholder 3"/>
          <p:cNvSpPr>
            <a:spLocks noGrp="1"/>
          </p:cNvSpPr>
          <p:nvPr>
            <p:ph type="sldNum" sz="quarter" idx="5"/>
          </p:nvPr>
        </p:nvSpPr>
        <p:spPr/>
        <p:txBody>
          <a:bodyPr/>
          <a:lstStyle/>
          <a:p>
            <a:fld id="{A0C62692-16F3-4DEA-9093-2DF73CCE7E88}" type="slidenum">
              <a:rPr lang="en-GB" smtClean="0"/>
              <a:t>4</a:t>
            </a:fld>
            <a:endParaRPr lang="en-GB"/>
          </a:p>
        </p:txBody>
      </p:sp>
    </p:spTree>
    <p:extLst>
      <p:ext uri="{BB962C8B-B14F-4D97-AF65-F5344CB8AC3E}">
        <p14:creationId xmlns:p14="http://schemas.microsoft.com/office/powerpoint/2010/main" val="3993068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the Kodak moment? Are we missing something? Are we still relevant ? </a:t>
            </a:r>
          </a:p>
          <a:p>
            <a:r>
              <a:rPr lang="en-US" dirty="0"/>
              <a:t>SMART - Specific; Measurable; Achievable; Relevant and Time bound</a:t>
            </a:r>
            <a:endParaRPr lang="en-NZ" dirty="0"/>
          </a:p>
        </p:txBody>
      </p:sp>
      <p:sp>
        <p:nvSpPr>
          <p:cNvPr id="4" name="Slide Number Placeholder 3"/>
          <p:cNvSpPr>
            <a:spLocks noGrp="1"/>
          </p:cNvSpPr>
          <p:nvPr>
            <p:ph type="sldNum" sz="quarter" idx="5"/>
          </p:nvPr>
        </p:nvSpPr>
        <p:spPr/>
        <p:txBody>
          <a:bodyPr/>
          <a:lstStyle/>
          <a:p>
            <a:fld id="{A0C62692-16F3-4DEA-9093-2DF73CCE7E88}" type="slidenum">
              <a:rPr lang="en-GB" smtClean="0"/>
              <a:t>5</a:t>
            </a:fld>
            <a:endParaRPr lang="en-GB"/>
          </a:p>
        </p:txBody>
      </p:sp>
    </p:spTree>
    <p:extLst>
      <p:ext uri="{BB962C8B-B14F-4D97-AF65-F5344CB8AC3E}">
        <p14:creationId xmlns:p14="http://schemas.microsoft.com/office/powerpoint/2010/main" val="15795948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Slides">
    <p:spTree>
      <p:nvGrpSpPr>
        <p:cNvPr id="1" name=""/>
        <p:cNvGrpSpPr/>
        <p:nvPr/>
      </p:nvGrpSpPr>
      <p:grpSpPr>
        <a:xfrm>
          <a:off x="0" y="0"/>
          <a:ext cx="0" cy="0"/>
          <a:chOff x="0" y="0"/>
          <a:chExt cx="0" cy="0"/>
        </a:xfrm>
      </p:grpSpPr>
      <p:pic>
        <p:nvPicPr>
          <p:cNvPr id="13" name="Picture 12"/>
          <p:cNvPicPr>
            <a:picLocks noGrp="1" noChangeAspect="1" noChangeArrowheads="1"/>
          </p:cNvPicPr>
          <p:nvPr/>
        </p:nvPicPr>
        <p:blipFill>
          <a:blip r:embed="rId2" cstate="print"/>
          <a:srcRect/>
          <a:stretch>
            <a:fillRect/>
          </a:stretch>
        </p:blipFill>
        <p:spPr bwMode="auto">
          <a:xfrm>
            <a:off x="1" y="6363962"/>
            <a:ext cx="2543604" cy="494038"/>
          </a:xfrm>
          <a:prstGeom prst="rect">
            <a:avLst/>
          </a:prstGeom>
          <a:solidFill>
            <a:schemeClr val="accent5">
              <a:lumMod val="75000"/>
            </a:schemeClr>
          </a:solidFill>
          <a:ln w="9525">
            <a:noFill/>
            <a:miter lim="800000"/>
            <a:headEnd/>
            <a:tailEnd/>
          </a:ln>
          <a:effectLst/>
        </p:spPr>
      </p:pic>
      <p:sp>
        <p:nvSpPr>
          <p:cNvPr id="3" name="Text Placeholder 2">
            <a:extLst>
              <a:ext uri="{FF2B5EF4-FFF2-40B4-BE49-F238E27FC236}">
                <a16:creationId xmlns:a16="http://schemas.microsoft.com/office/drawing/2014/main" id="{35F9DB32-072A-350B-E2FD-486657B7ECDB}"/>
              </a:ext>
            </a:extLst>
          </p:cNvPr>
          <p:cNvSpPr>
            <a:spLocks noGrp="1"/>
          </p:cNvSpPr>
          <p:nvPr>
            <p:ph type="body" sz="quarter" idx="13"/>
          </p:nvPr>
        </p:nvSpPr>
        <p:spPr>
          <a:xfrm>
            <a:off x="838200" y="1519021"/>
            <a:ext cx="8479126" cy="2881889"/>
          </a:xfrm>
          <a:prstGeom prst="rect">
            <a:avLst/>
          </a:prstGeom>
        </p:spPr>
        <p:txBody>
          <a:bodyPr/>
          <a:lstStyle>
            <a:lvl1pPr>
              <a:defRPr sz="2400">
                <a:solidFill>
                  <a:schemeClr val="tx2">
                    <a:lumMod val="75000"/>
                  </a:schemeClr>
                </a:solidFill>
              </a:defRPr>
            </a:lvl1pPr>
            <a:lvl2pPr>
              <a:defRPr sz="2400">
                <a:solidFill>
                  <a:schemeClr val="tx2">
                    <a:lumMod val="75000"/>
                  </a:schemeClr>
                </a:solidFill>
              </a:defRPr>
            </a:lvl2pPr>
            <a:lvl3pPr>
              <a:defRPr sz="2400">
                <a:solidFill>
                  <a:schemeClr val="tx2">
                    <a:lumMod val="75000"/>
                  </a:schemeClr>
                </a:solidFill>
              </a:defRPr>
            </a:lvl3pPr>
            <a:lvl4pPr>
              <a:defRPr sz="2400">
                <a:solidFill>
                  <a:schemeClr val="tx2">
                    <a:lumMod val="75000"/>
                  </a:schemeClr>
                </a:solidFill>
              </a:defRPr>
            </a:lvl4pPr>
            <a:lvl5pPr>
              <a:defRPr sz="2400">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7" name="Title 6">
            <a:extLst>
              <a:ext uri="{FF2B5EF4-FFF2-40B4-BE49-F238E27FC236}">
                <a16:creationId xmlns:a16="http://schemas.microsoft.com/office/drawing/2014/main" id="{797360EF-93B9-C25C-C779-255E9CF1B48E}"/>
              </a:ext>
            </a:extLst>
          </p:cNvPr>
          <p:cNvSpPr>
            <a:spLocks noGrp="1"/>
          </p:cNvSpPr>
          <p:nvPr>
            <p:ph type="title"/>
          </p:nvPr>
        </p:nvSpPr>
        <p:spPr>
          <a:xfrm>
            <a:off x="816681" y="503672"/>
            <a:ext cx="8522163" cy="835602"/>
          </a:xfrm>
          <a:prstGeom prst="rect">
            <a:avLst/>
          </a:prstGeom>
        </p:spPr>
        <p:txBody>
          <a:bodyPr/>
          <a:lstStyle>
            <a:lvl1pPr algn="l" defTabSz="914400" rtl="0" eaLnBrk="1" latinLnBrk="0" hangingPunct="1">
              <a:spcBef>
                <a:spcPct val="0"/>
              </a:spcBef>
              <a:buNone/>
              <a:defRPr lang="en-NZ" sz="3200" b="1" kern="1200" dirty="0">
                <a:solidFill>
                  <a:srgbClr val="1E4678"/>
                </a:solidFill>
                <a:latin typeface="+mj-lt"/>
                <a:ea typeface="+mj-ea"/>
                <a:cs typeface="Arial" charset="0"/>
              </a:defRPr>
            </a:lvl1pPr>
          </a:lstStyle>
          <a:p>
            <a:r>
              <a:rPr lang="en-US" dirty="0"/>
              <a:t>Click to edit Master title style</a:t>
            </a:r>
            <a:endParaRPr lang="en-NZ" dirty="0"/>
          </a:p>
        </p:txBody>
      </p:sp>
    </p:spTree>
    <p:extLst>
      <p:ext uri="{BB962C8B-B14F-4D97-AF65-F5344CB8AC3E}">
        <p14:creationId xmlns:p14="http://schemas.microsoft.com/office/powerpoint/2010/main" val="2290647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185187-2802-4142-8BF4-058DBE17EECE}" type="slidenum">
              <a:rPr lang="en-GB" smtClean="0"/>
              <a:pPr/>
              <a:t>‹#›</a:t>
            </a:fld>
            <a:endParaRPr lang="en-GB"/>
          </a:p>
        </p:txBody>
      </p:sp>
    </p:spTree>
    <p:extLst>
      <p:ext uri="{BB962C8B-B14F-4D97-AF65-F5344CB8AC3E}">
        <p14:creationId xmlns:p14="http://schemas.microsoft.com/office/powerpoint/2010/main" val="7174859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EDAE2"/>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9168341" y="6356350"/>
            <a:ext cx="14401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DC3CE8-9A6A-4BA0-80C1-7EE736672558}" type="datetimeFigureOut">
              <a:rPr lang="en-GB" smtClean="0"/>
              <a:t>01/11/2022</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896533" y="6356351"/>
            <a:ext cx="68586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CB081-78C2-477B-AD93-F3AAA86AADFB}" type="slidenum">
              <a:rPr lang="en-GB" smtClean="0"/>
              <a:t>‹#›</a:t>
            </a:fld>
            <a:endParaRPr lang="en-GB"/>
          </a:p>
        </p:txBody>
      </p:sp>
      <p:pic>
        <p:nvPicPr>
          <p:cNvPr id="13" name="Picture 12"/>
          <p:cNvPicPr>
            <a:picLocks noGrp="1" noChangeAspect="1" noChangeArrowheads="1"/>
          </p:cNvPicPr>
          <p:nvPr/>
        </p:nvPicPr>
        <p:blipFill>
          <a:blip r:embed="rId4" cstate="print"/>
          <a:srcRect/>
          <a:stretch>
            <a:fillRect/>
          </a:stretch>
        </p:blipFill>
        <p:spPr bwMode="auto">
          <a:xfrm>
            <a:off x="1" y="6363962"/>
            <a:ext cx="2543604" cy="494038"/>
          </a:xfrm>
          <a:prstGeom prst="rect">
            <a:avLst/>
          </a:prstGeom>
          <a:solidFill>
            <a:schemeClr val="accent5">
              <a:lumMod val="75000"/>
            </a:schemeClr>
          </a:solidFill>
          <a:ln w="9525">
            <a:noFill/>
            <a:miter lim="800000"/>
            <a:headEnd/>
            <a:tailEnd/>
          </a:ln>
          <a:effectLst/>
        </p:spPr>
      </p:pic>
    </p:spTree>
    <p:extLst>
      <p:ext uri="{BB962C8B-B14F-4D97-AF65-F5344CB8AC3E}">
        <p14:creationId xmlns:p14="http://schemas.microsoft.com/office/powerpoint/2010/main" val="2406272459"/>
      </p:ext>
    </p:extLst>
  </p:cSld>
  <p:clrMap bg1="lt1" tx1="dk1" bg2="lt2" tx2="dk2" accent1="accent1" accent2="accent2" accent3="accent3" accent4="accent4" accent5="accent5" accent6="accent6" hlink="hlink" folHlink="folHlink"/>
  <p:sldLayoutIdLst>
    <p:sldLayoutId id="2147483663" r:id="rId1"/>
    <p:sldLayoutId id="214748366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1408174" y="628491"/>
            <a:ext cx="9587846" cy="5601018"/>
          </a:xfrm>
          <a:prstGeom prst="rect">
            <a:avLst/>
          </a:prstGeom>
          <a:noFill/>
          <a:ln w="9525">
            <a:solidFill>
              <a:srgbClr val="000000"/>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a:off x="2567608" y="2097607"/>
            <a:ext cx="7056784" cy="2062103"/>
          </a:xfrm>
          <a:prstGeom prst="rect">
            <a:avLst/>
          </a:prstGeom>
          <a:solidFill>
            <a:srgbClr val="FFFFFF">
              <a:alpha val="30196"/>
            </a:srgbClr>
          </a:solidFill>
        </p:spPr>
        <p:txBody>
          <a:bodyPr wrap="square">
            <a:spAutoFit/>
          </a:bodyPr>
          <a:lstStyle/>
          <a:p>
            <a:pPr algn="ctr">
              <a:spcBef>
                <a:spcPct val="0"/>
              </a:spcBef>
            </a:pPr>
            <a:r>
              <a:rPr lang="en-GB" altLang="en-US" sz="3200" b="1" dirty="0">
                <a:solidFill>
                  <a:srgbClr val="1E4678"/>
                </a:solidFill>
                <a:latin typeface="Arial" panose="020B0604020202020204" pitchFamily="34" charset="0"/>
                <a:cs typeface="Arial" panose="020B0604020202020204" pitchFamily="34" charset="0"/>
              </a:rPr>
              <a:t>GEBCO </a:t>
            </a:r>
            <a:br>
              <a:rPr lang="en-GB" altLang="en-US" sz="3200" b="1" dirty="0">
                <a:solidFill>
                  <a:srgbClr val="1E4678"/>
                </a:solidFill>
                <a:latin typeface="Arial" panose="020B0604020202020204" pitchFamily="34" charset="0"/>
                <a:cs typeface="Arial" panose="020B0604020202020204" pitchFamily="34" charset="0"/>
              </a:rPr>
            </a:br>
            <a:r>
              <a:rPr lang="en-US" altLang="en-US" sz="3200" b="1" dirty="0">
                <a:solidFill>
                  <a:srgbClr val="1E4678"/>
                </a:solidFill>
                <a:latin typeface="Arial" panose="020B0604020202020204" pitchFamily="34" charset="0"/>
                <a:cs typeface="Arial" panose="020B0604020202020204" pitchFamily="34" charset="0"/>
              </a:rPr>
              <a:t>Strategy Drafting Working Group </a:t>
            </a:r>
          </a:p>
          <a:p>
            <a:pPr algn="ctr">
              <a:spcBef>
                <a:spcPct val="0"/>
              </a:spcBef>
            </a:pPr>
            <a:endParaRPr lang="en-US" altLang="en-US" sz="3200" b="1" dirty="0">
              <a:solidFill>
                <a:srgbClr val="1E4678"/>
              </a:solidFill>
              <a:latin typeface="Arial" panose="020B0604020202020204" pitchFamily="34" charset="0"/>
              <a:cs typeface="Arial" panose="020B0604020202020204" pitchFamily="34" charset="0"/>
            </a:endParaRPr>
          </a:p>
          <a:p>
            <a:pPr algn="ctr">
              <a:spcBef>
                <a:spcPct val="0"/>
              </a:spcBef>
            </a:pPr>
            <a:r>
              <a:rPr lang="en-US" altLang="en-US" sz="3200" b="1" dirty="0">
                <a:solidFill>
                  <a:srgbClr val="1E4678"/>
                </a:solidFill>
                <a:latin typeface="Arial" panose="020B0604020202020204" pitchFamily="34" charset="0"/>
                <a:cs typeface="Arial" panose="020B0604020202020204" pitchFamily="34" charset="0"/>
              </a:rPr>
              <a:t>Breakout Sessions</a:t>
            </a:r>
            <a:endParaRPr lang="en-GB" altLang="en-US" sz="3200" b="1" dirty="0">
              <a:solidFill>
                <a:srgbClr val="1E4678"/>
              </a:solidFill>
              <a:latin typeface="Arial" panose="020B0604020202020204" pitchFamily="34" charset="0"/>
              <a:cs typeface="Arial" panose="020B0604020202020204" pitchFamily="34" charset="0"/>
            </a:endParaRPr>
          </a:p>
        </p:txBody>
      </p:sp>
      <p:sp>
        <p:nvSpPr>
          <p:cNvPr id="7" name="TextBox 1"/>
          <p:cNvSpPr txBox="1">
            <a:spLocks noChangeArrowheads="1"/>
          </p:cNvSpPr>
          <p:nvPr/>
        </p:nvSpPr>
        <p:spPr bwMode="auto">
          <a:xfrm>
            <a:off x="2430197" y="5301208"/>
            <a:ext cx="754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eaLnBrk="0" hangingPunct="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eaLnBrk="0" hangingPunct="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eaLnBrk="0" hangingPunct="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eaLnBrk="0" hangingPunct="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en-GB" altLang="en-US" sz="1400" b="1" dirty="0">
                <a:solidFill>
                  <a:srgbClr val="1E4678"/>
                </a:solidFill>
                <a:latin typeface="Arial" panose="020B0604020202020204" pitchFamily="34" charset="0"/>
                <a:cs typeface="Arial" panose="020B0604020202020204" pitchFamily="34" charset="0"/>
              </a:rPr>
              <a:t>GGC39 - Southampton, UK - 31 October - 1 November 2022</a:t>
            </a:r>
          </a:p>
        </p:txBody>
      </p:sp>
      <p:pic>
        <p:nvPicPr>
          <p:cNvPr id="8" name="Picture 7" descr="G:\New_Logo-WPE\New_Logo\High_quality_for_printing\Logo_Complete_English\IHO_Logo_CMYK_Complete_EN@10x-100.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1958" y="-10795"/>
            <a:ext cx="2768823" cy="1034252"/>
          </a:xfrm>
          <a:prstGeom prst="rect">
            <a:avLst/>
          </a:prstGeom>
          <a:noFill/>
          <a:ln>
            <a:noFill/>
          </a:ln>
        </p:spPr>
      </p:pic>
      <p:pic>
        <p:nvPicPr>
          <p:cNvPr id="9" name="Picture 8" descr="unesco_ioc_logo_transparent.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39325" y="-10795"/>
            <a:ext cx="1842913" cy="1034252"/>
          </a:xfrm>
          <a:prstGeom prst="rect">
            <a:avLst/>
          </a:prstGeom>
          <a:noFill/>
          <a:ln>
            <a:noFill/>
          </a:ln>
        </p:spPr>
      </p:pic>
      <p:pic>
        <p:nvPicPr>
          <p:cNvPr id="10" name="Picture 9" descr="gebco-text.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02097" y="7737"/>
            <a:ext cx="1093922" cy="1018743"/>
          </a:xfrm>
          <a:prstGeom prst="rect">
            <a:avLst/>
          </a:prstGeom>
          <a:noFill/>
          <a:ln>
            <a:noFill/>
          </a:ln>
        </p:spPr>
      </p:pic>
    </p:spTree>
    <p:extLst>
      <p:ext uri="{BB962C8B-B14F-4D97-AF65-F5344CB8AC3E}">
        <p14:creationId xmlns:p14="http://schemas.microsoft.com/office/powerpoint/2010/main" val="1674210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22CCF-7A3F-E747-D260-081A00D826E6}"/>
              </a:ext>
            </a:extLst>
          </p:cNvPr>
          <p:cNvSpPr>
            <a:spLocks noGrp="1"/>
          </p:cNvSpPr>
          <p:nvPr>
            <p:ph type="title"/>
          </p:nvPr>
        </p:nvSpPr>
        <p:spPr/>
        <p:txBody>
          <a:bodyPr/>
          <a:lstStyle/>
          <a:p>
            <a:r>
              <a:rPr lang="en-US" dirty="0"/>
              <a:t>GEBCO Strategy Drafting </a:t>
            </a:r>
            <a:endParaRPr lang="en-NZ" dirty="0"/>
          </a:p>
        </p:txBody>
      </p:sp>
      <p:sp>
        <p:nvSpPr>
          <p:cNvPr id="3" name="Text Placeholder 2">
            <a:extLst>
              <a:ext uri="{FF2B5EF4-FFF2-40B4-BE49-F238E27FC236}">
                <a16:creationId xmlns:a16="http://schemas.microsoft.com/office/drawing/2014/main" id="{C651D11D-F731-7AB7-A216-B6252431C9DB}"/>
              </a:ext>
            </a:extLst>
          </p:cNvPr>
          <p:cNvSpPr>
            <a:spLocks noGrp="1"/>
          </p:cNvSpPr>
          <p:nvPr>
            <p:ph type="body" sz="quarter" idx="13"/>
          </p:nvPr>
        </p:nvSpPr>
        <p:spPr>
          <a:xfrm>
            <a:off x="589936" y="1602658"/>
            <a:ext cx="11277600" cy="4102741"/>
          </a:xfrm>
        </p:spPr>
        <p:txBody>
          <a:bodyPr/>
          <a:lstStyle/>
          <a:p>
            <a:pPr marL="0" indent="0">
              <a:buNone/>
            </a:pPr>
            <a:r>
              <a:rPr lang="en-US" b="1" dirty="0"/>
              <a:t>What's missing from the draft strategy</a:t>
            </a:r>
          </a:p>
          <a:p>
            <a:pPr marL="0" indent="0">
              <a:buNone/>
            </a:pPr>
            <a:endParaRPr lang="en-US" b="1" dirty="0"/>
          </a:p>
          <a:p>
            <a:pPr marL="1347788"/>
            <a:r>
              <a:rPr lang="en-US" sz="2400" dirty="0"/>
              <a:t>Focus on fundamental points</a:t>
            </a:r>
          </a:p>
          <a:p>
            <a:pPr marL="1347788"/>
            <a:r>
              <a:rPr lang="en-US" sz="2400" dirty="0"/>
              <a:t>Do you recognized yourself fin this strategy?</a:t>
            </a:r>
          </a:p>
          <a:p>
            <a:pPr marL="1347788"/>
            <a:r>
              <a:rPr lang="en-US" sz="2400" dirty="0"/>
              <a:t>Is it taking us forward enough into the 21 Century</a:t>
            </a:r>
          </a:p>
          <a:p>
            <a:pPr marL="0" indent="0">
              <a:buNone/>
            </a:pPr>
            <a:endParaRPr lang="en-US" b="1" dirty="0"/>
          </a:p>
        </p:txBody>
      </p:sp>
    </p:spTree>
    <p:extLst>
      <p:ext uri="{BB962C8B-B14F-4D97-AF65-F5344CB8AC3E}">
        <p14:creationId xmlns:p14="http://schemas.microsoft.com/office/powerpoint/2010/main" val="1986491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07AA368-6B24-F8D9-C011-5DED884F6C4E}"/>
              </a:ext>
            </a:extLst>
          </p:cNvPr>
          <p:cNvPicPr>
            <a:picLocks noChangeAspect="1"/>
          </p:cNvPicPr>
          <p:nvPr/>
        </p:nvPicPr>
        <p:blipFill>
          <a:blip r:embed="rId2"/>
          <a:stretch>
            <a:fillRect/>
          </a:stretch>
        </p:blipFill>
        <p:spPr>
          <a:xfrm>
            <a:off x="816681" y="1339274"/>
            <a:ext cx="10583752" cy="4696480"/>
          </a:xfrm>
          <a:prstGeom prst="rect">
            <a:avLst/>
          </a:prstGeom>
        </p:spPr>
      </p:pic>
      <p:sp>
        <p:nvSpPr>
          <p:cNvPr id="6" name="Title 5">
            <a:extLst>
              <a:ext uri="{FF2B5EF4-FFF2-40B4-BE49-F238E27FC236}">
                <a16:creationId xmlns:a16="http://schemas.microsoft.com/office/drawing/2014/main" id="{0017308D-03DF-6C62-A145-48E2166AFD4F}"/>
              </a:ext>
            </a:extLst>
          </p:cNvPr>
          <p:cNvSpPr>
            <a:spLocks noGrp="1"/>
          </p:cNvSpPr>
          <p:nvPr>
            <p:ph type="title"/>
          </p:nvPr>
        </p:nvSpPr>
        <p:spPr/>
        <p:txBody>
          <a:bodyPr/>
          <a:lstStyle/>
          <a:p>
            <a:r>
              <a:rPr lang="en-US" dirty="0"/>
              <a:t>GGC TOR</a:t>
            </a:r>
            <a:endParaRPr lang="en-NZ" dirty="0"/>
          </a:p>
        </p:txBody>
      </p:sp>
    </p:spTree>
    <p:extLst>
      <p:ext uri="{BB962C8B-B14F-4D97-AF65-F5344CB8AC3E}">
        <p14:creationId xmlns:p14="http://schemas.microsoft.com/office/powerpoint/2010/main" val="319892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22CCF-7A3F-E747-D260-081A00D826E6}"/>
              </a:ext>
            </a:extLst>
          </p:cNvPr>
          <p:cNvSpPr>
            <a:spLocks noGrp="1"/>
          </p:cNvSpPr>
          <p:nvPr>
            <p:ph type="title"/>
          </p:nvPr>
        </p:nvSpPr>
        <p:spPr/>
        <p:txBody>
          <a:bodyPr/>
          <a:lstStyle/>
          <a:p>
            <a:r>
              <a:rPr lang="en-US" dirty="0"/>
              <a:t>GEBCO Strategy Drafting Breakout Session1 </a:t>
            </a:r>
            <a:endParaRPr lang="en-NZ" dirty="0"/>
          </a:p>
        </p:txBody>
      </p:sp>
      <p:sp>
        <p:nvSpPr>
          <p:cNvPr id="3" name="Text Placeholder 2">
            <a:extLst>
              <a:ext uri="{FF2B5EF4-FFF2-40B4-BE49-F238E27FC236}">
                <a16:creationId xmlns:a16="http://schemas.microsoft.com/office/drawing/2014/main" id="{C651D11D-F731-7AB7-A216-B6252431C9DB}"/>
              </a:ext>
            </a:extLst>
          </p:cNvPr>
          <p:cNvSpPr>
            <a:spLocks noGrp="1"/>
          </p:cNvSpPr>
          <p:nvPr>
            <p:ph type="body" sz="quarter" idx="13"/>
          </p:nvPr>
        </p:nvSpPr>
        <p:spPr>
          <a:xfrm>
            <a:off x="658761" y="1071675"/>
            <a:ext cx="11366091" cy="5282653"/>
          </a:xfrm>
        </p:spPr>
        <p:txBody>
          <a:bodyPr/>
          <a:lstStyle/>
          <a:p>
            <a:pPr marL="0" indent="0">
              <a:buNone/>
            </a:pPr>
            <a:endParaRPr lang="en-US" b="1" dirty="0"/>
          </a:p>
          <a:p>
            <a:pPr marL="0" indent="0">
              <a:buNone/>
            </a:pPr>
            <a:r>
              <a:rPr lang="en-US" b="1" dirty="0"/>
              <a:t>Vision </a:t>
            </a:r>
          </a:p>
          <a:p>
            <a:pPr marL="0" indent="0">
              <a:buNone/>
            </a:pPr>
            <a:r>
              <a:rPr lang="en-NZ" sz="1800" b="1" dirty="0"/>
              <a:t>Ex. 1 </a:t>
            </a:r>
            <a:r>
              <a:rPr lang="en-NZ" sz="1800" dirty="0"/>
              <a:t>-The public is provided with the most authoritative and up to date general bathymetric chart of the world oceans and seas</a:t>
            </a:r>
          </a:p>
          <a:p>
            <a:pPr marL="0" indent="0">
              <a:buNone/>
            </a:pPr>
            <a:r>
              <a:rPr lang="en-NZ" sz="1800" b="1" dirty="0"/>
              <a:t>Ex. 2 </a:t>
            </a:r>
            <a:r>
              <a:rPr lang="en-NZ" sz="1800" dirty="0"/>
              <a:t>- </a:t>
            </a:r>
            <a:r>
              <a:rPr lang="en-GB" sz="1800" dirty="0"/>
              <a:t>A healthy and sustainable ocean informed by a comprehensive ocean map </a:t>
            </a:r>
            <a:endParaRPr lang="en-NZ" sz="1800" dirty="0"/>
          </a:p>
          <a:p>
            <a:pPr marL="0" indent="0">
              <a:buNone/>
            </a:pPr>
            <a:endParaRPr lang="en-NZ" sz="1800" dirty="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a:ln>
                  <a:noFill/>
                </a:ln>
                <a:solidFill>
                  <a:srgbClr val="1F497D">
                    <a:lumMod val="75000"/>
                  </a:srgbClr>
                </a:solidFill>
                <a:effectLst/>
                <a:uLnTx/>
                <a:uFillTx/>
                <a:latin typeface="Calibri"/>
                <a:ea typeface="+mn-ea"/>
                <a:cs typeface="+mn-cs"/>
              </a:rPr>
              <a:t>Mission </a:t>
            </a:r>
          </a:p>
          <a:p>
            <a:pPr marL="0" indent="0">
              <a:buNone/>
            </a:pPr>
            <a:r>
              <a:rPr lang="en-NZ" sz="1800" b="1" dirty="0"/>
              <a:t>Ex. 1 </a:t>
            </a:r>
            <a:r>
              <a:rPr lang="en-NZ" sz="1800" dirty="0"/>
              <a:t>- to compile open and available data from an authoritative public record of all bathymetric survey data of the world’s oceans and seas into the general bathymetric chart of the ocean by investing in, and building capacity for the active maintenance and update of these record.  </a:t>
            </a:r>
            <a:endParaRPr lang="en-GB" sz="1800" dirty="0"/>
          </a:p>
          <a:p>
            <a:pPr marL="0" indent="0">
              <a:buNone/>
            </a:pPr>
            <a:r>
              <a:rPr lang="en-GB" sz="1800" b="1" dirty="0"/>
              <a:t>Ex. 2 </a:t>
            </a:r>
            <a:r>
              <a:rPr lang="en-GB" sz="1800" dirty="0"/>
              <a:t>- to provide the most comprehensive and authoritative, publicly available bathymetric dataset for the world’s oceans.</a:t>
            </a:r>
            <a:endParaRPr lang="en-NZ" sz="1800" dirty="0"/>
          </a:p>
          <a:p>
            <a:pPr marL="0" indent="0">
              <a:buNone/>
            </a:pPr>
            <a:endParaRPr lang="en-NZ" sz="1800" dirty="0">
              <a:solidFill>
                <a:srgbClr val="002060"/>
              </a:solidFill>
              <a:latin typeface="Calibri" panose="020F0502020204030204" pitchFamily="34" charset="0"/>
              <a:ea typeface="MS Mincho" panose="02020609040205080304" pitchFamily="49" charset="-128"/>
              <a:cs typeface="Times New Roman" panose="02020603050405020304" pitchFamily="18" charset="0"/>
            </a:endParaRPr>
          </a:p>
          <a:p>
            <a:pPr marL="0" indent="0">
              <a:buNone/>
            </a:pPr>
            <a:endParaRPr lang="en-US" sz="1800" dirty="0"/>
          </a:p>
        </p:txBody>
      </p:sp>
    </p:spTree>
    <p:extLst>
      <p:ext uri="{BB962C8B-B14F-4D97-AF65-F5344CB8AC3E}">
        <p14:creationId xmlns:p14="http://schemas.microsoft.com/office/powerpoint/2010/main" val="3683371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22CCF-7A3F-E747-D260-081A00D826E6}"/>
              </a:ext>
            </a:extLst>
          </p:cNvPr>
          <p:cNvSpPr>
            <a:spLocks noGrp="1"/>
          </p:cNvSpPr>
          <p:nvPr>
            <p:ph type="title"/>
          </p:nvPr>
        </p:nvSpPr>
        <p:spPr/>
        <p:txBody>
          <a:bodyPr/>
          <a:lstStyle/>
          <a:p>
            <a:r>
              <a:rPr lang="en-US" dirty="0"/>
              <a:t>GEBCO Strategy Drafting Breakout Session 2 </a:t>
            </a:r>
            <a:endParaRPr lang="en-NZ" dirty="0"/>
          </a:p>
        </p:txBody>
      </p:sp>
      <p:sp>
        <p:nvSpPr>
          <p:cNvPr id="3" name="Text Placeholder 2">
            <a:extLst>
              <a:ext uri="{FF2B5EF4-FFF2-40B4-BE49-F238E27FC236}">
                <a16:creationId xmlns:a16="http://schemas.microsoft.com/office/drawing/2014/main" id="{C651D11D-F731-7AB7-A216-B6252431C9DB}"/>
              </a:ext>
            </a:extLst>
          </p:cNvPr>
          <p:cNvSpPr>
            <a:spLocks noGrp="1"/>
          </p:cNvSpPr>
          <p:nvPr>
            <p:ph type="body" sz="quarter" idx="13"/>
          </p:nvPr>
        </p:nvSpPr>
        <p:spPr>
          <a:xfrm>
            <a:off x="816681" y="1268361"/>
            <a:ext cx="9858481" cy="4136633"/>
          </a:xfrm>
        </p:spPr>
        <p:txBody>
          <a:bodyPr/>
          <a:lstStyle/>
          <a:p>
            <a:pPr marL="0" indent="0">
              <a:buNone/>
            </a:pPr>
            <a:r>
              <a:rPr lang="en-US" b="1" dirty="0"/>
              <a:t>Outcomes</a:t>
            </a:r>
          </a:p>
          <a:p>
            <a:pPr marL="1347788"/>
            <a:r>
              <a:rPr lang="en-US" dirty="0"/>
              <a:t>3 or 4 Outcomes (where do you want to be in 1 or 2 generations)</a:t>
            </a:r>
          </a:p>
          <a:p>
            <a:pPr marL="1347788"/>
            <a:r>
              <a:rPr lang="en-US" dirty="0"/>
              <a:t>Think outcomes of the decade</a:t>
            </a:r>
          </a:p>
          <a:p>
            <a:pPr marL="0" indent="0">
              <a:buNone/>
            </a:pPr>
            <a:r>
              <a:rPr lang="en-US" dirty="0"/>
              <a:t>	</a:t>
            </a:r>
          </a:p>
          <a:p>
            <a:pPr marL="0" indent="0">
              <a:buNone/>
            </a:pPr>
            <a:r>
              <a:rPr lang="en-US" b="1" dirty="0"/>
              <a:t>Objectives </a:t>
            </a:r>
          </a:p>
          <a:p>
            <a:pPr marL="1347788"/>
            <a:r>
              <a:rPr lang="en-US" dirty="0"/>
              <a:t>3 or 4 Objectives (what do we want to deliver in 5-15 </a:t>
            </a:r>
            <a:r>
              <a:rPr lang="en-US" dirty="0" err="1"/>
              <a:t>yrs</a:t>
            </a:r>
            <a:r>
              <a:rPr lang="en-US" dirty="0"/>
              <a:t>)</a:t>
            </a:r>
          </a:p>
          <a:p>
            <a:pPr marL="1347788"/>
            <a:r>
              <a:rPr lang="en-US" dirty="0"/>
              <a:t>SMART </a:t>
            </a:r>
          </a:p>
          <a:p>
            <a:pPr marL="457200" indent="-457200">
              <a:buFont typeface="+mj-lt"/>
              <a:buAutoNum type="arabicPeriod"/>
            </a:pP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2483449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85EAE8E-1FB0-894E-188D-B52E94B2ED77}"/>
              </a:ext>
            </a:extLst>
          </p:cNvPr>
          <p:cNvSpPr>
            <a:spLocks noGrp="1"/>
          </p:cNvSpPr>
          <p:nvPr>
            <p:ph type="body" sz="quarter" idx="13"/>
          </p:nvPr>
        </p:nvSpPr>
        <p:spPr>
          <a:xfrm>
            <a:off x="824424" y="1051682"/>
            <a:ext cx="10617006" cy="3554608"/>
          </a:xfrm>
        </p:spPr>
        <p:txBody>
          <a:bodyPr/>
          <a:lstStyle/>
          <a:p>
            <a:pPr marL="0" indent="0">
              <a:lnSpc>
                <a:spcPct val="112000"/>
              </a:lnSpc>
              <a:spcBef>
                <a:spcPts val="1800"/>
              </a:spcBef>
              <a:buNone/>
            </a:pPr>
            <a:r>
              <a:rPr lang="en-US" b="1" dirty="0"/>
              <a:t>Outcome Examples </a:t>
            </a:r>
          </a:p>
          <a:p>
            <a:pPr marL="895350">
              <a:spcBef>
                <a:spcPts val="1200"/>
              </a:spcBef>
              <a:buFont typeface="Wingdings" panose="05000000000000000000" pitchFamily="2" charset="2"/>
              <a:buChar char="ü"/>
            </a:pPr>
            <a:r>
              <a:rPr lang="en-US" sz="2000" dirty="0"/>
              <a:t>Open and equitable access to bathymetric data, information, technology and innovation contributing to an Accessible Ocean.</a:t>
            </a:r>
          </a:p>
          <a:p>
            <a:pPr marL="895350">
              <a:spcBef>
                <a:spcPts val="1200"/>
              </a:spcBef>
              <a:buFont typeface="Wingdings" panose="05000000000000000000" pitchFamily="2" charset="2"/>
              <a:buChar char="ü"/>
            </a:pPr>
            <a:r>
              <a:rPr lang="en-US" sz="2000" dirty="0"/>
              <a:t>Improved bathymetric data and information supporting better derived scientific knowledge and contributing to a Predicted, Safe, Healthy and Resilient Ocean.</a:t>
            </a:r>
          </a:p>
          <a:p>
            <a:pPr marL="895350">
              <a:spcBef>
                <a:spcPts val="1200"/>
              </a:spcBef>
              <a:buFont typeface="Wingdings" panose="05000000000000000000" pitchFamily="2" charset="2"/>
              <a:buChar char="ü"/>
            </a:pPr>
            <a:r>
              <a:rPr lang="en-US" sz="2000" dirty="0"/>
              <a:t>A well-understood seabed contributing to an Inspiring and Engaging Ocean.</a:t>
            </a:r>
          </a:p>
          <a:p>
            <a:endParaRPr lang="en-NZ" dirty="0"/>
          </a:p>
        </p:txBody>
      </p:sp>
    </p:spTree>
    <p:extLst>
      <p:ext uri="{BB962C8B-B14F-4D97-AF65-F5344CB8AC3E}">
        <p14:creationId xmlns:p14="http://schemas.microsoft.com/office/powerpoint/2010/main" val="3840403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4">
            <a:extLst>
              <a:ext uri="{FF2B5EF4-FFF2-40B4-BE49-F238E27FC236}">
                <a16:creationId xmlns:a16="http://schemas.microsoft.com/office/drawing/2014/main" id="{ABEB148E-2C90-1472-1224-D8FB9547F07E}"/>
              </a:ext>
            </a:extLst>
          </p:cNvPr>
          <p:cNvSpPr txBox="1">
            <a:spLocks/>
          </p:cNvSpPr>
          <p:nvPr/>
        </p:nvSpPr>
        <p:spPr>
          <a:xfrm>
            <a:off x="521110" y="3084500"/>
            <a:ext cx="10972196" cy="2721449"/>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95350">
              <a:lnSpc>
                <a:spcPct val="112000"/>
              </a:lnSpc>
              <a:spcBef>
                <a:spcPts val="1200"/>
              </a:spcBef>
              <a:buFont typeface="Wingdings" panose="05000000000000000000" pitchFamily="2" charset="2"/>
              <a:buChar char="ü"/>
            </a:pPr>
            <a:endParaRPr lang="en-US" sz="1800" dirty="0"/>
          </a:p>
        </p:txBody>
      </p:sp>
      <p:sp>
        <p:nvSpPr>
          <p:cNvPr id="3" name="Text Placeholder 2">
            <a:extLst>
              <a:ext uri="{FF2B5EF4-FFF2-40B4-BE49-F238E27FC236}">
                <a16:creationId xmlns:a16="http://schemas.microsoft.com/office/drawing/2014/main" id="{9B8230E5-BEAF-0E17-D713-D0FF6931762D}"/>
              </a:ext>
            </a:extLst>
          </p:cNvPr>
          <p:cNvSpPr>
            <a:spLocks noGrp="1"/>
          </p:cNvSpPr>
          <p:nvPr>
            <p:ph type="body" sz="quarter" idx="13"/>
          </p:nvPr>
        </p:nvSpPr>
        <p:spPr>
          <a:xfrm>
            <a:off x="698694" y="810361"/>
            <a:ext cx="10794612" cy="5121809"/>
          </a:xfrm>
        </p:spPr>
        <p:txBody>
          <a:bodyPr/>
          <a:lstStyle/>
          <a:p>
            <a:pPr marL="0" indent="0">
              <a:buNone/>
            </a:pPr>
            <a:r>
              <a:rPr lang="en-US" b="1" dirty="0"/>
              <a:t>Objective Examples </a:t>
            </a:r>
          </a:p>
          <a:p>
            <a:pPr marL="895350">
              <a:spcBef>
                <a:spcPts val="1200"/>
              </a:spcBef>
              <a:buFont typeface="Wingdings" panose="05000000000000000000" pitchFamily="2" charset="2"/>
              <a:buChar char="ü"/>
            </a:pPr>
            <a:r>
              <a:rPr lang="en-US" sz="2000" dirty="0"/>
              <a:t>Support the continuous improvement (both qualitative and quantitative) of bathymetric data acquisition and sharing, in support of global ocean seafloor mapping and a global ocean bathymetry map.</a:t>
            </a:r>
          </a:p>
          <a:p>
            <a:pPr marL="895350">
              <a:spcBef>
                <a:spcPts val="1200"/>
              </a:spcBef>
              <a:buFont typeface="Wingdings" panose="05000000000000000000" pitchFamily="2" charset="2"/>
              <a:buChar char="ü"/>
            </a:pPr>
            <a:r>
              <a:rPr lang="en-US" sz="2000" dirty="0"/>
              <a:t>Maintain and make available the IHO-IOC GEBCO Gazetteer of Undersea Feature Names.</a:t>
            </a:r>
          </a:p>
          <a:p>
            <a:pPr marL="895350">
              <a:spcBef>
                <a:spcPts val="1200"/>
              </a:spcBef>
              <a:buFont typeface="Wingdings" panose="05000000000000000000" pitchFamily="2" charset="2"/>
              <a:buChar char="ü"/>
            </a:pPr>
            <a:r>
              <a:rPr lang="en-US" sz="2000" dirty="0"/>
              <a:t>Encourage and promote technological innovation to improve and accelerate the data acquisition and development of our core activities.</a:t>
            </a:r>
          </a:p>
          <a:p>
            <a:pPr marL="895350">
              <a:spcBef>
                <a:spcPts val="1200"/>
              </a:spcBef>
              <a:buFont typeface="Wingdings" panose="05000000000000000000" pitchFamily="2" charset="2"/>
              <a:buChar char="ü"/>
            </a:pPr>
            <a:r>
              <a:rPr lang="en-US" sz="2000" dirty="0"/>
              <a:t>Create a community that will assist in building science capacity, </a:t>
            </a:r>
            <a:r>
              <a:rPr lang="en-US" sz="2000" dirty="0" err="1"/>
              <a:t>mobilise</a:t>
            </a:r>
            <a:r>
              <a:rPr lang="en-US" sz="2000" dirty="0"/>
              <a:t> scientists, and facilitate an enabling environment for engagement of practitioners, decision makers and the private sector in the development and use of science-based solutions.</a:t>
            </a:r>
          </a:p>
          <a:p>
            <a:pPr marL="895350">
              <a:spcBef>
                <a:spcPts val="1200"/>
              </a:spcBef>
              <a:buFont typeface="Wingdings" panose="05000000000000000000" pitchFamily="2" charset="2"/>
              <a:buChar char="ü"/>
            </a:pPr>
            <a:r>
              <a:rPr lang="en-US" sz="2000" dirty="0"/>
              <a:t>Raise awareness amongst academic institutions of gaps in education and training that may impact on the progress and development our objectives.</a:t>
            </a:r>
          </a:p>
          <a:p>
            <a:pPr marL="895350">
              <a:spcBef>
                <a:spcPts val="1200"/>
              </a:spcBef>
              <a:buFont typeface="Wingdings" panose="05000000000000000000" pitchFamily="2" charset="2"/>
              <a:buChar char="ü"/>
            </a:pPr>
            <a:endParaRPr lang="en-US" sz="2000" dirty="0"/>
          </a:p>
          <a:p>
            <a:pPr marL="895350">
              <a:spcBef>
                <a:spcPts val="1200"/>
              </a:spcBef>
              <a:buFont typeface="Wingdings" panose="05000000000000000000" pitchFamily="2" charset="2"/>
              <a:buChar char="ü"/>
            </a:pPr>
            <a:endParaRPr lang="en-NZ" sz="2000" dirty="0"/>
          </a:p>
        </p:txBody>
      </p:sp>
    </p:spTree>
    <p:extLst>
      <p:ext uri="{BB962C8B-B14F-4D97-AF65-F5344CB8AC3E}">
        <p14:creationId xmlns:p14="http://schemas.microsoft.com/office/powerpoint/2010/main" val="3385892569"/>
      </p:ext>
    </p:extLst>
  </p:cSld>
  <p:clrMapOvr>
    <a:masterClrMapping/>
  </p:clrMapOvr>
</p:sld>
</file>

<file path=ppt/theme/theme1.xml><?xml version="1.0" encoding="utf-8"?>
<a:theme xmlns:a="http://schemas.openxmlformats.org/drawingml/2006/main" name="Mai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1243</TotalTime>
  <Words>485</Words>
  <Application>Microsoft Office PowerPoint</Application>
  <PresentationFormat>Widescreen</PresentationFormat>
  <Paragraphs>48</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Main Theme</vt:lpstr>
      <vt:lpstr>PowerPoint Presentation</vt:lpstr>
      <vt:lpstr>GEBCO Strategy Drafting </vt:lpstr>
      <vt:lpstr>GGC TOR</vt:lpstr>
      <vt:lpstr>GEBCO Strategy Drafting Breakout Session1 </vt:lpstr>
      <vt:lpstr>GEBCO Strategy Drafting Breakout Session 2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Wyatt</dc:creator>
  <cp:lastModifiedBy>Geoffroy Lamarche</cp:lastModifiedBy>
  <cp:revision>157</cp:revision>
  <dcterms:created xsi:type="dcterms:W3CDTF">2017-04-07T12:30:28Z</dcterms:created>
  <dcterms:modified xsi:type="dcterms:W3CDTF">2022-11-01T09:08:29Z</dcterms:modified>
</cp:coreProperties>
</file>