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7" r:id="rId2"/>
    <p:sldId id="258" r:id="rId3"/>
    <p:sldId id="259" r:id="rId4"/>
    <p:sldId id="261" r:id="rId5"/>
    <p:sldId id="268" r:id="rId6"/>
    <p:sldId id="273" r:id="rId7"/>
    <p:sldId id="264" r:id="rId8"/>
    <p:sldId id="262" r:id="rId9"/>
    <p:sldId id="272" r:id="rId10"/>
    <p:sldId id="270" r:id="rId11"/>
    <p:sldId id="271" r:id="rId12"/>
    <p:sldId id="274" r:id="rId13"/>
    <p:sldId id="265" r:id="rId14"/>
    <p:sldId id="275" r:id="rId15"/>
    <p:sldId id="269" r:id="rId16"/>
    <p:sldId id="263"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DE"/>
    <a:srgbClr val="CCECFF"/>
    <a:srgbClr val="9EDAE2"/>
    <a:srgbClr val="FCFCFC"/>
    <a:srgbClr val="9CB327"/>
    <a:srgbClr val="F78222"/>
    <a:srgbClr val="FD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50" autoAdjust="0"/>
  </p:normalViewPr>
  <p:slideViewPr>
    <p:cSldViewPr snapToGrid="0">
      <p:cViewPr varScale="1">
        <p:scale>
          <a:sx n="61" d="100"/>
          <a:sy n="61" d="100"/>
        </p:scale>
        <p:origin x="6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1F2D0-6A49-4DB6-95EA-50D2FFFC1B44}" type="datetimeFigureOut">
              <a:rPr lang="en-GB" smtClean="0"/>
              <a:t>01/11/2022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C62692-16F3-4DEA-9093-2DF73CCE7E88}" type="slidenum">
              <a:rPr lang="en-GB" smtClean="0"/>
              <a:t>‹#›</a:t>
            </a:fld>
            <a:endParaRPr lang="en-GB"/>
          </a:p>
        </p:txBody>
      </p:sp>
    </p:spTree>
    <p:extLst>
      <p:ext uri="{BB962C8B-B14F-4D97-AF65-F5344CB8AC3E}">
        <p14:creationId xmlns:p14="http://schemas.microsoft.com/office/powerpoint/2010/main" val="400698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3BE196-13EB-4736-BB8D-113E373EE348}" type="slidenum">
              <a:rPr lang="en-GB" smtClean="0"/>
              <a:t>1</a:t>
            </a:fld>
            <a:endParaRPr lang="en-GB"/>
          </a:p>
        </p:txBody>
      </p:sp>
    </p:spTree>
    <p:extLst>
      <p:ext uri="{BB962C8B-B14F-4D97-AF65-F5344CB8AC3E}">
        <p14:creationId xmlns:p14="http://schemas.microsoft.com/office/powerpoint/2010/main" val="138992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introduce the method </a:t>
            </a:r>
          </a:p>
          <a:p>
            <a:r>
              <a:rPr lang="en-US" dirty="0"/>
              <a:t>Explain the exercise </a:t>
            </a:r>
          </a:p>
          <a:p>
            <a:r>
              <a:rPr lang="en-US" dirty="0"/>
              <a:t>What do we want from the strategy</a:t>
            </a:r>
          </a:p>
          <a:p>
            <a:r>
              <a:rPr lang="en-US" dirty="0"/>
              <a:t>What do we expect from people</a:t>
            </a:r>
          </a:p>
          <a:p>
            <a:r>
              <a:rPr lang="en-US" dirty="0"/>
              <a:t>Who is the strategy for?</a:t>
            </a:r>
          </a:p>
          <a:p>
            <a:r>
              <a:rPr lang="en-US" dirty="0"/>
              <a:t>Position us better in today's world</a:t>
            </a:r>
          </a:p>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2</a:t>
            </a:fld>
            <a:endParaRPr lang="en-GB"/>
          </a:p>
        </p:txBody>
      </p:sp>
    </p:spTree>
    <p:extLst>
      <p:ext uri="{BB962C8B-B14F-4D97-AF65-F5344CB8AC3E}">
        <p14:creationId xmlns:p14="http://schemas.microsoft.com/office/powerpoint/2010/main" val="252360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4</a:t>
            </a:fld>
            <a:endParaRPr lang="en-GB"/>
          </a:p>
        </p:txBody>
      </p:sp>
    </p:spTree>
    <p:extLst>
      <p:ext uri="{BB962C8B-B14F-4D97-AF65-F5344CB8AC3E}">
        <p14:creationId xmlns:p14="http://schemas.microsoft.com/office/powerpoint/2010/main" val="100697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6</a:t>
            </a:fld>
            <a:endParaRPr lang="en-GB"/>
          </a:p>
        </p:txBody>
      </p:sp>
    </p:spTree>
    <p:extLst>
      <p:ext uri="{BB962C8B-B14F-4D97-AF65-F5344CB8AC3E}">
        <p14:creationId xmlns:p14="http://schemas.microsoft.com/office/powerpoint/2010/main" val="3638123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buFont typeface="Calibri" panose="020F0502020204030204" pitchFamily="34" charset="0"/>
              <a:buNone/>
            </a:pPr>
            <a:r>
              <a:rPr lang="en-NZ" sz="1200" dirty="0">
                <a:latin typeface="Calibri" panose="020F0502020204030204" pitchFamily="34" charset="0"/>
                <a:cs typeface="Times New Roman" panose="02020603050405020304" pitchFamily="18" charset="0"/>
              </a:rPr>
              <a:t>Vision : the lofty end state, how would the world be a better place? It aligns people’s hearts; the present one is not a vision it’s a mission </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The mission is the impact. How do we contribute to that vision; because then we get to the strategy, and how we want to do that </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Vision and Mission frame the direction of GEBCO</a:t>
            </a:r>
          </a:p>
          <a:p>
            <a:pPr marL="342900" lvl="0" indent="-342900">
              <a:lnSpc>
                <a:spcPct val="107000"/>
              </a:lnSpc>
              <a:buFont typeface="Calibri" panose="020F0502020204030204" pitchFamily="34" charset="0"/>
              <a:buChar char="-"/>
            </a:pPr>
            <a:r>
              <a:rPr lang="en-NZ" sz="1200" dirty="0">
                <a:latin typeface="Calibri" panose="020F0502020204030204" pitchFamily="34" charset="0"/>
                <a:ea typeface="Calibri" panose="020F0502020204030204" pitchFamily="34" charset="0"/>
                <a:cs typeface="Times New Roman" panose="02020603050405020304" pitchFamily="18" charset="0"/>
              </a:rPr>
              <a:t>Objectives</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What area our 4 </a:t>
            </a:r>
            <a:r>
              <a:rPr lang="en-NZ" sz="1200" dirty="0" err="1">
                <a:effectLst/>
                <a:latin typeface="Calibri" panose="020F0502020204030204" pitchFamily="34" charset="0"/>
                <a:ea typeface="Calibri" panose="020F0502020204030204" pitchFamily="34" charset="0"/>
                <a:cs typeface="Times New Roman" panose="02020603050405020304" pitchFamily="18" charset="0"/>
              </a:rPr>
              <a:t>pilars</a:t>
            </a:r>
            <a:r>
              <a:rPr lang="en-NZ"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Includes the why</a:t>
            </a:r>
          </a:p>
          <a:p>
            <a:pPr marL="342900" lvl="0" indent="-342900">
              <a:lnSpc>
                <a:spcPct val="107000"/>
              </a:lnSpc>
              <a:buFont typeface="Calibri" panose="020F0502020204030204" pitchFamily="34" charset="0"/>
              <a:buChar char="-"/>
            </a:pP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sz="1200" dirty="0"/>
          </a:p>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8</a:t>
            </a:fld>
            <a:endParaRPr lang="en-GB"/>
          </a:p>
        </p:txBody>
      </p:sp>
    </p:spTree>
    <p:extLst>
      <p:ext uri="{BB962C8B-B14F-4D97-AF65-F5344CB8AC3E}">
        <p14:creationId xmlns:p14="http://schemas.microsoft.com/office/powerpoint/2010/main" val="3255407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buFont typeface="Calibri" panose="020F0502020204030204" pitchFamily="34" charset="0"/>
              <a:buNone/>
            </a:pPr>
            <a:r>
              <a:rPr lang="en-NZ" sz="1200" dirty="0">
                <a:latin typeface="Calibri" panose="020F0502020204030204" pitchFamily="34" charset="0"/>
                <a:cs typeface="Times New Roman" panose="02020603050405020304" pitchFamily="18" charset="0"/>
              </a:rPr>
              <a:t>Vision : the lofty end state, how would the world be a better place? It aligns people’s hearts; the present one is not a vision it’s a mission </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The mission is the impact. How do we contribute to that vision; because then we get to the strategy, and how we want to do that </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Vision and Mission frame the direction of GEBCO</a:t>
            </a:r>
          </a:p>
          <a:p>
            <a:pPr marL="342900" lvl="0" indent="-342900">
              <a:lnSpc>
                <a:spcPct val="107000"/>
              </a:lnSpc>
              <a:buFont typeface="Calibri" panose="020F0502020204030204" pitchFamily="34" charset="0"/>
              <a:buChar char="-"/>
            </a:pPr>
            <a:r>
              <a:rPr lang="en-NZ" sz="1200" dirty="0">
                <a:latin typeface="Calibri" panose="020F0502020204030204" pitchFamily="34" charset="0"/>
                <a:ea typeface="Calibri" panose="020F0502020204030204" pitchFamily="34" charset="0"/>
                <a:cs typeface="Times New Roman" panose="02020603050405020304" pitchFamily="18" charset="0"/>
              </a:rPr>
              <a:t>Objectives</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What area our 4 </a:t>
            </a:r>
            <a:r>
              <a:rPr lang="en-NZ" sz="1200" dirty="0" err="1">
                <a:effectLst/>
                <a:latin typeface="Calibri" panose="020F0502020204030204" pitchFamily="34" charset="0"/>
                <a:ea typeface="Calibri" panose="020F0502020204030204" pitchFamily="34" charset="0"/>
                <a:cs typeface="Times New Roman" panose="02020603050405020304" pitchFamily="18" charset="0"/>
              </a:rPr>
              <a:t>pilars</a:t>
            </a:r>
            <a:r>
              <a:rPr lang="en-NZ"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Calibri" panose="020F0502020204030204" pitchFamily="34" charset="0"/>
              <a:buChar char="-"/>
            </a:pPr>
            <a:r>
              <a:rPr lang="en-NZ" sz="1200" dirty="0">
                <a:effectLst/>
                <a:latin typeface="Calibri" panose="020F0502020204030204" pitchFamily="34" charset="0"/>
                <a:ea typeface="Calibri" panose="020F0502020204030204" pitchFamily="34" charset="0"/>
                <a:cs typeface="Times New Roman" panose="02020603050405020304" pitchFamily="18" charset="0"/>
              </a:rPr>
              <a:t>Includes the why</a:t>
            </a:r>
          </a:p>
          <a:p>
            <a:pPr marL="342900" lvl="0" indent="-342900">
              <a:lnSpc>
                <a:spcPct val="107000"/>
              </a:lnSpc>
              <a:buFont typeface="Calibri" panose="020F0502020204030204" pitchFamily="34" charset="0"/>
              <a:buChar char="-"/>
            </a:pP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sz="1200" dirty="0"/>
          </a:p>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9</a:t>
            </a:fld>
            <a:endParaRPr lang="en-GB"/>
          </a:p>
        </p:txBody>
      </p:sp>
    </p:spTree>
    <p:extLst>
      <p:ext uri="{BB962C8B-B14F-4D97-AF65-F5344CB8AC3E}">
        <p14:creationId xmlns:p14="http://schemas.microsoft.com/office/powerpoint/2010/main" val="3033851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4013" indent="-354013">
              <a:buFont typeface="Arial" panose="020B0604020202020204" pitchFamily="34" charset="0"/>
              <a:buChar char="•"/>
              <a:tabLst>
                <a:tab pos="176213" algn="l"/>
              </a:tabLst>
            </a:pPr>
            <a:r>
              <a:rPr lang="en-US" sz="1200" b="1" dirty="0">
                <a:solidFill>
                  <a:srgbClr val="4C483D"/>
                </a:solidFill>
                <a:effectLst/>
              </a:rPr>
              <a:t>An accessible ocean</a:t>
            </a:r>
            <a:r>
              <a:rPr lang="en-US" sz="1200" dirty="0">
                <a:solidFill>
                  <a:srgbClr val="4C483D"/>
                </a:solidFill>
                <a:effectLst/>
              </a:rPr>
              <a:t> with open and equitable access to bathymetric data, information, technology and innovation </a:t>
            </a:r>
            <a:endParaRPr lang="en-US" sz="1200" dirty="0">
              <a:effectLst/>
            </a:endParaRPr>
          </a:p>
          <a:p>
            <a:pPr marL="354013" indent="-354013">
              <a:buFont typeface="Arial" panose="020B0604020202020204" pitchFamily="34" charset="0"/>
              <a:buChar char="•"/>
              <a:tabLst>
                <a:tab pos="176213" algn="l"/>
              </a:tabLst>
            </a:pPr>
            <a:r>
              <a:rPr lang="en-US" sz="1200" b="1" dirty="0">
                <a:solidFill>
                  <a:srgbClr val="4C483D"/>
                </a:solidFill>
                <a:effectLst/>
              </a:rPr>
              <a:t>A predicted ocean</a:t>
            </a:r>
            <a:r>
              <a:rPr lang="en-US" sz="1200" dirty="0">
                <a:solidFill>
                  <a:srgbClr val="4C483D"/>
                </a:solidFill>
                <a:effectLst/>
              </a:rPr>
              <a:t> where society understands and can respond to changing ocean conditions through better scientific knowledge derived from the use of improved bathymetry.</a:t>
            </a:r>
            <a:endParaRPr lang="en-US" sz="1200" dirty="0">
              <a:effectLst/>
            </a:endParaRPr>
          </a:p>
          <a:p>
            <a:pPr marL="354013" indent="-354013">
              <a:buFont typeface="Arial" panose="020B0604020202020204" pitchFamily="34" charset="0"/>
              <a:buChar char="•"/>
              <a:tabLst>
                <a:tab pos="176213" algn="l"/>
              </a:tabLst>
            </a:pPr>
            <a:r>
              <a:rPr lang="en-US" sz="1200" b="1" dirty="0">
                <a:solidFill>
                  <a:srgbClr val="4C483D"/>
                </a:solidFill>
                <a:effectLst/>
              </a:rPr>
              <a:t>A safe ocean</a:t>
            </a:r>
            <a:r>
              <a:rPr lang="en-US" sz="1200" dirty="0">
                <a:solidFill>
                  <a:srgbClr val="4C483D"/>
                </a:solidFill>
                <a:effectLst/>
              </a:rPr>
              <a:t> where life and livelihoods are protected from ocean-related hazards through better scientific knowledge derived from the use of improved bathymetry. </a:t>
            </a:r>
            <a:endParaRPr lang="en-US" sz="1200" dirty="0">
              <a:effectLst/>
            </a:endParaRPr>
          </a:p>
          <a:p>
            <a:pPr marL="354013" indent="-354013">
              <a:buFont typeface="Arial" panose="020B0604020202020204" pitchFamily="34" charset="0"/>
              <a:buChar char="•"/>
              <a:tabLst>
                <a:tab pos="176213" algn="l"/>
              </a:tabLst>
            </a:pPr>
            <a:r>
              <a:rPr lang="en-US" sz="1200" b="1" dirty="0">
                <a:solidFill>
                  <a:srgbClr val="4C483D"/>
                </a:solidFill>
                <a:effectLst/>
              </a:rPr>
              <a:t>A healthy and resilient ocean</a:t>
            </a:r>
            <a:r>
              <a:rPr lang="en-US" sz="1200" dirty="0">
                <a:solidFill>
                  <a:srgbClr val="4C483D"/>
                </a:solidFill>
                <a:effectLst/>
              </a:rPr>
              <a:t> where marine ecosystems are understood, protected, restored and managed through more effective decision-making processes due to improved bathymetric information.</a:t>
            </a:r>
            <a:endParaRPr lang="en-US" sz="1200" dirty="0">
              <a:effectLst/>
            </a:endParaRPr>
          </a:p>
          <a:p>
            <a:pPr marL="354013" indent="-354013">
              <a:buFont typeface="Arial" panose="020B0604020202020204" pitchFamily="34" charset="0"/>
              <a:buChar char="•"/>
              <a:tabLst>
                <a:tab pos="176213" algn="l"/>
              </a:tabLst>
            </a:pPr>
            <a:r>
              <a:rPr lang="en-US" sz="1200" b="1" dirty="0">
                <a:solidFill>
                  <a:srgbClr val="4C483D"/>
                </a:solidFill>
                <a:effectLst/>
              </a:rPr>
              <a:t>An inspiring and engaging ocean</a:t>
            </a:r>
            <a:r>
              <a:rPr lang="en-US" sz="1200" dirty="0">
                <a:solidFill>
                  <a:srgbClr val="4C483D"/>
                </a:solidFill>
                <a:effectLst/>
              </a:rPr>
              <a:t> where society understands and values the seabed in relation to human wellbeing and sustainable development.</a:t>
            </a:r>
            <a:endParaRPr lang="en-US" sz="1200" dirty="0">
              <a:effectLst/>
            </a:endParaRPr>
          </a:p>
          <a:p>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12</a:t>
            </a:fld>
            <a:endParaRPr lang="en-GB"/>
          </a:p>
        </p:txBody>
      </p:sp>
    </p:spTree>
    <p:extLst>
      <p:ext uri="{BB962C8B-B14F-4D97-AF65-F5344CB8AC3E}">
        <p14:creationId xmlns:p14="http://schemas.microsoft.com/office/powerpoint/2010/main" val="2930701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the Kodak moment? Are we missing something? Are we still relevant ? </a:t>
            </a:r>
          </a:p>
          <a:p>
            <a:r>
              <a:rPr lang="en-US" dirty="0"/>
              <a:t>SMART - Specific; Measurable; Achievable; Relevant and Time bound</a:t>
            </a:r>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13</a:t>
            </a:fld>
            <a:endParaRPr lang="en-GB"/>
          </a:p>
        </p:txBody>
      </p:sp>
    </p:spTree>
    <p:extLst>
      <p:ext uri="{BB962C8B-B14F-4D97-AF65-F5344CB8AC3E}">
        <p14:creationId xmlns:p14="http://schemas.microsoft.com/office/powerpoint/2010/main" val="413329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the Kodak moment? Are we missing something? Are we still relevant ? </a:t>
            </a:r>
          </a:p>
          <a:p>
            <a:r>
              <a:rPr lang="en-US" dirty="0"/>
              <a:t>SMART - Specific; Measurable; Achievable; Relevant and Time bound</a:t>
            </a:r>
            <a:endParaRPr lang="en-NZ" dirty="0"/>
          </a:p>
        </p:txBody>
      </p:sp>
      <p:sp>
        <p:nvSpPr>
          <p:cNvPr id="4" name="Slide Number Placeholder 3"/>
          <p:cNvSpPr>
            <a:spLocks noGrp="1"/>
          </p:cNvSpPr>
          <p:nvPr>
            <p:ph type="sldNum" sz="quarter" idx="5"/>
          </p:nvPr>
        </p:nvSpPr>
        <p:spPr/>
        <p:txBody>
          <a:bodyPr/>
          <a:lstStyle/>
          <a:p>
            <a:fld id="{A0C62692-16F3-4DEA-9093-2DF73CCE7E88}" type="slidenum">
              <a:rPr lang="en-GB" smtClean="0"/>
              <a:t>14</a:t>
            </a:fld>
            <a:endParaRPr lang="en-GB"/>
          </a:p>
        </p:txBody>
      </p:sp>
    </p:spTree>
    <p:extLst>
      <p:ext uri="{BB962C8B-B14F-4D97-AF65-F5344CB8AC3E}">
        <p14:creationId xmlns:p14="http://schemas.microsoft.com/office/powerpoint/2010/main" val="1579594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Slides">
    <p:spTree>
      <p:nvGrpSpPr>
        <p:cNvPr id="1" name=""/>
        <p:cNvGrpSpPr/>
        <p:nvPr/>
      </p:nvGrpSpPr>
      <p:grpSpPr>
        <a:xfrm>
          <a:off x="0" y="0"/>
          <a:ext cx="0" cy="0"/>
          <a:chOff x="0" y="0"/>
          <a:chExt cx="0" cy="0"/>
        </a:xfrm>
      </p:grpSpPr>
      <p:pic>
        <p:nvPicPr>
          <p:cNvPr id="13" name="Picture 12"/>
          <p:cNvPicPr>
            <a:picLocks noGrp="1" noChangeAspect="1" noChangeArrowheads="1"/>
          </p:cNvPicPr>
          <p:nvPr/>
        </p:nvPicPr>
        <p:blipFill>
          <a:blip r:embed="rId2" cstate="print"/>
          <a:srcRect/>
          <a:stretch>
            <a:fillRect/>
          </a:stretch>
        </p:blipFill>
        <p:spPr bwMode="auto">
          <a:xfrm>
            <a:off x="1" y="6363962"/>
            <a:ext cx="2543604" cy="494038"/>
          </a:xfrm>
          <a:prstGeom prst="rect">
            <a:avLst/>
          </a:prstGeom>
          <a:solidFill>
            <a:schemeClr val="accent5">
              <a:lumMod val="75000"/>
            </a:schemeClr>
          </a:solidFill>
          <a:ln w="9525">
            <a:noFill/>
            <a:miter lim="800000"/>
            <a:headEnd/>
            <a:tailEnd/>
          </a:ln>
          <a:effectLst/>
        </p:spPr>
      </p:pic>
      <p:sp>
        <p:nvSpPr>
          <p:cNvPr id="3" name="Text Placeholder 2">
            <a:extLst>
              <a:ext uri="{FF2B5EF4-FFF2-40B4-BE49-F238E27FC236}">
                <a16:creationId xmlns:a16="http://schemas.microsoft.com/office/drawing/2014/main" id="{35F9DB32-072A-350B-E2FD-486657B7ECDB}"/>
              </a:ext>
            </a:extLst>
          </p:cNvPr>
          <p:cNvSpPr>
            <a:spLocks noGrp="1"/>
          </p:cNvSpPr>
          <p:nvPr>
            <p:ph type="body" sz="quarter" idx="13"/>
          </p:nvPr>
        </p:nvSpPr>
        <p:spPr>
          <a:xfrm>
            <a:off x="838200" y="1519021"/>
            <a:ext cx="8479126" cy="2881889"/>
          </a:xfrm>
          <a:prstGeom prst="rect">
            <a:avLst/>
          </a:prstGeom>
        </p:spPr>
        <p:txBody>
          <a:bodyPr/>
          <a:lstStyle>
            <a:lvl1pPr>
              <a:defRPr sz="2400">
                <a:solidFill>
                  <a:schemeClr val="tx2">
                    <a:lumMod val="75000"/>
                  </a:schemeClr>
                </a:solidFill>
              </a:defRPr>
            </a:lvl1pPr>
            <a:lvl2pPr>
              <a:defRPr sz="2400">
                <a:solidFill>
                  <a:schemeClr val="tx2">
                    <a:lumMod val="75000"/>
                  </a:schemeClr>
                </a:solidFill>
              </a:defRPr>
            </a:lvl2pPr>
            <a:lvl3pPr>
              <a:defRPr sz="2400">
                <a:solidFill>
                  <a:schemeClr val="tx2">
                    <a:lumMod val="75000"/>
                  </a:schemeClr>
                </a:solidFill>
              </a:defRPr>
            </a:lvl3pPr>
            <a:lvl4pPr>
              <a:defRPr sz="2400">
                <a:solidFill>
                  <a:schemeClr val="tx2">
                    <a:lumMod val="75000"/>
                  </a:schemeClr>
                </a:solidFill>
              </a:defRPr>
            </a:lvl4pPr>
            <a:lvl5pPr>
              <a:defRPr sz="2400">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7" name="Title 6">
            <a:extLst>
              <a:ext uri="{FF2B5EF4-FFF2-40B4-BE49-F238E27FC236}">
                <a16:creationId xmlns:a16="http://schemas.microsoft.com/office/drawing/2014/main" id="{797360EF-93B9-C25C-C779-255E9CF1B48E}"/>
              </a:ext>
            </a:extLst>
          </p:cNvPr>
          <p:cNvSpPr>
            <a:spLocks noGrp="1"/>
          </p:cNvSpPr>
          <p:nvPr>
            <p:ph type="title"/>
          </p:nvPr>
        </p:nvSpPr>
        <p:spPr>
          <a:xfrm>
            <a:off x="816681" y="503672"/>
            <a:ext cx="8522163" cy="835602"/>
          </a:xfrm>
          <a:prstGeom prst="rect">
            <a:avLst/>
          </a:prstGeom>
        </p:spPr>
        <p:txBody>
          <a:bodyPr/>
          <a:lstStyle>
            <a:lvl1pPr algn="l" defTabSz="914400" rtl="0" eaLnBrk="1" latinLnBrk="0" hangingPunct="1">
              <a:spcBef>
                <a:spcPct val="0"/>
              </a:spcBef>
              <a:buNone/>
              <a:defRPr lang="en-NZ" sz="3200" b="1" kern="1200" dirty="0">
                <a:solidFill>
                  <a:srgbClr val="1E4678"/>
                </a:solidFill>
                <a:latin typeface="+mj-lt"/>
                <a:ea typeface="+mj-ea"/>
                <a:cs typeface="Arial" charset="0"/>
              </a:defRPr>
            </a:lvl1pPr>
          </a:lstStyle>
          <a:p>
            <a:r>
              <a:rPr lang="en-US" dirty="0"/>
              <a:t>Click to edit Master title style</a:t>
            </a:r>
            <a:endParaRPr lang="en-NZ" dirty="0"/>
          </a:p>
        </p:txBody>
      </p:sp>
    </p:spTree>
    <p:extLst>
      <p:ext uri="{BB962C8B-B14F-4D97-AF65-F5344CB8AC3E}">
        <p14:creationId xmlns:p14="http://schemas.microsoft.com/office/powerpoint/2010/main" val="229064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6DC3CE8-9A6A-4BA0-80C1-7EE736672558}" type="datetimeFigureOut">
              <a:rPr lang="en-GB" smtClean="0"/>
              <a:t>01/11/2022</a:t>
            </a:fld>
            <a:endParaRPr lang="en-GB"/>
          </a:p>
        </p:txBody>
      </p:sp>
      <p:sp>
        <p:nvSpPr>
          <p:cNvPr id="3" name="Footer Placeholder 21"/>
          <p:cNvSpPr>
            <a:spLocks noGrp="1"/>
          </p:cNvSpPr>
          <p:nvPr>
            <p:ph type="ftr" sz="quarter" idx="11"/>
          </p:nvPr>
        </p:nvSpPr>
        <p:spPr/>
        <p:txBody>
          <a:bodyPr/>
          <a:lstStyle>
            <a:lvl1pPr>
              <a:defRPr/>
            </a:lvl1pPr>
          </a:lstStyle>
          <a:p>
            <a:endParaRPr lang="en-GB"/>
          </a:p>
        </p:txBody>
      </p:sp>
      <p:sp>
        <p:nvSpPr>
          <p:cNvPr id="4" name="Slide Number Placeholder 17"/>
          <p:cNvSpPr>
            <a:spLocks noGrp="1"/>
          </p:cNvSpPr>
          <p:nvPr>
            <p:ph type="sldNum" sz="quarter" idx="12"/>
          </p:nvPr>
        </p:nvSpPr>
        <p:spPr/>
        <p:txBody>
          <a:bodyPr/>
          <a:lstStyle>
            <a:lvl1pPr>
              <a:defRPr/>
            </a:lvl1pPr>
          </a:lstStyle>
          <a:p>
            <a:fld id="{7D9CB081-78C2-477B-AD93-F3AAA86AADFB}" type="slidenum">
              <a:rPr lang="en-GB" smtClean="0"/>
              <a:t>‹#›</a:t>
            </a:fld>
            <a:endParaRPr lang="en-GB"/>
          </a:p>
        </p:txBody>
      </p:sp>
    </p:spTree>
    <p:extLst>
      <p:ext uri="{BB962C8B-B14F-4D97-AF65-F5344CB8AC3E}">
        <p14:creationId xmlns:p14="http://schemas.microsoft.com/office/powerpoint/2010/main" val="18188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185187-2802-4142-8BF4-058DBE17EECE}" type="slidenum">
              <a:rPr lang="en-GB" smtClean="0"/>
              <a:pPr/>
              <a:t>‹#›</a:t>
            </a:fld>
            <a:endParaRPr lang="en-GB"/>
          </a:p>
        </p:txBody>
      </p:sp>
    </p:spTree>
    <p:extLst>
      <p:ext uri="{BB962C8B-B14F-4D97-AF65-F5344CB8AC3E}">
        <p14:creationId xmlns:p14="http://schemas.microsoft.com/office/powerpoint/2010/main" val="717485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EDAE2"/>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9168341" y="6356350"/>
            <a:ext cx="14401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C3CE8-9A6A-4BA0-80C1-7EE736672558}" type="datetimeFigureOut">
              <a:rPr lang="en-GB" smtClean="0"/>
              <a:t>01/11/2022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896533" y="6356351"/>
            <a:ext cx="68586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CB081-78C2-477B-AD93-F3AAA86AADFB}" type="slidenum">
              <a:rPr lang="en-GB" smtClean="0"/>
              <a:t>‹#›</a:t>
            </a:fld>
            <a:endParaRPr lang="en-GB"/>
          </a:p>
        </p:txBody>
      </p:sp>
      <p:pic>
        <p:nvPicPr>
          <p:cNvPr id="13" name="Picture 12"/>
          <p:cNvPicPr>
            <a:picLocks noGrp="1" noChangeAspect="1" noChangeArrowheads="1"/>
          </p:cNvPicPr>
          <p:nvPr/>
        </p:nvPicPr>
        <p:blipFill>
          <a:blip r:embed="rId5" cstate="print"/>
          <a:srcRect/>
          <a:stretch>
            <a:fillRect/>
          </a:stretch>
        </p:blipFill>
        <p:spPr bwMode="auto">
          <a:xfrm>
            <a:off x="1" y="6363962"/>
            <a:ext cx="2543604" cy="494038"/>
          </a:xfrm>
          <a:prstGeom prst="rect">
            <a:avLst/>
          </a:prstGeom>
          <a:solidFill>
            <a:schemeClr val="accent5">
              <a:lumMod val="75000"/>
            </a:schemeClr>
          </a:solidFill>
          <a:ln w="9525">
            <a:noFill/>
            <a:miter lim="800000"/>
            <a:headEnd/>
            <a:tailEnd/>
          </a:ln>
          <a:effectLst/>
        </p:spPr>
      </p:pic>
    </p:spTree>
    <p:extLst>
      <p:ext uri="{BB962C8B-B14F-4D97-AF65-F5344CB8AC3E}">
        <p14:creationId xmlns:p14="http://schemas.microsoft.com/office/powerpoint/2010/main" val="2406272459"/>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EDAE2"/>
        </a:solidFill>
        <a:effectLst/>
      </p:bgPr>
    </p:bg>
    <p:spTree>
      <p:nvGrpSpPr>
        <p:cNvPr id="1" name=""/>
        <p:cNvGrpSpPr/>
        <p:nvPr/>
      </p:nvGrpSpPr>
      <p:grpSpPr>
        <a:xfrm>
          <a:off x="0" y="0"/>
          <a:ext cx="0" cy="0"/>
          <a:chOff x="0" y="0"/>
          <a:chExt cx="0" cy="0"/>
        </a:xfrm>
      </p:grpSpPr>
      <p:pic>
        <p:nvPicPr>
          <p:cNvPr id="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1408174" y="628491"/>
            <a:ext cx="9587846" cy="5601018"/>
          </a:xfrm>
          <a:prstGeom prst="rect">
            <a:avLst/>
          </a:prstGeom>
          <a:noFill/>
          <a:ln w="9525">
            <a:solidFill>
              <a:srgbClr val="000000"/>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2673705" y="2564905"/>
            <a:ext cx="7056784" cy="2554545"/>
          </a:xfrm>
          <a:prstGeom prst="rect">
            <a:avLst/>
          </a:prstGeom>
        </p:spPr>
        <p:txBody>
          <a:bodyPr wrap="square">
            <a:spAutoFit/>
          </a:bodyPr>
          <a:lstStyle/>
          <a:p>
            <a:pPr algn="ctr">
              <a:spcBef>
                <a:spcPct val="0"/>
              </a:spcBef>
            </a:pPr>
            <a:r>
              <a:rPr lang="en-GB" altLang="en-US" sz="3200" b="1" dirty="0">
                <a:solidFill>
                  <a:srgbClr val="1E4678"/>
                </a:solidFill>
                <a:latin typeface="Arial" panose="020B0604020202020204" pitchFamily="34" charset="0"/>
                <a:cs typeface="Arial" panose="020B0604020202020204" pitchFamily="34" charset="0"/>
              </a:rPr>
              <a:t>GEBCO </a:t>
            </a:r>
            <a:br>
              <a:rPr lang="en-GB" altLang="en-US" sz="3200" b="1" dirty="0">
                <a:solidFill>
                  <a:srgbClr val="1E4678"/>
                </a:solidFill>
                <a:latin typeface="Arial" panose="020B0604020202020204" pitchFamily="34" charset="0"/>
                <a:cs typeface="Arial" panose="020B0604020202020204" pitchFamily="34" charset="0"/>
              </a:rPr>
            </a:br>
            <a:r>
              <a:rPr lang="en-US" altLang="en-US" sz="3200" b="1" dirty="0">
                <a:solidFill>
                  <a:srgbClr val="1E4678"/>
                </a:solidFill>
                <a:latin typeface="Arial" panose="020B0604020202020204" pitchFamily="34" charset="0"/>
                <a:cs typeface="Arial" panose="020B0604020202020204" pitchFamily="34" charset="0"/>
              </a:rPr>
              <a:t>Strategy Drafting Working Group (SDWG)</a:t>
            </a:r>
            <a:br>
              <a:rPr lang="en-GB" altLang="en-US" sz="3200" b="1" dirty="0">
                <a:solidFill>
                  <a:srgbClr val="1E4678"/>
                </a:solidFill>
                <a:latin typeface="Arial" panose="020B0604020202020204" pitchFamily="34" charset="0"/>
                <a:cs typeface="Arial" panose="020B0604020202020204" pitchFamily="34" charset="0"/>
              </a:rPr>
            </a:br>
            <a:r>
              <a:rPr lang="en-GB" altLang="en-US" sz="3200" b="1" dirty="0">
                <a:solidFill>
                  <a:srgbClr val="1E4678"/>
                </a:solidFill>
                <a:latin typeface="Arial" panose="020B0604020202020204" pitchFamily="34" charset="0"/>
                <a:cs typeface="Arial" panose="020B0604020202020204" pitchFamily="34" charset="0"/>
              </a:rPr>
              <a:t> </a:t>
            </a:r>
            <a:br>
              <a:rPr lang="en-GB" altLang="en-US" sz="3200" b="1" dirty="0">
                <a:solidFill>
                  <a:srgbClr val="1E4678"/>
                </a:solidFill>
                <a:latin typeface="Arial" panose="020B0604020202020204" pitchFamily="34" charset="0"/>
                <a:cs typeface="Arial" panose="020B0604020202020204" pitchFamily="34" charset="0"/>
              </a:rPr>
            </a:br>
            <a:endParaRPr lang="en-GB" altLang="en-US" sz="3200" b="1" dirty="0">
              <a:solidFill>
                <a:srgbClr val="1E4678"/>
              </a:solidFill>
              <a:latin typeface="Arial" panose="020B0604020202020204" pitchFamily="34" charset="0"/>
              <a:cs typeface="Arial" panose="020B0604020202020204" pitchFamily="34" charset="0"/>
            </a:endParaRPr>
          </a:p>
        </p:txBody>
      </p:sp>
      <p:sp>
        <p:nvSpPr>
          <p:cNvPr id="7" name="TextBox 1"/>
          <p:cNvSpPr txBox="1">
            <a:spLocks noChangeArrowheads="1"/>
          </p:cNvSpPr>
          <p:nvPr/>
        </p:nvSpPr>
        <p:spPr bwMode="auto">
          <a:xfrm>
            <a:off x="2430197" y="5301208"/>
            <a:ext cx="754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eaLnBrk="0" hangingPunct="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eaLnBrk="0" hangingPunct="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eaLnBrk="0" hangingPunct="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eaLnBrk="0" hangingPunct="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GB" altLang="en-US" sz="1400" b="1" dirty="0">
                <a:solidFill>
                  <a:srgbClr val="1E4678"/>
                </a:solidFill>
                <a:latin typeface="Arial" panose="020B0604020202020204" pitchFamily="34" charset="0"/>
                <a:cs typeface="Arial" panose="020B0604020202020204" pitchFamily="34" charset="0"/>
              </a:rPr>
              <a:t>GGC39 - Southampton, UK - 31 October - 1 November 2022</a:t>
            </a:r>
          </a:p>
        </p:txBody>
      </p:sp>
      <p:pic>
        <p:nvPicPr>
          <p:cNvPr id="8" name="Picture 7" descr="G:\New_Logo-WPE\New_Logo\High_quality_for_printing\Logo_Complete_English\IHO_Logo_CMYK_Complete_EN@10x-100.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21958" y="-10795"/>
            <a:ext cx="2768823" cy="1034252"/>
          </a:xfrm>
          <a:prstGeom prst="rect">
            <a:avLst/>
          </a:prstGeom>
          <a:noFill/>
          <a:ln>
            <a:noFill/>
          </a:ln>
        </p:spPr>
      </p:pic>
      <p:pic>
        <p:nvPicPr>
          <p:cNvPr id="9" name="Picture 8" descr="unesco_ioc_logo_transparent.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9325" y="-10795"/>
            <a:ext cx="1842913" cy="1034252"/>
          </a:xfrm>
          <a:prstGeom prst="rect">
            <a:avLst/>
          </a:prstGeom>
          <a:noFill/>
          <a:ln>
            <a:noFill/>
          </a:ln>
        </p:spPr>
      </p:pic>
      <p:pic>
        <p:nvPicPr>
          <p:cNvPr id="10" name="Picture 9" descr="gebco-text.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02097" y="7737"/>
            <a:ext cx="1093922" cy="1018743"/>
          </a:xfrm>
          <a:prstGeom prst="rect">
            <a:avLst/>
          </a:prstGeom>
          <a:noFill/>
          <a:ln>
            <a:noFill/>
          </a:ln>
        </p:spPr>
      </p:pic>
    </p:spTree>
    <p:extLst>
      <p:ext uri="{BB962C8B-B14F-4D97-AF65-F5344CB8AC3E}">
        <p14:creationId xmlns:p14="http://schemas.microsoft.com/office/powerpoint/2010/main" val="412085579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4BB3A19-47A7-F92D-B5D7-C768A1C18EC7}"/>
              </a:ext>
            </a:extLst>
          </p:cNvPr>
          <p:cNvSpPr>
            <a:spLocks noGrp="1"/>
          </p:cNvSpPr>
          <p:nvPr>
            <p:ph type="body" sz="quarter" idx="13"/>
          </p:nvPr>
        </p:nvSpPr>
        <p:spPr>
          <a:xfrm>
            <a:off x="722696" y="1239888"/>
            <a:ext cx="11212629" cy="3052979"/>
          </a:xfrm>
        </p:spPr>
        <p:txBody>
          <a:bodyPr/>
          <a:lstStyle/>
          <a:p>
            <a:pPr marL="0" indent="0">
              <a:lnSpc>
                <a:spcPct val="112000"/>
              </a:lnSpc>
              <a:spcBef>
                <a:spcPts val="1800"/>
              </a:spcBef>
              <a:buNone/>
            </a:pPr>
            <a:r>
              <a:rPr lang="en-US" dirty="0"/>
              <a:t>Should be </a:t>
            </a:r>
          </a:p>
          <a:p>
            <a:pPr marL="895350">
              <a:lnSpc>
                <a:spcPct val="112000"/>
              </a:lnSpc>
              <a:spcBef>
                <a:spcPts val="1800"/>
              </a:spcBef>
              <a:buFont typeface="Wingdings" panose="05000000000000000000" pitchFamily="2" charset="2"/>
              <a:buChar char="ü"/>
            </a:pPr>
            <a:r>
              <a:rPr lang="en-US" dirty="0"/>
              <a:t>aligned on the </a:t>
            </a:r>
            <a:r>
              <a:rPr lang="en-US" b="1" i="1" dirty="0"/>
              <a:t>Decade </a:t>
            </a:r>
            <a:r>
              <a:rPr lang="en-US" dirty="0"/>
              <a:t>outcomes</a:t>
            </a:r>
          </a:p>
          <a:p>
            <a:pPr marL="895350">
              <a:lnSpc>
                <a:spcPct val="112000"/>
              </a:lnSpc>
              <a:spcBef>
                <a:spcPts val="1800"/>
              </a:spcBef>
              <a:buFont typeface="Wingdings" panose="05000000000000000000" pitchFamily="2" charset="2"/>
              <a:buChar char="ü"/>
            </a:pPr>
            <a:r>
              <a:rPr lang="en-US" dirty="0"/>
              <a:t>Open and equitable access to bathymetric data, information, technology and innovation contributing to an Accessible Ocean.</a:t>
            </a:r>
          </a:p>
          <a:p>
            <a:pPr marL="0" indent="0">
              <a:lnSpc>
                <a:spcPct val="112000"/>
              </a:lnSpc>
              <a:spcBef>
                <a:spcPts val="1800"/>
              </a:spcBef>
              <a:buNone/>
            </a:pPr>
            <a:r>
              <a:rPr lang="en-US" dirty="0"/>
              <a:t>Examples </a:t>
            </a:r>
          </a:p>
          <a:p>
            <a:pPr>
              <a:lnSpc>
                <a:spcPct val="112000"/>
              </a:lnSpc>
              <a:spcBef>
                <a:spcPts val="1800"/>
              </a:spcBef>
            </a:pPr>
            <a:r>
              <a:rPr lang="en-US" dirty="0"/>
              <a:t>Improved bathymetric data and information supporting better derived scientific knowledge and contributing to a Predicted, Safe, Healthy and Resilient Ocean.</a:t>
            </a:r>
          </a:p>
          <a:p>
            <a:pPr>
              <a:lnSpc>
                <a:spcPct val="112000"/>
              </a:lnSpc>
              <a:spcBef>
                <a:spcPts val="1800"/>
              </a:spcBef>
            </a:pPr>
            <a:r>
              <a:rPr lang="en-US" dirty="0"/>
              <a:t>A well-understood seabed contributing to an Inspiring and Engaging Ocean.</a:t>
            </a:r>
          </a:p>
          <a:p>
            <a:pPr>
              <a:lnSpc>
                <a:spcPct val="112000"/>
              </a:lnSpc>
              <a:spcBef>
                <a:spcPts val="1800"/>
              </a:spcBef>
            </a:pPr>
            <a:endParaRPr lang="en-NZ" dirty="0"/>
          </a:p>
        </p:txBody>
      </p:sp>
      <p:sp>
        <p:nvSpPr>
          <p:cNvPr id="4" name="Title 3">
            <a:extLst>
              <a:ext uri="{FF2B5EF4-FFF2-40B4-BE49-F238E27FC236}">
                <a16:creationId xmlns:a16="http://schemas.microsoft.com/office/drawing/2014/main" id="{95CBC33C-1EB3-15AE-755B-FC222F83BBD3}"/>
              </a:ext>
            </a:extLst>
          </p:cNvPr>
          <p:cNvSpPr>
            <a:spLocks noGrp="1"/>
          </p:cNvSpPr>
          <p:nvPr>
            <p:ph type="title"/>
          </p:nvPr>
        </p:nvSpPr>
        <p:spPr/>
        <p:txBody>
          <a:bodyPr/>
          <a:lstStyle/>
          <a:p>
            <a:r>
              <a:rPr lang="en-US" dirty="0"/>
              <a:t>Outcomes</a:t>
            </a:r>
            <a:endParaRPr lang="en-NZ" dirty="0"/>
          </a:p>
        </p:txBody>
      </p:sp>
    </p:spTree>
    <p:extLst>
      <p:ext uri="{BB962C8B-B14F-4D97-AF65-F5344CB8AC3E}">
        <p14:creationId xmlns:p14="http://schemas.microsoft.com/office/powerpoint/2010/main" val="251170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A052-A9D4-942A-C7D4-D58D023FE32C}"/>
              </a:ext>
            </a:extLst>
          </p:cNvPr>
          <p:cNvSpPr>
            <a:spLocks noGrp="1"/>
          </p:cNvSpPr>
          <p:nvPr>
            <p:ph type="title"/>
          </p:nvPr>
        </p:nvSpPr>
        <p:spPr/>
        <p:txBody>
          <a:bodyPr/>
          <a:lstStyle/>
          <a:p>
            <a:r>
              <a:rPr lang="en-US" dirty="0"/>
              <a:t>Objectives</a:t>
            </a:r>
            <a:endParaRPr lang="en-NZ" dirty="0"/>
          </a:p>
        </p:txBody>
      </p:sp>
      <p:sp>
        <p:nvSpPr>
          <p:cNvPr id="5" name="Text Placeholder 2">
            <a:extLst>
              <a:ext uri="{FF2B5EF4-FFF2-40B4-BE49-F238E27FC236}">
                <a16:creationId xmlns:a16="http://schemas.microsoft.com/office/drawing/2014/main" id="{7036273D-073E-5780-C35D-72BE74ECC7F2}"/>
              </a:ext>
            </a:extLst>
          </p:cNvPr>
          <p:cNvSpPr txBox="1">
            <a:spLocks/>
          </p:cNvSpPr>
          <p:nvPr/>
        </p:nvSpPr>
        <p:spPr>
          <a:xfrm>
            <a:off x="422503" y="2970565"/>
            <a:ext cx="11058237" cy="5721048"/>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ts val="2160"/>
              </a:lnSpc>
              <a:spcBef>
                <a:spcPts val="600"/>
              </a:spcBef>
              <a:spcAft>
                <a:spcPts val="1000"/>
              </a:spcAft>
            </a:pPr>
            <a:endParaRPr lang="en-NZ" sz="1800" dirty="0">
              <a:solidFill>
                <a:srgbClr val="4C483D"/>
              </a:solidFill>
              <a:ea typeface="MS Mincho" panose="02020609040205080304" pitchFamily="49" charset="-128"/>
              <a:cs typeface="Times New Roman" panose="02020603050405020304" pitchFamily="18" charset="0"/>
            </a:endParaRPr>
          </a:p>
        </p:txBody>
      </p:sp>
      <p:sp>
        <p:nvSpPr>
          <p:cNvPr id="6" name="Text Placeholder 5">
            <a:extLst>
              <a:ext uri="{FF2B5EF4-FFF2-40B4-BE49-F238E27FC236}">
                <a16:creationId xmlns:a16="http://schemas.microsoft.com/office/drawing/2014/main" id="{38EBF303-81A8-127C-C62F-38242C2B20C0}"/>
              </a:ext>
            </a:extLst>
          </p:cNvPr>
          <p:cNvSpPr>
            <a:spLocks noGrp="1"/>
          </p:cNvSpPr>
          <p:nvPr>
            <p:ph type="body" sz="quarter" idx="13"/>
          </p:nvPr>
        </p:nvSpPr>
        <p:spPr>
          <a:xfrm>
            <a:off x="816681" y="1193533"/>
            <a:ext cx="10721741" cy="4706753"/>
          </a:xfrm>
        </p:spPr>
        <p:txBody>
          <a:bodyPr/>
          <a:lstStyle/>
          <a:p>
            <a:pPr>
              <a:spcBef>
                <a:spcPts val="1000"/>
              </a:spcBef>
            </a:pPr>
            <a:r>
              <a:rPr lang="en-US" sz="2000" dirty="0"/>
              <a:t>Support the continuous improvement (both qualitative and quantitative) of bathymetric data acquisition and sharing, in support of global ocean seafloor mapping and a global ocean bathymetry map.</a:t>
            </a:r>
          </a:p>
          <a:p>
            <a:pPr>
              <a:spcBef>
                <a:spcPts val="1000"/>
              </a:spcBef>
            </a:pPr>
            <a:r>
              <a:rPr lang="en-US" sz="2000" dirty="0"/>
              <a:t>Maintain and make available the IHO-IOC GEBCO Gazetteer of Undersea Feature Names.</a:t>
            </a:r>
          </a:p>
          <a:p>
            <a:pPr>
              <a:spcBef>
                <a:spcPts val="1000"/>
              </a:spcBef>
            </a:pPr>
            <a:r>
              <a:rPr lang="en-US" sz="2000" dirty="0"/>
              <a:t>Encourage and promote technological innovation to improve and accelerate the data acquisition and development of our core activities.</a:t>
            </a:r>
          </a:p>
          <a:p>
            <a:pPr>
              <a:spcBef>
                <a:spcPts val="1000"/>
              </a:spcBef>
            </a:pPr>
            <a:r>
              <a:rPr lang="en-US" sz="2000" dirty="0"/>
              <a:t>Create a community that will assist in building science capacity, </a:t>
            </a:r>
            <a:r>
              <a:rPr lang="en-US" sz="2000" dirty="0" err="1"/>
              <a:t>mobilise</a:t>
            </a:r>
            <a:r>
              <a:rPr lang="en-US" sz="2000" dirty="0"/>
              <a:t> scientists, and facilitate an enabling environment for engagement of practitioners, decision makers and the private sector in the development and use of science-based solutions.</a:t>
            </a:r>
          </a:p>
          <a:p>
            <a:pPr>
              <a:spcBef>
                <a:spcPts val="1000"/>
              </a:spcBef>
            </a:pPr>
            <a:r>
              <a:rPr lang="en-US" sz="2000" dirty="0"/>
              <a:t>Raise awareness amongst academic institutions of gaps in education and training that may impact on the progress and development our objectives.</a:t>
            </a:r>
          </a:p>
          <a:p>
            <a:pPr>
              <a:spcBef>
                <a:spcPts val="1000"/>
              </a:spcBef>
            </a:pPr>
            <a:endParaRPr lang="en-US" sz="2000" dirty="0"/>
          </a:p>
          <a:p>
            <a:pPr>
              <a:spcBef>
                <a:spcPts val="1000"/>
              </a:spcBef>
            </a:pPr>
            <a:endParaRPr lang="en-NZ" sz="2000" dirty="0"/>
          </a:p>
        </p:txBody>
      </p:sp>
    </p:spTree>
    <p:extLst>
      <p:ext uri="{BB962C8B-B14F-4D97-AF65-F5344CB8AC3E}">
        <p14:creationId xmlns:p14="http://schemas.microsoft.com/office/powerpoint/2010/main" val="587762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6816-F284-C3DD-DF6F-B30951987788}"/>
              </a:ext>
            </a:extLst>
          </p:cNvPr>
          <p:cNvSpPr>
            <a:spLocks noGrp="1"/>
          </p:cNvSpPr>
          <p:nvPr>
            <p:ph type="title"/>
          </p:nvPr>
        </p:nvSpPr>
        <p:spPr>
          <a:xfrm>
            <a:off x="816681" y="464343"/>
            <a:ext cx="8522163" cy="835602"/>
          </a:xfrm>
        </p:spPr>
        <p:txBody>
          <a:bodyPr/>
          <a:lstStyle/>
          <a:p>
            <a:r>
              <a:rPr lang="en-US" dirty="0"/>
              <a:t>Ocean Decade</a:t>
            </a:r>
            <a:endParaRPr lang="en-NZ" dirty="0"/>
          </a:p>
        </p:txBody>
      </p:sp>
      <p:sp>
        <p:nvSpPr>
          <p:cNvPr id="3" name="Text Placeholder 2">
            <a:extLst>
              <a:ext uri="{FF2B5EF4-FFF2-40B4-BE49-F238E27FC236}">
                <a16:creationId xmlns:a16="http://schemas.microsoft.com/office/drawing/2014/main" id="{DFD79C7C-82E4-0631-D7BF-548DC3979859}"/>
              </a:ext>
            </a:extLst>
          </p:cNvPr>
          <p:cNvSpPr>
            <a:spLocks noGrp="1"/>
          </p:cNvSpPr>
          <p:nvPr>
            <p:ph type="body" sz="quarter" idx="13"/>
          </p:nvPr>
        </p:nvSpPr>
        <p:spPr>
          <a:xfrm>
            <a:off x="1521424" y="2485273"/>
            <a:ext cx="7150628" cy="3473076"/>
          </a:xfrm>
        </p:spPr>
        <p:txBody>
          <a:bodyPr/>
          <a:lstStyle/>
          <a:p>
            <a:pPr marL="0" indent="0">
              <a:spcBef>
                <a:spcPts val="2400"/>
              </a:spcBef>
              <a:buNone/>
              <a:tabLst>
                <a:tab pos="176213" algn="l"/>
              </a:tabLst>
            </a:pPr>
            <a:r>
              <a:rPr lang="en-US" sz="2000" b="1" dirty="0">
                <a:effectLst/>
              </a:rPr>
              <a:t>The outcomes </a:t>
            </a:r>
          </a:p>
          <a:p>
            <a:pPr marL="717550" indent="-354013">
              <a:spcBef>
                <a:spcPts val="2400"/>
              </a:spcBef>
              <a:buFont typeface="Wingdings" panose="05000000000000000000" pitchFamily="2" charset="2"/>
              <a:buChar char="v"/>
              <a:tabLst>
                <a:tab pos="176213" algn="l"/>
              </a:tabLst>
            </a:pPr>
            <a:r>
              <a:rPr lang="en-US" sz="2000" b="1" dirty="0">
                <a:effectLst/>
              </a:rPr>
              <a:t>An accessible ocean</a:t>
            </a:r>
            <a:r>
              <a:rPr lang="en-US" sz="2000" dirty="0">
                <a:effectLst/>
              </a:rPr>
              <a:t> </a:t>
            </a:r>
          </a:p>
          <a:p>
            <a:pPr marL="717550" indent="-354013">
              <a:spcBef>
                <a:spcPts val="2400"/>
              </a:spcBef>
              <a:buFont typeface="Wingdings" panose="05000000000000000000" pitchFamily="2" charset="2"/>
              <a:buChar char="v"/>
              <a:tabLst>
                <a:tab pos="176213" algn="l"/>
              </a:tabLst>
            </a:pPr>
            <a:r>
              <a:rPr lang="en-US" sz="2000" b="1" dirty="0">
                <a:effectLst/>
              </a:rPr>
              <a:t>A predicted ocean</a:t>
            </a:r>
            <a:r>
              <a:rPr lang="en-US" sz="2000" dirty="0">
                <a:effectLst/>
              </a:rPr>
              <a:t> </a:t>
            </a:r>
          </a:p>
          <a:p>
            <a:pPr marL="717550" indent="-354013">
              <a:spcBef>
                <a:spcPts val="2400"/>
              </a:spcBef>
              <a:buFont typeface="Wingdings" panose="05000000000000000000" pitchFamily="2" charset="2"/>
              <a:buChar char="v"/>
              <a:tabLst>
                <a:tab pos="176213" algn="l"/>
              </a:tabLst>
            </a:pPr>
            <a:r>
              <a:rPr lang="en-US" sz="2000" b="1" dirty="0">
                <a:effectLst/>
              </a:rPr>
              <a:t>A safe ocean</a:t>
            </a:r>
            <a:r>
              <a:rPr lang="en-US" sz="2000" dirty="0">
                <a:effectLst/>
              </a:rPr>
              <a:t> </a:t>
            </a:r>
          </a:p>
          <a:p>
            <a:pPr marL="717550" indent="-354013">
              <a:spcBef>
                <a:spcPts val="2400"/>
              </a:spcBef>
              <a:buFont typeface="Wingdings" panose="05000000000000000000" pitchFamily="2" charset="2"/>
              <a:buChar char="v"/>
              <a:tabLst>
                <a:tab pos="176213" algn="l"/>
              </a:tabLst>
            </a:pPr>
            <a:r>
              <a:rPr lang="en-US" sz="2000" b="1" dirty="0">
                <a:effectLst/>
              </a:rPr>
              <a:t>A healthy and resilient ocean</a:t>
            </a:r>
            <a:r>
              <a:rPr lang="en-US" sz="2000" dirty="0">
                <a:effectLst/>
              </a:rPr>
              <a:t> </a:t>
            </a:r>
          </a:p>
          <a:p>
            <a:pPr marL="717550" indent="-354013">
              <a:spcBef>
                <a:spcPts val="2400"/>
              </a:spcBef>
              <a:buFont typeface="Wingdings" panose="05000000000000000000" pitchFamily="2" charset="2"/>
              <a:buChar char="v"/>
              <a:tabLst>
                <a:tab pos="176213" algn="l"/>
              </a:tabLst>
            </a:pPr>
            <a:r>
              <a:rPr lang="en-US" sz="2000" b="1" dirty="0">
                <a:effectLst/>
              </a:rPr>
              <a:t>An inspiring and engaging ocean</a:t>
            </a:r>
            <a:r>
              <a:rPr lang="en-US" sz="2000" dirty="0">
                <a:effectLst/>
              </a:rPr>
              <a:t> </a:t>
            </a:r>
          </a:p>
        </p:txBody>
      </p:sp>
      <p:pic>
        <p:nvPicPr>
          <p:cNvPr id="5" name="Picture 4">
            <a:extLst>
              <a:ext uri="{FF2B5EF4-FFF2-40B4-BE49-F238E27FC236}">
                <a16:creationId xmlns:a16="http://schemas.microsoft.com/office/drawing/2014/main" id="{B3C6A964-316C-929E-7D64-4CDE7C81F011}"/>
              </a:ext>
            </a:extLst>
          </p:cNvPr>
          <p:cNvPicPr>
            <a:picLocks noChangeAspect="1"/>
          </p:cNvPicPr>
          <p:nvPr/>
        </p:nvPicPr>
        <p:blipFill>
          <a:blip r:embed="rId3"/>
          <a:stretch>
            <a:fillRect/>
          </a:stretch>
        </p:blipFill>
        <p:spPr>
          <a:xfrm>
            <a:off x="7555606" y="335746"/>
            <a:ext cx="3819713" cy="964199"/>
          </a:xfrm>
          <a:prstGeom prst="rect">
            <a:avLst/>
          </a:prstGeom>
        </p:spPr>
      </p:pic>
      <p:sp>
        <p:nvSpPr>
          <p:cNvPr id="7" name="TextBox 6">
            <a:extLst>
              <a:ext uri="{FF2B5EF4-FFF2-40B4-BE49-F238E27FC236}">
                <a16:creationId xmlns:a16="http://schemas.microsoft.com/office/drawing/2014/main" id="{A584679C-D861-47C8-998B-B3F2841099DF}"/>
              </a:ext>
            </a:extLst>
          </p:cNvPr>
          <p:cNvSpPr txBox="1"/>
          <p:nvPr/>
        </p:nvSpPr>
        <p:spPr>
          <a:xfrm>
            <a:off x="984941" y="1564527"/>
            <a:ext cx="9458633" cy="646331"/>
          </a:xfrm>
          <a:prstGeom prst="rect">
            <a:avLst/>
          </a:prstGeom>
          <a:noFill/>
        </p:spPr>
        <p:txBody>
          <a:bodyPr wrap="square">
            <a:spAutoFit/>
          </a:bodyPr>
          <a:lstStyle/>
          <a:p>
            <a:pPr algn="ctr"/>
            <a:r>
              <a:rPr lang="en-US" sz="3600" b="1" i="0" dirty="0">
                <a:solidFill>
                  <a:srgbClr val="FFFFFF"/>
                </a:solidFill>
                <a:effectLst/>
                <a:latin typeface="DINPro"/>
              </a:rPr>
              <a:t>The Science We Need for the Ocean We Want</a:t>
            </a:r>
          </a:p>
        </p:txBody>
      </p:sp>
    </p:spTree>
    <p:extLst>
      <p:ext uri="{BB962C8B-B14F-4D97-AF65-F5344CB8AC3E}">
        <p14:creationId xmlns:p14="http://schemas.microsoft.com/office/powerpoint/2010/main" val="36303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2CCF-7A3F-E747-D260-081A00D826E6}"/>
              </a:ext>
            </a:extLst>
          </p:cNvPr>
          <p:cNvSpPr>
            <a:spLocks noGrp="1"/>
          </p:cNvSpPr>
          <p:nvPr>
            <p:ph type="title"/>
          </p:nvPr>
        </p:nvSpPr>
        <p:spPr/>
        <p:txBody>
          <a:bodyPr/>
          <a:lstStyle/>
          <a:p>
            <a:r>
              <a:rPr lang="en-US" dirty="0"/>
              <a:t>Break out Sessions </a:t>
            </a:r>
            <a:endParaRPr lang="en-NZ" dirty="0"/>
          </a:p>
        </p:txBody>
      </p:sp>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13"/>
          </p:nvPr>
        </p:nvSpPr>
        <p:spPr>
          <a:xfrm>
            <a:off x="1166759" y="1339274"/>
            <a:ext cx="9858481" cy="4714649"/>
          </a:xfrm>
        </p:spPr>
        <p:txBody>
          <a:bodyPr/>
          <a:lstStyle/>
          <a:p>
            <a:pPr marL="0" indent="0">
              <a:buNone/>
            </a:pPr>
            <a:r>
              <a:rPr lang="en-US" b="1" dirty="0"/>
              <a:t>Session 1 - What's missing from the draft strategy</a:t>
            </a:r>
          </a:p>
          <a:p>
            <a:pPr marL="1347788"/>
            <a:r>
              <a:rPr lang="en-US" dirty="0"/>
              <a:t>Focus on fundamental points</a:t>
            </a:r>
          </a:p>
          <a:p>
            <a:pPr marL="1347788"/>
            <a:r>
              <a:rPr lang="en-US" dirty="0"/>
              <a:t>Do you recognized yourself fin this strategy?</a:t>
            </a:r>
          </a:p>
          <a:p>
            <a:pPr marL="1347788"/>
            <a:r>
              <a:rPr lang="en-US" dirty="0"/>
              <a:t>Is it taking us forward enough into the 21 Century</a:t>
            </a:r>
          </a:p>
          <a:p>
            <a:pPr marL="0" indent="0">
              <a:buNone/>
            </a:pPr>
            <a:endParaRPr lang="en-US" dirty="0"/>
          </a:p>
        </p:txBody>
      </p:sp>
      <p:pic>
        <p:nvPicPr>
          <p:cNvPr id="5" name="Picture 4">
            <a:extLst>
              <a:ext uri="{FF2B5EF4-FFF2-40B4-BE49-F238E27FC236}">
                <a16:creationId xmlns:a16="http://schemas.microsoft.com/office/drawing/2014/main" id="{DC8A893E-4EBF-F9F6-4EF5-1FBEC433C61A}"/>
              </a:ext>
            </a:extLst>
          </p:cNvPr>
          <p:cNvPicPr>
            <a:picLocks noChangeAspect="1"/>
          </p:cNvPicPr>
          <p:nvPr/>
        </p:nvPicPr>
        <p:blipFill>
          <a:blip r:embed="rId3"/>
          <a:stretch>
            <a:fillRect/>
          </a:stretch>
        </p:blipFill>
        <p:spPr>
          <a:xfrm>
            <a:off x="1991533" y="3380337"/>
            <a:ext cx="7457267" cy="2973991"/>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98649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2CCF-7A3F-E747-D260-081A00D826E6}"/>
              </a:ext>
            </a:extLst>
          </p:cNvPr>
          <p:cNvSpPr>
            <a:spLocks noGrp="1"/>
          </p:cNvSpPr>
          <p:nvPr>
            <p:ph type="title"/>
          </p:nvPr>
        </p:nvSpPr>
        <p:spPr/>
        <p:txBody>
          <a:bodyPr/>
          <a:lstStyle/>
          <a:p>
            <a:r>
              <a:rPr lang="en-US" dirty="0"/>
              <a:t>Break out Sessions </a:t>
            </a:r>
            <a:endParaRPr lang="en-NZ" dirty="0"/>
          </a:p>
        </p:txBody>
      </p:sp>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13"/>
          </p:nvPr>
        </p:nvSpPr>
        <p:spPr>
          <a:xfrm>
            <a:off x="1166759" y="1917290"/>
            <a:ext cx="9858481" cy="4136633"/>
          </a:xfrm>
        </p:spPr>
        <p:txBody>
          <a:bodyPr/>
          <a:lstStyle/>
          <a:p>
            <a:pPr marL="0" indent="0">
              <a:buNone/>
            </a:pPr>
            <a:r>
              <a:rPr lang="en-US" b="1" dirty="0"/>
              <a:t>Session 2 - Outcomes &amp; Objectives </a:t>
            </a:r>
          </a:p>
          <a:p>
            <a:pPr marL="1347788"/>
            <a:r>
              <a:rPr lang="en-US" dirty="0"/>
              <a:t>3 or 4 Outcomes (where do you want to be in 1 or 2 generations)</a:t>
            </a:r>
          </a:p>
          <a:p>
            <a:pPr marL="1347788"/>
            <a:r>
              <a:rPr lang="en-US" dirty="0"/>
              <a:t>3 or 4 Objectives (what do we want to deliver in 5-15 </a:t>
            </a:r>
            <a:r>
              <a:rPr lang="en-US" dirty="0" err="1"/>
              <a:t>yrs</a:t>
            </a:r>
            <a:r>
              <a:rPr lang="en-US" dirty="0"/>
              <a:t>)</a:t>
            </a:r>
          </a:p>
          <a:p>
            <a:pPr marL="1347788"/>
            <a:r>
              <a:rPr lang="en-US" dirty="0"/>
              <a:t>SMART</a:t>
            </a:r>
          </a:p>
          <a:p>
            <a:pPr marL="1347788"/>
            <a:r>
              <a:rPr lang="en-US" dirty="0"/>
              <a:t>Think outcomes of the decade</a:t>
            </a:r>
          </a:p>
          <a:p>
            <a:pPr marL="0" indent="0">
              <a:buNone/>
            </a:pPr>
            <a:r>
              <a:rPr lang="en-US" dirty="0"/>
              <a:t>	</a:t>
            </a:r>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48344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2CCF-7A3F-E747-D260-081A00D826E6}"/>
              </a:ext>
            </a:extLst>
          </p:cNvPr>
          <p:cNvSpPr>
            <a:spLocks noGrp="1"/>
          </p:cNvSpPr>
          <p:nvPr>
            <p:ph type="title"/>
          </p:nvPr>
        </p:nvSpPr>
        <p:spPr/>
        <p:txBody>
          <a:bodyPr/>
          <a:lstStyle/>
          <a:p>
            <a:r>
              <a:rPr lang="en-US" dirty="0"/>
              <a:t>What next </a:t>
            </a:r>
            <a:endParaRPr lang="en-NZ" dirty="0"/>
          </a:p>
        </p:txBody>
      </p:sp>
      <p:sp>
        <p:nvSpPr>
          <p:cNvPr id="3" name="Text Placeholder 2">
            <a:extLst>
              <a:ext uri="{FF2B5EF4-FFF2-40B4-BE49-F238E27FC236}">
                <a16:creationId xmlns:a16="http://schemas.microsoft.com/office/drawing/2014/main" id="{C651D11D-F731-7AB7-A216-B6252431C9DB}"/>
              </a:ext>
            </a:extLst>
          </p:cNvPr>
          <p:cNvSpPr>
            <a:spLocks noGrp="1"/>
          </p:cNvSpPr>
          <p:nvPr>
            <p:ph type="body" sz="quarter" idx="13"/>
          </p:nvPr>
        </p:nvSpPr>
        <p:spPr>
          <a:xfrm>
            <a:off x="816680" y="1609149"/>
            <a:ext cx="10844377" cy="4329535"/>
          </a:xfrm>
        </p:spPr>
        <p:txBody>
          <a:bodyPr/>
          <a:lstStyle/>
          <a:p>
            <a:pPr marL="457200" indent="-457200">
              <a:buFont typeface="+mj-lt"/>
              <a:buAutoNum type="arabicPeriod"/>
            </a:pPr>
            <a:r>
              <a:rPr lang="en-US" dirty="0"/>
              <a:t>Write a full draft with your ideas/thoughts in mind</a:t>
            </a:r>
          </a:p>
          <a:p>
            <a:pPr marL="457200" indent="-457200">
              <a:buFont typeface="+mj-lt"/>
              <a:buAutoNum type="arabicPeriod"/>
            </a:pPr>
            <a:endParaRPr lang="en-US" dirty="0"/>
          </a:p>
          <a:p>
            <a:pPr marL="457200" indent="-457200">
              <a:buFont typeface="+mj-lt"/>
              <a:buAutoNum type="arabicPeriod"/>
            </a:pPr>
            <a:r>
              <a:rPr lang="en-US" dirty="0"/>
              <a:t>Final version in May for IHO GA dictates the timeline </a:t>
            </a:r>
          </a:p>
          <a:p>
            <a:pPr marL="857250" lvl="1" indent="-457200">
              <a:buFont typeface="Wingdings" panose="05000000000000000000" pitchFamily="2" charset="2"/>
              <a:buChar char="Ø"/>
            </a:pPr>
            <a:r>
              <a:rPr lang="en-US" dirty="0"/>
              <a:t>Final draft in March</a:t>
            </a:r>
          </a:p>
          <a:p>
            <a:pPr marL="857250" lvl="1" indent="-457200">
              <a:buFont typeface="Wingdings" panose="05000000000000000000" pitchFamily="2" charset="2"/>
              <a:buChar char="Ø"/>
            </a:pPr>
            <a:r>
              <a:rPr lang="en-US" dirty="0"/>
              <a:t>Final version in late April</a:t>
            </a:r>
          </a:p>
          <a:p>
            <a:pPr marL="457200" lvl="1" indent="-457200">
              <a:buFont typeface="+mj-lt"/>
              <a:buAutoNum type="arabicPeriod"/>
            </a:pPr>
            <a:endParaRPr lang="en-NZ" dirty="0"/>
          </a:p>
          <a:p>
            <a:pPr marL="457200" lvl="1" indent="-457200">
              <a:buAutoNum type="arabicPeriod" startAt="3"/>
            </a:pPr>
            <a:r>
              <a:rPr lang="en-NZ" dirty="0"/>
              <a:t>Define the criteria for measuring success and propose priorities for the GEBCO</a:t>
            </a:r>
          </a:p>
          <a:p>
            <a:pPr marL="457200" lvl="1" indent="-457200">
              <a:buAutoNum type="arabicPeriod" startAt="3"/>
            </a:pPr>
            <a:endParaRPr lang="en-NZ" dirty="0"/>
          </a:p>
          <a:p>
            <a:pPr marL="457200" lvl="1" indent="-457200">
              <a:buAutoNum type="arabicPeriod" startAt="3"/>
            </a:pPr>
            <a:r>
              <a:rPr lang="en-NZ" dirty="0"/>
              <a:t>Define an implementation plan </a:t>
            </a:r>
          </a:p>
          <a:p>
            <a:pPr marL="857250" lvl="1" indent="-457200">
              <a:buFont typeface="+mj-lt"/>
              <a:buAutoNum type="arabicPeriod"/>
            </a:pPr>
            <a:endParaRPr lang="en-US" dirty="0"/>
          </a:p>
          <a:p>
            <a:pPr marL="457200" indent="-457200">
              <a:buFont typeface="+mj-lt"/>
              <a:buAutoNum type="arabicPeriod"/>
            </a:pPr>
            <a:endParaRPr lang="en-US" dirty="0"/>
          </a:p>
          <a:p>
            <a:pPr marL="914400" lvl="1" indent="-514350">
              <a:buFont typeface="+mj-lt"/>
              <a:buAutoNum type="romanL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22372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A052-A9D4-942A-C7D4-D58D023FE32C}"/>
              </a:ext>
            </a:extLst>
          </p:cNvPr>
          <p:cNvSpPr>
            <a:spLocks noGrp="1"/>
          </p:cNvSpPr>
          <p:nvPr>
            <p:ph type="title"/>
          </p:nvPr>
        </p:nvSpPr>
        <p:spPr>
          <a:xfrm>
            <a:off x="835154" y="780763"/>
            <a:ext cx="8522163" cy="835602"/>
          </a:xfrm>
        </p:spPr>
        <p:txBody>
          <a:bodyPr/>
          <a:lstStyle/>
          <a:p>
            <a:r>
              <a:rPr lang="en-US" dirty="0"/>
              <a:t>A STRATEGY IS </a:t>
            </a:r>
            <a:endParaRPr lang="en-NZ" dirty="0"/>
          </a:p>
        </p:txBody>
      </p:sp>
      <p:sp>
        <p:nvSpPr>
          <p:cNvPr id="3" name="Text Placeholder 2">
            <a:extLst>
              <a:ext uri="{FF2B5EF4-FFF2-40B4-BE49-F238E27FC236}">
                <a16:creationId xmlns:a16="http://schemas.microsoft.com/office/drawing/2014/main" id="{FFF22E69-2C77-8A7E-FBBC-6D62AFE04C8F}"/>
              </a:ext>
            </a:extLst>
          </p:cNvPr>
          <p:cNvSpPr>
            <a:spLocks noGrp="1"/>
          </p:cNvSpPr>
          <p:nvPr>
            <p:ph type="body" sz="quarter" idx="13"/>
          </p:nvPr>
        </p:nvSpPr>
        <p:spPr>
          <a:xfrm>
            <a:off x="1204191" y="1777639"/>
            <a:ext cx="3741436" cy="2036979"/>
          </a:xfrm>
        </p:spPr>
        <p:txBody>
          <a:bodyPr/>
          <a:lstStyle/>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A living document</a:t>
            </a:r>
          </a:p>
          <a:p>
            <a:pPr marL="895350" algn="just">
              <a:lnSpc>
                <a:spcPts val="2160"/>
              </a:lnSpc>
              <a:spcBef>
                <a:spcPts val="1800"/>
              </a:spcBef>
            </a:pPr>
            <a:endParaRPr lang="en-GB" sz="2000" b="1" dirty="0">
              <a:solidFill>
                <a:srgbClr val="4C483D"/>
              </a:solidFill>
              <a:ea typeface="MS Mincho" panose="02020609040205080304" pitchFamily="49" charset="-128"/>
              <a:cs typeface="Times New Roman" panose="02020603050405020304" pitchFamily="18" charset="0"/>
            </a:endParaRPr>
          </a:p>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Long term </a:t>
            </a:r>
          </a:p>
          <a:p>
            <a:pPr marL="895350" algn="just">
              <a:lnSpc>
                <a:spcPts val="2160"/>
              </a:lnSpc>
              <a:spcBef>
                <a:spcPts val="1800"/>
              </a:spcBef>
            </a:pPr>
            <a:endParaRPr lang="en-GB" sz="2000" b="1" dirty="0">
              <a:solidFill>
                <a:srgbClr val="4C483D"/>
              </a:solidFill>
              <a:ea typeface="MS Mincho" panose="02020609040205080304" pitchFamily="49" charset="-128"/>
              <a:cs typeface="Times New Roman" panose="02020603050405020304" pitchFamily="18" charset="0"/>
            </a:endParaRPr>
          </a:p>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Federative </a:t>
            </a:r>
            <a:endParaRPr lang="en-NZ" sz="2000" dirty="0">
              <a:solidFill>
                <a:srgbClr val="4C483D"/>
              </a:solidFill>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79854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A052-A9D4-942A-C7D4-D58D023FE32C}"/>
              </a:ext>
            </a:extLst>
          </p:cNvPr>
          <p:cNvSpPr>
            <a:spLocks noGrp="1"/>
          </p:cNvSpPr>
          <p:nvPr>
            <p:ph type="title"/>
          </p:nvPr>
        </p:nvSpPr>
        <p:spPr>
          <a:xfrm>
            <a:off x="835154" y="780763"/>
            <a:ext cx="8522163" cy="835602"/>
          </a:xfrm>
        </p:spPr>
        <p:txBody>
          <a:bodyPr/>
          <a:lstStyle/>
          <a:p>
            <a:r>
              <a:rPr lang="en-US" dirty="0"/>
              <a:t>Core Activities </a:t>
            </a:r>
            <a:endParaRPr lang="en-NZ" dirty="0"/>
          </a:p>
        </p:txBody>
      </p:sp>
      <p:sp>
        <p:nvSpPr>
          <p:cNvPr id="3" name="Text Placeholder 2">
            <a:extLst>
              <a:ext uri="{FF2B5EF4-FFF2-40B4-BE49-F238E27FC236}">
                <a16:creationId xmlns:a16="http://schemas.microsoft.com/office/drawing/2014/main" id="{FFF22E69-2C77-8A7E-FBBC-6D62AFE04C8F}"/>
              </a:ext>
            </a:extLst>
          </p:cNvPr>
          <p:cNvSpPr>
            <a:spLocks noGrp="1"/>
          </p:cNvSpPr>
          <p:nvPr>
            <p:ph type="body" sz="quarter" idx="13"/>
          </p:nvPr>
        </p:nvSpPr>
        <p:spPr>
          <a:xfrm>
            <a:off x="1204190" y="1777639"/>
            <a:ext cx="11058237" cy="2036979"/>
          </a:xfrm>
        </p:spPr>
        <p:txBody>
          <a:bodyPr/>
          <a:lstStyle/>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Compilation</a:t>
            </a:r>
          </a:p>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Curation</a:t>
            </a:r>
          </a:p>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Distribution</a:t>
            </a:r>
          </a:p>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Promotion </a:t>
            </a:r>
          </a:p>
          <a:p>
            <a:pPr marL="895350" algn="just">
              <a:lnSpc>
                <a:spcPts val="2160"/>
              </a:lnSpc>
              <a:spcBef>
                <a:spcPts val="1800"/>
              </a:spcBef>
            </a:pPr>
            <a:r>
              <a:rPr lang="en-GB" sz="2000" b="1" dirty="0">
                <a:solidFill>
                  <a:srgbClr val="4C483D"/>
                </a:solidFill>
                <a:ea typeface="MS Mincho" panose="02020609040205080304" pitchFamily="49" charset="-128"/>
                <a:cs typeface="Times New Roman" panose="02020603050405020304" pitchFamily="18" charset="0"/>
              </a:rPr>
              <a:t>Scientific use</a:t>
            </a:r>
            <a:endParaRPr lang="en-NZ" sz="2000" dirty="0">
              <a:solidFill>
                <a:srgbClr val="4C483D"/>
              </a:solidFill>
              <a:ea typeface="MS Mincho" panose="02020609040205080304" pitchFamily="49" charset="-128"/>
              <a:cs typeface="Times New Roman" panose="02020603050405020304" pitchFamily="18" charset="0"/>
            </a:endParaRPr>
          </a:p>
        </p:txBody>
      </p:sp>
      <p:sp>
        <p:nvSpPr>
          <p:cNvPr id="6" name="TextBox 5">
            <a:extLst>
              <a:ext uri="{FF2B5EF4-FFF2-40B4-BE49-F238E27FC236}">
                <a16:creationId xmlns:a16="http://schemas.microsoft.com/office/drawing/2014/main" id="{31838E20-74A7-C6DB-9DBF-938D8E62B624}"/>
              </a:ext>
            </a:extLst>
          </p:cNvPr>
          <p:cNvSpPr txBox="1"/>
          <p:nvPr/>
        </p:nvSpPr>
        <p:spPr>
          <a:xfrm>
            <a:off x="5347855" y="2703943"/>
            <a:ext cx="6132944" cy="364843"/>
          </a:xfrm>
          <a:prstGeom prst="rect">
            <a:avLst/>
          </a:prstGeom>
          <a:noFill/>
        </p:spPr>
        <p:txBody>
          <a:bodyPr wrap="square">
            <a:spAutoFit/>
          </a:bodyPr>
          <a:lstStyle/>
          <a:p>
            <a:pPr marL="0" indent="0" algn="just">
              <a:lnSpc>
                <a:spcPts val="2160"/>
              </a:lnSpc>
              <a:spcBef>
                <a:spcPts val="1800"/>
              </a:spcBef>
              <a:buFont typeface="Arial" pitchFamily="34" charset="0"/>
              <a:buNone/>
            </a:pPr>
            <a:r>
              <a:rPr lang="en-NZ" sz="1800" dirty="0">
                <a:solidFill>
                  <a:srgbClr val="4C483D"/>
                </a:solidFill>
                <a:ea typeface="MS Mincho" panose="02020609040205080304" pitchFamily="49" charset="-128"/>
                <a:cs typeface="Times New Roman" panose="02020603050405020304" pitchFamily="18" charset="0"/>
              </a:rPr>
              <a:t>of bathymetric data</a:t>
            </a:r>
          </a:p>
        </p:txBody>
      </p:sp>
    </p:spTree>
    <p:extLst>
      <p:ext uri="{BB962C8B-B14F-4D97-AF65-F5344CB8AC3E}">
        <p14:creationId xmlns:p14="http://schemas.microsoft.com/office/powerpoint/2010/main" val="322745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EDAE2"/>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bwMode="auto">
          <a:xfrm>
            <a:off x="1506860" y="312991"/>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286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ts val="3600"/>
              </a:lnSpc>
              <a:spcBef>
                <a:spcPct val="0"/>
              </a:spcBef>
              <a:spcAft>
                <a:spcPts val="1800"/>
              </a:spcAft>
              <a:buNone/>
              <a:defRPr/>
            </a:pPr>
            <a:r>
              <a:rPr lang="en-ZA" altLang="en-US" b="1" dirty="0">
                <a:solidFill>
                  <a:srgbClr val="1E4678"/>
                </a:solidFill>
                <a:latin typeface="+mj-lt"/>
                <a:cs typeface="Arial" charset="0"/>
              </a:rPr>
              <a:t>GEBCO </a:t>
            </a:r>
            <a:r>
              <a:rPr lang="en-US" altLang="en-US" b="1" dirty="0">
                <a:solidFill>
                  <a:srgbClr val="1E4678"/>
                </a:solidFill>
                <a:latin typeface="+mj-lt"/>
                <a:cs typeface="Arial" charset="0"/>
              </a:rPr>
              <a:t>Strategy Drafting Working Group</a:t>
            </a:r>
            <a:endParaRPr lang="en-ZA" altLang="en-US" b="1" dirty="0">
              <a:solidFill>
                <a:srgbClr val="1E4678"/>
              </a:solidFill>
              <a:latin typeface="+mj-lt"/>
              <a:cs typeface="Arial" charset="0"/>
            </a:endParaRPr>
          </a:p>
        </p:txBody>
      </p:sp>
      <p:sp>
        <p:nvSpPr>
          <p:cNvPr id="7" name="Rectangle 3"/>
          <p:cNvSpPr>
            <a:spLocks noChangeArrowheads="1"/>
          </p:cNvSpPr>
          <p:nvPr/>
        </p:nvSpPr>
        <p:spPr bwMode="auto">
          <a:xfrm>
            <a:off x="1001788" y="1753550"/>
            <a:ext cx="9649072"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981075" indent="-342900" eaLnBrk="1" hangingPunct="1">
              <a:spcAft>
                <a:spcPts val="1200"/>
              </a:spcAft>
              <a:buFont typeface="Wingdings" panose="05000000000000000000" pitchFamily="2" charset="2"/>
              <a:buChar char="Ø"/>
              <a:defRPr/>
            </a:pPr>
            <a:r>
              <a:rPr lang="en-GB" altLang="en-US" sz="2000" b="1" dirty="0">
                <a:latin typeface="+mn-lt"/>
                <a:cs typeface="Arial" panose="020B0604020202020204" pitchFamily="34" charset="0"/>
              </a:rPr>
              <a:t>TOR and SOP</a:t>
            </a:r>
          </a:p>
          <a:p>
            <a:pPr marL="981075" indent="-342900" eaLnBrk="1" hangingPunct="1">
              <a:spcAft>
                <a:spcPts val="1200"/>
              </a:spcAft>
              <a:buFont typeface="Wingdings" panose="05000000000000000000" pitchFamily="2" charset="2"/>
              <a:buChar char="Ø"/>
              <a:defRPr/>
            </a:pPr>
            <a:r>
              <a:rPr lang="en-GB" altLang="en-US" sz="2000" b="1" dirty="0">
                <a:latin typeface="+mn-lt"/>
                <a:cs typeface="Arial" panose="020B0604020202020204" pitchFamily="34" charset="0"/>
              </a:rPr>
              <a:t>Drafting history</a:t>
            </a:r>
          </a:p>
          <a:p>
            <a:pPr marL="981075" indent="-342900" eaLnBrk="1" hangingPunct="1">
              <a:spcAft>
                <a:spcPts val="1200"/>
              </a:spcAft>
              <a:buFont typeface="Wingdings" panose="05000000000000000000" pitchFamily="2" charset="2"/>
              <a:buChar char="Ø"/>
              <a:defRPr/>
            </a:pPr>
            <a:r>
              <a:rPr lang="en-GB" altLang="en-US" sz="2000" b="1" dirty="0">
                <a:latin typeface="+mn-lt"/>
                <a:cs typeface="Arial" panose="020B0604020202020204" pitchFamily="34" charset="0"/>
              </a:rPr>
              <a:t>Strategy Outline</a:t>
            </a:r>
          </a:p>
          <a:p>
            <a:pPr marL="1724025" lvl="1" indent="-342900" eaLnBrk="1" hangingPunct="1">
              <a:spcAft>
                <a:spcPts val="1200"/>
              </a:spcAft>
              <a:buFont typeface="Wingdings" panose="05000000000000000000" pitchFamily="2" charset="2"/>
              <a:buChar char="Ø"/>
              <a:defRPr/>
            </a:pPr>
            <a:r>
              <a:rPr lang="en-GB" altLang="en-US" sz="2000" dirty="0">
                <a:latin typeface="+mn-lt"/>
                <a:cs typeface="Arial" panose="020B0604020202020204" pitchFamily="34" charset="0"/>
              </a:rPr>
              <a:t>Vision and Mission</a:t>
            </a:r>
          </a:p>
          <a:p>
            <a:pPr marL="1724025" lvl="1" indent="-342900" eaLnBrk="1" hangingPunct="1">
              <a:spcAft>
                <a:spcPts val="1200"/>
              </a:spcAft>
              <a:buFont typeface="Wingdings" panose="05000000000000000000" pitchFamily="2" charset="2"/>
              <a:buChar char="Ø"/>
              <a:defRPr/>
            </a:pPr>
            <a:r>
              <a:rPr lang="en-GB" altLang="en-US" sz="2000" dirty="0">
                <a:latin typeface="+mn-lt"/>
                <a:cs typeface="Arial" panose="020B0604020202020204" pitchFamily="34" charset="0"/>
              </a:rPr>
              <a:t>Outcomes and Objectives</a:t>
            </a:r>
          </a:p>
          <a:p>
            <a:pPr marL="981075" indent="-342900" eaLnBrk="1" hangingPunct="1">
              <a:spcAft>
                <a:spcPts val="1200"/>
              </a:spcAft>
              <a:buFont typeface="Wingdings" panose="05000000000000000000" pitchFamily="2" charset="2"/>
              <a:buChar char="Ø"/>
              <a:defRPr/>
            </a:pPr>
            <a:r>
              <a:rPr lang="en-GB" altLang="en-US" sz="2000" b="1" dirty="0">
                <a:latin typeface="+mn-lt"/>
                <a:cs typeface="Arial" panose="020B0604020202020204" pitchFamily="34" charset="0"/>
              </a:rPr>
              <a:t>Tomorrow</a:t>
            </a:r>
          </a:p>
          <a:p>
            <a:pPr marL="1724025" lvl="1" indent="-342900" eaLnBrk="1" hangingPunct="1">
              <a:spcAft>
                <a:spcPts val="1200"/>
              </a:spcAft>
              <a:buFont typeface="Wingdings" panose="05000000000000000000" pitchFamily="2" charset="2"/>
              <a:buChar char="Ø"/>
              <a:defRPr/>
            </a:pPr>
            <a:r>
              <a:rPr lang="en-GB" altLang="en-US" sz="2000" dirty="0">
                <a:latin typeface="+mn-lt"/>
                <a:cs typeface="Arial" panose="020B0604020202020204" pitchFamily="34" charset="0"/>
              </a:rPr>
              <a:t>Breaking out sessions</a:t>
            </a:r>
          </a:p>
          <a:p>
            <a:pPr marL="1724025" lvl="1" indent="-342900" eaLnBrk="1" hangingPunct="1">
              <a:spcAft>
                <a:spcPts val="1200"/>
              </a:spcAft>
              <a:buFont typeface="Wingdings" panose="05000000000000000000" pitchFamily="2" charset="2"/>
              <a:buChar char="Ø"/>
              <a:defRPr/>
            </a:pPr>
            <a:r>
              <a:rPr lang="en-GB" altLang="en-US" sz="2000" dirty="0">
                <a:latin typeface="+mn-lt"/>
                <a:cs typeface="Arial" panose="020B0604020202020204" pitchFamily="34" charset="0"/>
              </a:rPr>
              <a:t>Reporting from Break out session</a:t>
            </a:r>
          </a:p>
          <a:p>
            <a:pPr marL="981075" indent="-342900" eaLnBrk="1" hangingPunct="1">
              <a:spcAft>
                <a:spcPts val="1200"/>
              </a:spcAft>
              <a:buFont typeface="Wingdings" panose="05000000000000000000" pitchFamily="2" charset="2"/>
              <a:buChar char="Ø"/>
              <a:defRPr/>
            </a:pPr>
            <a:r>
              <a:rPr lang="en-GB" altLang="en-US" sz="2000" b="1" dirty="0">
                <a:latin typeface="+mn-lt"/>
                <a:cs typeface="Arial" panose="020B0604020202020204" pitchFamily="34" charset="0"/>
              </a:rPr>
              <a:t>Next step</a:t>
            </a:r>
            <a:endParaRPr lang="en-US" altLang="en-US" sz="2000" b="1" dirty="0">
              <a:latin typeface="+mn-lt"/>
              <a:cs typeface="Arial" panose="020B0604020202020204" pitchFamily="34" charset="0"/>
            </a:endParaRPr>
          </a:p>
        </p:txBody>
      </p:sp>
      <p:pic>
        <p:nvPicPr>
          <p:cNvPr id="4" name="Picture 3">
            <a:extLst>
              <a:ext uri="{FF2B5EF4-FFF2-40B4-BE49-F238E27FC236}">
                <a16:creationId xmlns:a16="http://schemas.microsoft.com/office/drawing/2014/main" id="{D4EF5FFB-5D59-5918-A823-5F4C782E65ED}"/>
              </a:ext>
            </a:extLst>
          </p:cNvPr>
          <p:cNvPicPr>
            <a:picLocks noChangeAspect="1"/>
          </p:cNvPicPr>
          <p:nvPr/>
        </p:nvPicPr>
        <p:blipFill>
          <a:blip r:embed="rId4"/>
          <a:stretch>
            <a:fillRect/>
          </a:stretch>
        </p:blipFill>
        <p:spPr>
          <a:xfrm>
            <a:off x="7069518" y="2048323"/>
            <a:ext cx="4467849" cy="4248743"/>
          </a:xfrm>
          <a:prstGeom prst="rect">
            <a:avLst/>
          </a:prstGeom>
        </p:spPr>
      </p:pic>
      <p:sp>
        <p:nvSpPr>
          <p:cNvPr id="5" name="TextBox 4">
            <a:extLst>
              <a:ext uri="{FF2B5EF4-FFF2-40B4-BE49-F238E27FC236}">
                <a16:creationId xmlns:a16="http://schemas.microsoft.com/office/drawing/2014/main" id="{91966E56-EC4C-FCF7-73EE-E8C90CE78F89}"/>
              </a:ext>
            </a:extLst>
          </p:cNvPr>
          <p:cNvSpPr txBox="1"/>
          <p:nvPr/>
        </p:nvSpPr>
        <p:spPr>
          <a:xfrm flipH="1">
            <a:off x="5522286" y="1178058"/>
            <a:ext cx="6748372" cy="369332"/>
          </a:xfrm>
          <a:prstGeom prst="rect">
            <a:avLst/>
          </a:prstGeom>
          <a:noFill/>
        </p:spPr>
        <p:txBody>
          <a:bodyPr wrap="square" rtlCol="0">
            <a:spAutoFit/>
          </a:bodyPr>
          <a:lstStyle/>
          <a:p>
            <a:r>
              <a:rPr lang="en-US" dirty="0"/>
              <a:t>Geoffroy Lamarche - David Millar - </a:t>
            </a:r>
            <a:r>
              <a:rPr lang="nb-NO" dirty="0"/>
              <a:t>George Spoelstra - Kim Picard </a:t>
            </a:r>
            <a:endParaRPr lang="en-NZ" dirty="0"/>
          </a:p>
        </p:txBody>
      </p:sp>
    </p:spTree>
    <p:extLst>
      <p:ext uri="{BB962C8B-B14F-4D97-AF65-F5344CB8AC3E}">
        <p14:creationId xmlns:p14="http://schemas.microsoft.com/office/powerpoint/2010/main" val="245464812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065124A-990F-4E78-8444-8E9B2A3EE468}"/>
              </a:ext>
            </a:extLst>
          </p:cNvPr>
          <p:cNvSpPr>
            <a:spLocks noGrp="1"/>
          </p:cNvSpPr>
          <p:nvPr>
            <p:ph type="body" sz="quarter" idx="13"/>
          </p:nvPr>
        </p:nvSpPr>
        <p:spPr>
          <a:xfrm>
            <a:off x="754550" y="1989531"/>
            <a:ext cx="10682900" cy="4068748"/>
          </a:xfrm>
        </p:spPr>
        <p:txBody>
          <a:bodyPr/>
          <a:lstStyle/>
          <a:p>
            <a:pPr>
              <a:lnSpc>
                <a:spcPct val="107000"/>
              </a:lnSpc>
              <a:spcBef>
                <a:spcPts val="800"/>
              </a:spcBef>
              <a:spcAft>
                <a:spcPts val="800"/>
              </a:spcAft>
              <a:buFont typeface="Wingdings" panose="05000000000000000000" pitchFamily="2" charset="2"/>
              <a:buChar char="Ø"/>
            </a:pPr>
            <a:r>
              <a:rPr lang="en-US" sz="1800" dirty="0">
                <a:cs typeface="Times New Roman" panose="02020603050405020304" pitchFamily="18" charset="0"/>
              </a:rPr>
              <a:t>Review the current and future strategic context in which the GEBCO operates</a:t>
            </a:r>
          </a:p>
          <a:p>
            <a:pPr>
              <a:lnSpc>
                <a:spcPct val="107000"/>
              </a:lnSpc>
              <a:spcBef>
                <a:spcPts val="800"/>
              </a:spcBef>
              <a:spcAft>
                <a:spcPts val="800"/>
              </a:spcAft>
              <a:buFont typeface="Wingdings" panose="05000000000000000000" pitchFamily="2" charset="2"/>
              <a:buChar char="Ø"/>
            </a:pPr>
            <a:r>
              <a:rPr lang="en-US" sz="1800" dirty="0">
                <a:cs typeface="Times New Roman" panose="02020603050405020304" pitchFamily="18" charset="0"/>
              </a:rPr>
              <a:t>C</a:t>
            </a:r>
            <a:r>
              <a:rPr lang="en-NZ" sz="1800" dirty="0" err="1">
                <a:cs typeface="Times New Roman" panose="02020603050405020304" pitchFamily="18" charset="0"/>
              </a:rPr>
              <a:t>onduct</a:t>
            </a:r>
            <a:r>
              <a:rPr lang="en-NZ" sz="1800" dirty="0">
                <a:cs typeface="Times New Roman" panose="02020603050405020304" pitchFamily="18" charset="0"/>
              </a:rPr>
              <a:t> a </a:t>
            </a:r>
            <a:r>
              <a:rPr lang="en-NZ" sz="1800" b="1" dirty="0">
                <a:cs typeface="Times New Roman" panose="02020603050405020304" pitchFamily="18" charset="0"/>
              </a:rPr>
              <a:t>reflection and a drafting </a:t>
            </a:r>
            <a:r>
              <a:rPr lang="en-NZ" sz="1800" dirty="0">
                <a:cs typeface="Times New Roman" panose="02020603050405020304" pitchFamily="18" charset="0"/>
              </a:rPr>
              <a:t>of a first strategy</a:t>
            </a:r>
          </a:p>
          <a:p>
            <a:pPr>
              <a:lnSpc>
                <a:spcPct val="107000"/>
              </a:lnSpc>
              <a:spcBef>
                <a:spcPts val="800"/>
              </a:spcBef>
              <a:spcAft>
                <a:spcPts val="800"/>
              </a:spcAft>
              <a:buFont typeface="Wingdings" panose="05000000000000000000" pitchFamily="2" charset="2"/>
              <a:buChar char="Ø"/>
            </a:pPr>
            <a:r>
              <a:rPr lang="en-NZ" sz="1800" dirty="0">
                <a:cs typeface="Times New Roman" panose="02020603050405020304" pitchFamily="18" charset="0"/>
              </a:rPr>
              <a:t>Consider the </a:t>
            </a:r>
            <a:r>
              <a:rPr lang="en-NZ" sz="1800" b="1" dirty="0">
                <a:cs typeface="Times New Roman" panose="02020603050405020304" pitchFamily="18" charset="0"/>
              </a:rPr>
              <a:t>goals and roles </a:t>
            </a:r>
            <a:r>
              <a:rPr lang="en-NZ" sz="1800" dirty="0">
                <a:cs typeface="Times New Roman" panose="02020603050405020304" pitchFamily="18" charset="0"/>
              </a:rPr>
              <a:t>of sub-committees and projects and their interrelations </a:t>
            </a:r>
          </a:p>
          <a:p>
            <a:pPr>
              <a:lnSpc>
                <a:spcPct val="107000"/>
              </a:lnSpc>
              <a:spcBef>
                <a:spcPts val="800"/>
              </a:spcBef>
              <a:spcAft>
                <a:spcPts val="800"/>
              </a:spcAft>
              <a:buFont typeface="Wingdings" panose="05000000000000000000" pitchFamily="2" charset="2"/>
              <a:buChar char="Ø"/>
            </a:pPr>
            <a:r>
              <a:rPr lang="en-NZ" sz="1800" dirty="0">
                <a:cs typeface="Times New Roman" panose="02020603050405020304" pitchFamily="18" charset="0"/>
              </a:rPr>
              <a:t>Propose an outline for the Strategy</a:t>
            </a:r>
          </a:p>
          <a:p>
            <a:pPr marL="628650" lvl="0" indent="-628650">
              <a:lnSpc>
                <a:spcPct val="107000"/>
              </a:lnSpc>
              <a:spcBef>
                <a:spcPts val="800"/>
              </a:spcBef>
              <a:spcAft>
                <a:spcPts val="800"/>
              </a:spcAft>
              <a:buNone/>
            </a:pPr>
            <a:endParaRPr lang="en-NZ" sz="1800"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5809CA2F-73B8-CA98-C0B4-BD438B5BFC6F}"/>
              </a:ext>
            </a:extLst>
          </p:cNvPr>
          <p:cNvSpPr>
            <a:spLocks noGrp="1"/>
          </p:cNvSpPr>
          <p:nvPr>
            <p:ph type="title"/>
          </p:nvPr>
        </p:nvSpPr>
        <p:spPr>
          <a:xfrm>
            <a:off x="816681" y="503672"/>
            <a:ext cx="9398737" cy="835602"/>
          </a:xfrm>
        </p:spPr>
        <p:txBody>
          <a:bodyPr/>
          <a:lstStyle/>
          <a:p>
            <a:r>
              <a:rPr lang="en-US" altLang="en-US" b="1" dirty="0">
                <a:solidFill>
                  <a:srgbClr val="1E4678"/>
                </a:solidFill>
                <a:latin typeface="+mj-lt"/>
                <a:cs typeface="Arial" charset="0"/>
              </a:rPr>
              <a:t>Strategy Drafting Working Group Term of Reference</a:t>
            </a:r>
          </a:p>
        </p:txBody>
      </p:sp>
    </p:spTree>
    <p:extLst>
      <p:ext uri="{BB962C8B-B14F-4D97-AF65-F5344CB8AC3E}">
        <p14:creationId xmlns:p14="http://schemas.microsoft.com/office/powerpoint/2010/main" val="203144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C72D-836D-2DF8-22B8-3EA302DF594C}"/>
              </a:ext>
            </a:extLst>
          </p:cNvPr>
          <p:cNvSpPr>
            <a:spLocks noGrp="1"/>
          </p:cNvSpPr>
          <p:nvPr>
            <p:ph type="title"/>
          </p:nvPr>
        </p:nvSpPr>
        <p:spPr/>
        <p:txBody>
          <a:bodyPr/>
          <a:lstStyle/>
          <a:p>
            <a:r>
              <a:rPr lang="en-US" dirty="0"/>
              <a:t>Why do we need a Strategy ?</a:t>
            </a:r>
            <a:endParaRPr lang="en-NZ" dirty="0"/>
          </a:p>
        </p:txBody>
      </p:sp>
      <p:sp>
        <p:nvSpPr>
          <p:cNvPr id="3" name="Text Placeholder 2">
            <a:extLst>
              <a:ext uri="{FF2B5EF4-FFF2-40B4-BE49-F238E27FC236}">
                <a16:creationId xmlns:a16="http://schemas.microsoft.com/office/drawing/2014/main" id="{B86B729A-4232-C101-BE6F-7F005CE090DC}"/>
              </a:ext>
            </a:extLst>
          </p:cNvPr>
          <p:cNvSpPr>
            <a:spLocks noGrp="1"/>
          </p:cNvSpPr>
          <p:nvPr>
            <p:ph type="body" sz="quarter" idx="13"/>
          </p:nvPr>
        </p:nvSpPr>
        <p:spPr>
          <a:xfrm>
            <a:off x="1066194" y="1593611"/>
            <a:ext cx="9341091" cy="3957579"/>
          </a:xfrm>
        </p:spPr>
        <p:txBody>
          <a:bodyPr/>
          <a:lstStyle/>
          <a:p>
            <a:pPr lvl="0">
              <a:lnSpc>
                <a:spcPct val="107000"/>
              </a:lnSpc>
              <a:spcBef>
                <a:spcPts val="1000"/>
              </a:spcBef>
              <a:buFont typeface="Wingdings" panose="05000000000000000000" pitchFamily="2" charset="2"/>
              <a:buChar char="Ø"/>
            </a:pPr>
            <a:r>
              <a:rPr lang="en-GB" sz="2000" b="1" dirty="0">
                <a:cs typeface="Times New Roman" panose="02020603050405020304" pitchFamily="18" charset="0"/>
              </a:rPr>
              <a:t>support </a:t>
            </a:r>
            <a:r>
              <a:rPr lang="en-GB" sz="2000" dirty="0">
                <a:cs typeface="Times New Roman" panose="02020603050405020304" pitchFamily="18" charset="0"/>
              </a:rPr>
              <a:t>a strong GEBCO governance </a:t>
            </a:r>
          </a:p>
          <a:p>
            <a:pPr lvl="0">
              <a:lnSpc>
                <a:spcPct val="107000"/>
              </a:lnSpc>
              <a:spcBef>
                <a:spcPts val="1000"/>
              </a:spcBef>
              <a:buFont typeface="Wingdings" panose="05000000000000000000" pitchFamily="2" charset="2"/>
              <a:buChar char="Ø"/>
            </a:pPr>
            <a:r>
              <a:rPr lang="en-GB" sz="2000" dirty="0">
                <a:cs typeface="Times New Roman" panose="02020603050405020304" pitchFamily="18" charset="0"/>
              </a:rPr>
              <a:t>increase our visibility and relevance </a:t>
            </a:r>
          </a:p>
          <a:p>
            <a:pPr lvl="0">
              <a:lnSpc>
                <a:spcPct val="107000"/>
              </a:lnSpc>
              <a:spcBef>
                <a:spcPts val="1000"/>
              </a:spcBef>
              <a:buFont typeface="Wingdings" panose="05000000000000000000" pitchFamily="2" charset="2"/>
              <a:buChar char="Ø"/>
            </a:pPr>
            <a:r>
              <a:rPr lang="en-GB" sz="2000" dirty="0">
                <a:cs typeface="Times New Roman" panose="02020603050405020304" pitchFamily="18" charset="0"/>
              </a:rPr>
              <a:t>provide direction toward achieving </a:t>
            </a:r>
            <a:r>
              <a:rPr lang="en-GB" sz="2000" b="1" dirty="0">
                <a:cs typeface="Times New Roman" panose="02020603050405020304" pitchFamily="18" charset="0"/>
              </a:rPr>
              <a:t>multi-generation outcomes</a:t>
            </a:r>
            <a:endParaRPr lang="en-NZ" sz="2000" b="1" dirty="0">
              <a:cs typeface="Times New Roman" panose="02020603050405020304" pitchFamily="18" charset="0"/>
            </a:endParaRPr>
          </a:p>
          <a:p>
            <a:pPr lvl="0">
              <a:lnSpc>
                <a:spcPct val="107000"/>
              </a:lnSpc>
              <a:spcBef>
                <a:spcPts val="1000"/>
              </a:spcBef>
              <a:buFont typeface="Wingdings" panose="05000000000000000000" pitchFamily="2" charset="2"/>
              <a:buChar char="Ø"/>
            </a:pPr>
            <a:r>
              <a:rPr lang="en-GB" sz="2000" dirty="0">
                <a:cs typeface="Times New Roman" panose="02020603050405020304" pitchFamily="18" charset="0"/>
              </a:rPr>
              <a:t>provide clarity on GEBCO's </a:t>
            </a:r>
            <a:r>
              <a:rPr lang="en-GB" sz="2000" b="1" dirty="0">
                <a:cs typeface="Times New Roman" panose="02020603050405020304" pitchFamily="18" charset="0"/>
              </a:rPr>
              <a:t>objectives </a:t>
            </a:r>
            <a:r>
              <a:rPr lang="en-GB" sz="2000" dirty="0">
                <a:cs typeface="Times New Roman" panose="02020603050405020304" pitchFamily="18" charset="0"/>
              </a:rPr>
              <a:t>within the complex structure and relationships between parent’s organisations, our subcommittees and subordinate projects.</a:t>
            </a:r>
            <a:endParaRPr lang="en-NZ" sz="2000" dirty="0">
              <a:cs typeface="Times New Roman" panose="02020603050405020304" pitchFamily="18" charset="0"/>
            </a:endParaRPr>
          </a:p>
          <a:p>
            <a:pPr lvl="0">
              <a:lnSpc>
                <a:spcPct val="107000"/>
              </a:lnSpc>
              <a:spcBef>
                <a:spcPts val="1000"/>
              </a:spcBef>
              <a:buFont typeface="Wingdings" panose="05000000000000000000" pitchFamily="2" charset="2"/>
              <a:buChar char="Ø"/>
            </a:pPr>
            <a:r>
              <a:rPr lang="en-GB" sz="2000" dirty="0">
                <a:cs typeface="Times New Roman" panose="02020603050405020304" pitchFamily="18" charset="0"/>
              </a:rPr>
              <a:t>ensure GEBCO complements and support parent’s organisations objectives.</a:t>
            </a:r>
            <a:endParaRPr lang="en-NZ" sz="2000" dirty="0">
              <a:cs typeface="Times New Roman" panose="02020603050405020304" pitchFamily="18" charset="0"/>
            </a:endParaRPr>
          </a:p>
          <a:p>
            <a:pPr lvl="0">
              <a:lnSpc>
                <a:spcPct val="107000"/>
              </a:lnSpc>
              <a:spcBef>
                <a:spcPts val="1000"/>
              </a:spcBef>
              <a:spcAft>
                <a:spcPts val="1000"/>
              </a:spcAft>
              <a:buFont typeface="Wingdings" panose="05000000000000000000" pitchFamily="2" charset="2"/>
              <a:buChar char="Ø"/>
            </a:pPr>
            <a:r>
              <a:rPr lang="en-GB" sz="2000" dirty="0">
                <a:cs typeface="Times New Roman" panose="02020603050405020304" pitchFamily="18" charset="0"/>
              </a:rPr>
              <a:t>ensure that our sub-committees and subordinate projects have the support they require to optimize their work and outcomes.</a:t>
            </a:r>
            <a:endParaRPr lang="en-NZ" sz="2000" dirty="0">
              <a:cs typeface="Times New Roman" panose="02020603050405020304" pitchFamily="18" charset="0"/>
            </a:endParaRPr>
          </a:p>
        </p:txBody>
      </p:sp>
    </p:spTree>
    <p:extLst>
      <p:ext uri="{BB962C8B-B14F-4D97-AF65-F5344CB8AC3E}">
        <p14:creationId xmlns:p14="http://schemas.microsoft.com/office/powerpoint/2010/main" val="37826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47CC-2BC3-DC28-0276-84A1CB002B85}"/>
              </a:ext>
            </a:extLst>
          </p:cNvPr>
          <p:cNvSpPr>
            <a:spLocks noGrp="1"/>
          </p:cNvSpPr>
          <p:nvPr>
            <p:ph type="title"/>
          </p:nvPr>
        </p:nvSpPr>
        <p:spPr/>
        <p:txBody>
          <a:bodyPr/>
          <a:lstStyle/>
          <a:p>
            <a:r>
              <a:rPr lang="en-US" dirty="0"/>
              <a:t>What do we want from the meeting?</a:t>
            </a:r>
            <a:endParaRPr lang="en-NZ" dirty="0"/>
          </a:p>
        </p:txBody>
      </p:sp>
      <p:sp>
        <p:nvSpPr>
          <p:cNvPr id="3" name="Text Placeholder 2">
            <a:extLst>
              <a:ext uri="{FF2B5EF4-FFF2-40B4-BE49-F238E27FC236}">
                <a16:creationId xmlns:a16="http://schemas.microsoft.com/office/drawing/2014/main" id="{2CB00326-3395-43A8-7883-631B9D916106}"/>
              </a:ext>
            </a:extLst>
          </p:cNvPr>
          <p:cNvSpPr>
            <a:spLocks noGrp="1"/>
          </p:cNvSpPr>
          <p:nvPr>
            <p:ph type="body" sz="quarter" idx="13"/>
          </p:nvPr>
        </p:nvSpPr>
        <p:spPr>
          <a:xfrm>
            <a:off x="1238865" y="3932563"/>
            <a:ext cx="9714270" cy="1966792"/>
          </a:xfrm>
        </p:spPr>
        <p:txBody>
          <a:bodyPr/>
          <a:lstStyle/>
          <a:p>
            <a:r>
              <a:rPr lang="en-NZ" sz="2000" dirty="0"/>
              <a:t>No ideas left behind</a:t>
            </a:r>
          </a:p>
          <a:p>
            <a:r>
              <a:rPr lang="en-US" sz="2000" dirty="0"/>
              <a:t>Convergence with Governance review</a:t>
            </a:r>
          </a:p>
          <a:p>
            <a:pPr>
              <a:lnSpc>
                <a:spcPct val="107000"/>
              </a:lnSpc>
              <a:spcAft>
                <a:spcPts val="800"/>
              </a:spcAft>
            </a:pPr>
            <a:r>
              <a:rPr lang="en-NZ" sz="2000" dirty="0"/>
              <a:t>Consider our </a:t>
            </a:r>
            <a:r>
              <a:rPr lang="en-NZ" sz="2000" b="1" dirty="0"/>
              <a:t>mission </a:t>
            </a:r>
            <a:r>
              <a:rPr lang="en-NZ" sz="2000" dirty="0"/>
              <a:t>statement, and </a:t>
            </a:r>
            <a:r>
              <a:rPr lang="en-NZ" sz="2000" b="1" dirty="0"/>
              <a:t>vision </a:t>
            </a:r>
            <a:r>
              <a:rPr lang="en-NZ" sz="2000" i="1" dirty="0"/>
              <a:t>if it is deemed necessary and appropriate</a:t>
            </a:r>
            <a:r>
              <a:rPr lang="en-NZ" sz="2000" dirty="0"/>
              <a:t>.</a:t>
            </a:r>
          </a:p>
          <a:p>
            <a:r>
              <a:rPr lang="en-NZ" sz="2000" dirty="0"/>
              <a:t>Discuss outcomes and objectives</a:t>
            </a:r>
          </a:p>
          <a:p>
            <a:r>
              <a:rPr lang="en-NZ" sz="2000" dirty="0"/>
              <a:t>Agree on outline </a:t>
            </a:r>
          </a:p>
          <a:p>
            <a:endParaRPr lang="en-NZ" sz="2000" dirty="0"/>
          </a:p>
        </p:txBody>
      </p:sp>
      <p:grpSp>
        <p:nvGrpSpPr>
          <p:cNvPr id="13" name="Group 12">
            <a:extLst>
              <a:ext uri="{FF2B5EF4-FFF2-40B4-BE49-F238E27FC236}">
                <a16:creationId xmlns:a16="http://schemas.microsoft.com/office/drawing/2014/main" id="{FD021C3D-2E85-A3E1-6563-01845899AD70}"/>
              </a:ext>
            </a:extLst>
          </p:cNvPr>
          <p:cNvGrpSpPr/>
          <p:nvPr/>
        </p:nvGrpSpPr>
        <p:grpSpPr>
          <a:xfrm>
            <a:off x="2651613" y="1804290"/>
            <a:ext cx="6888773" cy="983745"/>
            <a:chOff x="2222724" y="1791933"/>
            <a:chExt cx="6888773" cy="983745"/>
          </a:xfrm>
        </p:grpSpPr>
        <p:sp>
          <p:nvSpPr>
            <p:cNvPr id="7" name="Flowchart: Alternate Process 6">
              <a:extLst>
                <a:ext uri="{FF2B5EF4-FFF2-40B4-BE49-F238E27FC236}">
                  <a16:creationId xmlns:a16="http://schemas.microsoft.com/office/drawing/2014/main" id="{E643582B-82DE-B8E9-0EDC-D181882053AC}"/>
                </a:ext>
              </a:extLst>
            </p:cNvPr>
            <p:cNvSpPr/>
            <p:nvPr/>
          </p:nvSpPr>
          <p:spPr>
            <a:xfrm>
              <a:off x="2222724" y="1791933"/>
              <a:ext cx="2719979" cy="98374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Engagement</a:t>
              </a:r>
              <a:endParaRPr lang="en-NZ" sz="2800" dirty="0"/>
            </a:p>
          </p:txBody>
        </p:sp>
        <p:sp>
          <p:nvSpPr>
            <p:cNvPr id="9" name="Flowchart: Alternate Process 8">
              <a:extLst>
                <a:ext uri="{FF2B5EF4-FFF2-40B4-BE49-F238E27FC236}">
                  <a16:creationId xmlns:a16="http://schemas.microsoft.com/office/drawing/2014/main" id="{C82209E2-D01E-6F25-D610-6FFDAADECD03}"/>
                </a:ext>
              </a:extLst>
            </p:cNvPr>
            <p:cNvSpPr/>
            <p:nvPr/>
          </p:nvSpPr>
          <p:spPr>
            <a:xfrm>
              <a:off x="6391518" y="1791933"/>
              <a:ext cx="2719979" cy="98374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Buy-in</a:t>
              </a:r>
              <a:endParaRPr lang="en-NZ" sz="2800" dirty="0"/>
            </a:p>
          </p:txBody>
        </p:sp>
        <p:sp>
          <p:nvSpPr>
            <p:cNvPr id="12" name="TextBox 11">
              <a:extLst>
                <a:ext uri="{FF2B5EF4-FFF2-40B4-BE49-F238E27FC236}">
                  <a16:creationId xmlns:a16="http://schemas.microsoft.com/office/drawing/2014/main" id="{0B463CC2-8426-8C89-29FF-C4F7C7AE928E}"/>
                </a:ext>
              </a:extLst>
            </p:cNvPr>
            <p:cNvSpPr txBox="1"/>
            <p:nvPr/>
          </p:nvSpPr>
          <p:spPr>
            <a:xfrm flipH="1">
              <a:off x="5393408" y="1929862"/>
              <a:ext cx="547405" cy="707886"/>
            </a:xfrm>
            <a:prstGeom prst="rect">
              <a:avLst/>
            </a:prstGeom>
            <a:noFill/>
          </p:spPr>
          <p:txBody>
            <a:bodyPr wrap="square" rtlCol="0">
              <a:spAutoFit/>
            </a:bodyPr>
            <a:lstStyle/>
            <a:p>
              <a:r>
                <a:rPr lang="en-US" sz="4000" b="1" dirty="0">
                  <a:solidFill>
                    <a:schemeClr val="tx2">
                      <a:lumMod val="75000"/>
                    </a:schemeClr>
                  </a:solidFill>
                  <a:effectLst>
                    <a:outerShdw blurRad="38100" dist="38100" dir="2700000" algn="tl">
                      <a:srgbClr val="000000">
                        <a:alpha val="43137"/>
                      </a:srgbClr>
                    </a:outerShdw>
                  </a:effectLst>
                </a:rPr>
                <a:t>&amp;</a:t>
              </a:r>
              <a:endParaRPr lang="en-NZ" sz="4000" b="1" dirty="0">
                <a:solidFill>
                  <a:schemeClr val="tx2">
                    <a:lumMod val="75000"/>
                  </a:schemeClr>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86223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C72D-836D-2DF8-22B8-3EA302DF594C}"/>
              </a:ext>
            </a:extLst>
          </p:cNvPr>
          <p:cNvSpPr>
            <a:spLocks noGrp="1"/>
          </p:cNvSpPr>
          <p:nvPr>
            <p:ph type="title"/>
          </p:nvPr>
        </p:nvSpPr>
        <p:spPr>
          <a:xfrm>
            <a:off x="1002033" y="543071"/>
            <a:ext cx="8522163" cy="835602"/>
          </a:xfrm>
        </p:spPr>
        <p:txBody>
          <a:bodyPr/>
          <a:lstStyle/>
          <a:p>
            <a:r>
              <a:rPr lang="en-US" dirty="0"/>
              <a:t>Outline</a:t>
            </a:r>
            <a:endParaRPr lang="en-NZ" dirty="0"/>
          </a:p>
        </p:txBody>
      </p:sp>
      <p:grpSp>
        <p:nvGrpSpPr>
          <p:cNvPr id="20" name="Group 19">
            <a:extLst>
              <a:ext uri="{FF2B5EF4-FFF2-40B4-BE49-F238E27FC236}">
                <a16:creationId xmlns:a16="http://schemas.microsoft.com/office/drawing/2014/main" id="{BC6F0424-384C-CCB3-AA59-E1D009637058}"/>
              </a:ext>
            </a:extLst>
          </p:cNvPr>
          <p:cNvGrpSpPr/>
          <p:nvPr/>
        </p:nvGrpSpPr>
        <p:grpSpPr>
          <a:xfrm>
            <a:off x="6350000" y="1075248"/>
            <a:ext cx="5518139" cy="4707503"/>
            <a:chOff x="4031990" y="455031"/>
            <a:chExt cx="7879536" cy="6120232"/>
          </a:xfrm>
        </p:grpSpPr>
        <p:pic>
          <p:nvPicPr>
            <p:cNvPr id="1026" name="Picture 2">
              <a:extLst>
                <a:ext uri="{FF2B5EF4-FFF2-40B4-BE49-F238E27FC236}">
                  <a16:creationId xmlns:a16="http://schemas.microsoft.com/office/drawing/2014/main" id="{7F05C46F-5332-0995-85AE-1F2183B0D4B6}"/>
                </a:ext>
              </a:extLst>
            </p:cNvPr>
            <p:cNvPicPr>
              <a:picLocks noChangeAspect="1" noChangeArrowheads="1"/>
            </p:cNvPicPr>
            <p:nvPr/>
          </p:nvPicPr>
          <p:blipFill rotWithShape="1">
            <a:blip r:embed="rId3">
              <a:clrChange>
                <a:clrFrom>
                  <a:srgbClr val="FCFCFC"/>
                </a:clrFrom>
                <a:clrTo>
                  <a:srgbClr val="FCFCFC">
                    <a:alpha val="0"/>
                  </a:srgbClr>
                </a:clrTo>
              </a:clrChange>
              <a:extLst>
                <a:ext uri="{28A0092B-C50C-407E-A947-70E740481C1C}">
                  <a14:useLocalDpi xmlns:a14="http://schemas.microsoft.com/office/drawing/2010/main" val="0"/>
                </a:ext>
              </a:extLst>
            </a:blip>
            <a:srcRect t="6779" b="4181"/>
            <a:stretch/>
          </p:blipFill>
          <p:spPr bwMode="auto">
            <a:xfrm>
              <a:off x="4031990" y="468930"/>
              <a:ext cx="7715250" cy="610633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5B36169-1E9B-089B-59B0-5159C902813E}"/>
                </a:ext>
              </a:extLst>
            </p:cNvPr>
            <p:cNvSpPr txBox="1"/>
            <p:nvPr/>
          </p:nvSpPr>
          <p:spPr>
            <a:xfrm>
              <a:off x="7043178" y="3337371"/>
              <a:ext cx="1692876" cy="585427"/>
            </a:xfrm>
            <a:prstGeom prst="rect">
              <a:avLst/>
            </a:prstGeom>
            <a:solidFill>
              <a:srgbClr val="FDD400"/>
            </a:solidFill>
          </p:spPr>
          <p:txBody>
            <a:bodyPr wrap="square" rtlCol="0">
              <a:spAutoFit/>
            </a:bodyPr>
            <a:lstStyle/>
            <a:p>
              <a:pPr algn="ctr">
                <a:lnSpc>
                  <a:spcPct val="150000"/>
                </a:lnSpc>
              </a:pPr>
              <a:r>
                <a:rPr lang="en-US" b="1" dirty="0">
                  <a:solidFill>
                    <a:schemeClr val="tx2">
                      <a:lumMod val="75000"/>
                    </a:schemeClr>
                  </a:solidFill>
                </a:rPr>
                <a:t>Outcomes</a:t>
              </a:r>
              <a:endParaRPr lang="en-NZ" b="1" dirty="0">
                <a:solidFill>
                  <a:schemeClr val="tx2">
                    <a:lumMod val="75000"/>
                  </a:schemeClr>
                </a:solidFill>
              </a:endParaRPr>
            </a:p>
          </p:txBody>
        </p:sp>
        <p:sp>
          <p:nvSpPr>
            <p:cNvPr id="13" name="Isosceles Triangle 12">
              <a:extLst>
                <a:ext uri="{FF2B5EF4-FFF2-40B4-BE49-F238E27FC236}">
                  <a16:creationId xmlns:a16="http://schemas.microsoft.com/office/drawing/2014/main" id="{AE492378-026E-8722-3774-939450F47670}"/>
                </a:ext>
              </a:extLst>
            </p:cNvPr>
            <p:cNvSpPr/>
            <p:nvPr/>
          </p:nvSpPr>
          <p:spPr>
            <a:xfrm>
              <a:off x="7157075" y="915449"/>
              <a:ext cx="1465080" cy="1556951"/>
            </a:xfrm>
            <a:prstGeom prst="triangle">
              <a:avLst/>
            </a:prstGeom>
            <a:solidFill>
              <a:srgbClr val="F78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Rectangle 13">
              <a:extLst>
                <a:ext uri="{FF2B5EF4-FFF2-40B4-BE49-F238E27FC236}">
                  <a16:creationId xmlns:a16="http://schemas.microsoft.com/office/drawing/2014/main" id="{7D275482-06C7-087C-3609-F53FD38C1F51}"/>
                </a:ext>
              </a:extLst>
            </p:cNvPr>
            <p:cNvSpPr/>
            <p:nvPr/>
          </p:nvSpPr>
          <p:spPr>
            <a:xfrm>
              <a:off x="6254404" y="5289742"/>
              <a:ext cx="3348681" cy="617838"/>
            </a:xfrm>
            <a:prstGeom prst="rect">
              <a:avLst/>
            </a:prstGeom>
            <a:solidFill>
              <a:srgbClr val="9CB3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TextBox 14">
              <a:extLst>
                <a:ext uri="{FF2B5EF4-FFF2-40B4-BE49-F238E27FC236}">
                  <a16:creationId xmlns:a16="http://schemas.microsoft.com/office/drawing/2014/main" id="{3D3F65D7-8298-B015-6AE1-C7752146008B}"/>
                </a:ext>
              </a:extLst>
            </p:cNvPr>
            <p:cNvSpPr txBox="1"/>
            <p:nvPr/>
          </p:nvSpPr>
          <p:spPr>
            <a:xfrm>
              <a:off x="7214111" y="1217826"/>
              <a:ext cx="1351007" cy="1143070"/>
            </a:xfrm>
            <a:prstGeom prst="rect">
              <a:avLst/>
            </a:prstGeom>
            <a:noFill/>
          </p:spPr>
          <p:txBody>
            <a:bodyPr wrap="square" rtlCol="0">
              <a:spAutoFit/>
            </a:bodyPr>
            <a:lstStyle/>
            <a:p>
              <a:pPr algn="ctr">
                <a:lnSpc>
                  <a:spcPct val="150000"/>
                </a:lnSpc>
              </a:pPr>
              <a:r>
                <a:rPr lang="en-US" b="1" dirty="0">
                  <a:solidFill>
                    <a:schemeClr val="tx2">
                      <a:lumMod val="75000"/>
                    </a:schemeClr>
                  </a:solidFill>
                </a:rPr>
                <a:t>Vision</a:t>
              </a:r>
            </a:p>
            <a:p>
              <a:pPr algn="ctr">
                <a:lnSpc>
                  <a:spcPct val="150000"/>
                </a:lnSpc>
              </a:pPr>
              <a:r>
                <a:rPr lang="en-US" b="1" dirty="0">
                  <a:solidFill>
                    <a:schemeClr val="tx2">
                      <a:lumMod val="75000"/>
                    </a:schemeClr>
                  </a:solidFill>
                </a:rPr>
                <a:t>Mission</a:t>
              </a:r>
              <a:endParaRPr lang="en-NZ" b="1" dirty="0">
                <a:solidFill>
                  <a:schemeClr val="tx2">
                    <a:lumMod val="75000"/>
                  </a:schemeClr>
                </a:solidFill>
              </a:endParaRPr>
            </a:p>
          </p:txBody>
        </p:sp>
        <p:sp>
          <p:nvSpPr>
            <p:cNvPr id="16" name="TextBox 15">
              <a:extLst>
                <a:ext uri="{FF2B5EF4-FFF2-40B4-BE49-F238E27FC236}">
                  <a16:creationId xmlns:a16="http://schemas.microsoft.com/office/drawing/2014/main" id="{F180849B-D681-5F6E-7CFA-7952550711F2}"/>
                </a:ext>
              </a:extLst>
            </p:cNvPr>
            <p:cNvSpPr txBox="1"/>
            <p:nvPr/>
          </p:nvSpPr>
          <p:spPr>
            <a:xfrm>
              <a:off x="6011811" y="5289742"/>
              <a:ext cx="3755609" cy="585427"/>
            </a:xfrm>
            <a:prstGeom prst="rect">
              <a:avLst/>
            </a:prstGeom>
            <a:noFill/>
          </p:spPr>
          <p:txBody>
            <a:bodyPr wrap="square" rtlCol="0">
              <a:spAutoFit/>
            </a:bodyPr>
            <a:lstStyle/>
            <a:p>
              <a:pPr algn="ctr">
                <a:lnSpc>
                  <a:spcPct val="150000"/>
                </a:lnSpc>
              </a:pPr>
              <a:r>
                <a:rPr lang="en-US" b="1" dirty="0">
                  <a:solidFill>
                    <a:schemeClr val="tx2">
                      <a:lumMod val="75000"/>
                    </a:schemeClr>
                  </a:solidFill>
                </a:rPr>
                <a:t>Goals and Objectives </a:t>
              </a:r>
              <a:endParaRPr lang="en-NZ" b="1" dirty="0">
                <a:solidFill>
                  <a:schemeClr val="tx2">
                    <a:lumMod val="75000"/>
                  </a:schemeClr>
                </a:solidFill>
              </a:endParaRPr>
            </a:p>
          </p:txBody>
        </p:sp>
        <p:sp>
          <p:nvSpPr>
            <p:cNvPr id="17" name="Flowchart: Extract 16">
              <a:extLst>
                <a:ext uri="{FF2B5EF4-FFF2-40B4-BE49-F238E27FC236}">
                  <a16:creationId xmlns:a16="http://schemas.microsoft.com/office/drawing/2014/main" id="{3425BC28-3F60-21A8-5F4E-3519663748D6}"/>
                </a:ext>
              </a:extLst>
            </p:cNvPr>
            <p:cNvSpPr/>
            <p:nvPr/>
          </p:nvSpPr>
          <p:spPr>
            <a:xfrm rot="3566100">
              <a:off x="4968045" y="409153"/>
              <a:ext cx="2572719" cy="2664476"/>
            </a:xfrm>
            <a:prstGeom prst="flowChartExtract">
              <a:avLst/>
            </a:prstGeom>
            <a:solidFill>
              <a:srgbClr val="9ED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8" name="Flowchart: Extract 17">
              <a:extLst>
                <a:ext uri="{FF2B5EF4-FFF2-40B4-BE49-F238E27FC236}">
                  <a16:creationId xmlns:a16="http://schemas.microsoft.com/office/drawing/2014/main" id="{F1113361-5EB4-BE92-F3C9-D09568100857}"/>
                </a:ext>
              </a:extLst>
            </p:cNvPr>
            <p:cNvSpPr/>
            <p:nvPr/>
          </p:nvSpPr>
          <p:spPr>
            <a:xfrm rot="9698298">
              <a:off x="10157525" y="2855422"/>
              <a:ext cx="1754001" cy="3103875"/>
            </a:xfrm>
            <a:prstGeom prst="flowChartExtract">
              <a:avLst/>
            </a:prstGeom>
            <a:solidFill>
              <a:srgbClr val="9ED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sp>
        <p:nvSpPr>
          <p:cNvPr id="27" name="TextBox 26">
            <a:extLst>
              <a:ext uri="{FF2B5EF4-FFF2-40B4-BE49-F238E27FC236}">
                <a16:creationId xmlns:a16="http://schemas.microsoft.com/office/drawing/2014/main" id="{870448E2-BF2B-DC49-FCC9-8C58ACF243C2}"/>
              </a:ext>
            </a:extLst>
          </p:cNvPr>
          <p:cNvSpPr txBox="1"/>
          <p:nvPr/>
        </p:nvSpPr>
        <p:spPr>
          <a:xfrm>
            <a:off x="926809" y="1663928"/>
            <a:ext cx="6096000" cy="3256661"/>
          </a:xfrm>
          <a:prstGeom prst="rect">
            <a:avLst/>
          </a:prstGeom>
          <a:noFill/>
        </p:spPr>
        <p:txBody>
          <a:bodyPr wrap="square">
            <a:spAutoFit/>
          </a:bodyPr>
          <a:lstStyle/>
          <a:p>
            <a:pPr marL="342900" lvl="0" indent="-342900">
              <a:lnSpc>
                <a:spcPts val="1600"/>
              </a:lnSpc>
              <a:spcBef>
                <a:spcPts val="1800"/>
              </a:spcBef>
              <a:spcAft>
                <a:spcPts val="1200"/>
              </a:spcAft>
              <a:buFont typeface="+mj-lt"/>
              <a:buAutoNum type="arabicPeriod"/>
              <a:tabLst>
                <a:tab pos="450215" algn="l"/>
              </a:tabLst>
            </a:pPr>
            <a:r>
              <a:rPr lang="en-GB" b="1" kern="0" spc="75" dirty="0">
                <a:solidFill>
                  <a:srgbClr val="002060"/>
                </a:solidFill>
                <a:effectLst/>
                <a:ea typeface="MS Gothic" panose="020B0609070205080204" pitchFamily="49" charset="-128"/>
                <a:cs typeface="Times New Roman" panose="02020603050405020304" pitchFamily="18" charset="0"/>
              </a:rPr>
              <a:t>Introduction </a:t>
            </a:r>
            <a:endParaRPr lang="en-NZ" b="1" kern="0" spc="75" dirty="0">
              <a:solidFill>
                <a:srgbClr val="002060"/>
              </a:solidFill>
              <a:effectLst/>
              <a:ea typeface="MS Gothic" panose="020B0609070205080204" pitchFamily="49" charset="-128"/>
              <a:cs typeface="Times New Roman" panose="02020603050405020304" pitchFamily="18" charset="0"/>
            </a:endParaRPr>
          </a:p>
          <a:p>
            <a:pPr marL="342900" lvl="0" indent="-342900">
              <a:lnSpc>
                <a:spcPts val="1600"/>
              </a:lnSpc>
              <a:spcBef>
                <a:spcPts val="1800"/>
              </a:spcBef>
              <a:spcAft>
                <a:spcPts val="1200"/>
              </a:spcAft>
              <a:buFont typeface="+mj-lt"/>
              <a:buAutoNum type="arabicPeriod"/>
              <a:tabLst>
                <a:tab pos="450215" algn="l"/>
              </a:tabLst>
            </a:pPr>
            <a:r>
              <a:rPr lang="en-NZ" b="1" kern="0" spc="75" dirty="0">
                <a:solidFill>
                  <a:srgbClr val="002060"/>
                </a:solidFill>
                <a:effectLst/>
                <a:ea typeface="MS Gothic" panose="020B0609070205080204" pitchFamily="49" charset="-128"/>
                <a:cs typeface="Times New Roman" panose="02020603050405020304" pitchFamily="18" charset="0"/>
              </a:rPr>
              <a:t>GEBCO’s vision and mission </a:t>
            </a:r>
          </a:p>
          <a:p>
            <a:pPr marL="342900" lvl="0" indent="-342900">
              <a:lnSpc>
                <a:spcPts val="1600"/>
              </a:lnSpc>
              <a:spcBef>
                <a:spcPts val="1800"/>
              </a:spcBef>
              <a:spcAft>
                <a:spcPts val="1200"/>
              </a:spcAft>
              <a:buFont typeface="+mj-lt"/>
              <a:buAutoNum type="arabicPeriod"/>
              <a:tabLst>
                <a:tab pos="450215" algn="l"/>
              </a:tabLst>
            </a:pPr>
            <a:r>
              <a:rPr lang="en-GB" b="1" kern="0" spc="75" dirty="0">
                <a:solidFill>
                  <a:srgbClr val="002060"/>
                </a:solidFill>
                <a:effectLst/>
                <a:ea typeface="MS Gothic" panose="020B0609070205080204" pitchFamily="49" charset="-128"/>
                <a:cs typeface="Times New Roman" panose="02020603050405020304" pitchFamily="18" charset="0"/>
              </a:rPr>
              <a:t>Outcomes </a:t>
            </a:r>
            <a:endParaRPr lang="en-NZ" b="1" kern="0" spc="75" dirty="0">
              <a:solidFill>
                <a:srgbClr val="002060"/>
              </a:solidFill>
              <a:effectLst/>
              <a:ea typeface="MS Gothic" panose="020B0609070205080204" pitchFamily="49" charset="-128"/>
              <a:cs typeface="Times New Roman" panose="02020603050405020304" pitchFamily="18" charset="0"/>
            </a:endParaRPr>
          </a:p>
          <a:p>
            <a:pPr marL="342900" lvl="0" indent="-342900">
              <a:lnSpc>
                <a:spcPts val="1600"/>
              </a:lnSpc>
              <a:spcBef>
                <a:spcPts val="1800"/>
              </a:spcBef>
              <a:spcAft>
                <a:spcPts val="1200"/>
              </a:spcAft>
              <a:buFont typeface="+mj-lt"/>
              <a:buAutoNum type="arabicPeriod"/>
              <a:tabLst>
                <a:tab pos="450215" algn="l"/>
              </a:tabLst>
            </a:pPr>
            <a:r>
              <a:rPr lang="en-GB" b="1" kern="0" spc="75" dirty="0">
                <a:solidFill>
                  <a:srgbClr val="002060"/>
                </a:solidFill>
                <a:effectLst/>
                <a:ea typeface="MS Gothic" panose="020B0609070205080204" pitchFamily="49" charset="-128"/>
                <a:cs typeface="Times New Roman" panose="02020603050405020304" pitchFamily="18" charset="0"/>
              </a:rPr>
              <a:t>Objectives</a:t>
            </a:r>
            <a:endParaRPr lang="en-NZ" b="1" kern="0" spc="75" dirty="0">
              <a:solidFill>
                <a:srgbClr val="002060"/>
              </a:solidFill>
              <a:effectLst/>
              <a:ea typeface="MS Gothic" panose="020B0609070205080204" pitchFamily="49" charset="-128"/>
              <a:cs typeface="Times New Roman" panose="02020603050405020304" pitchFamily="18" charset="0"/>
            </a:endParaRPr>
          </a:p>
          <a:p>
            <a:pPr marL="342900" lvl="0" indent="-342900">
              <a:lnSpc>
                <a:spcPts val="1600"/>
              </a:lnSpc>
              <a:spcBef>
                <a:spcPts val="1800"/>
              </a:spcBef>
              <a:spcAft>
                <a:spcPts val="1200"/>
              </a:spcAft>
              <a:buFont typeface="+mj-lt"/>
              <a:buAutoNum type="arabicPeriod"/>
              <a:tabLst>
                <a:tab pos="450215" algn="l"/>
              </a:tabLst>
            </a:pPr>
            <a:r>
              <a:rPr lang="en-GB" b="1" kern="0" spc="75" dirty="0">
                <a:solidFill>
                  <a:srgbClr val="002060"/>
                </a:solidFill>
                <a:effectLst/>
                <a:ea typeface="MS Gothic" panose="020B0609070205080204" pitchFamily="49" charset="-128"/>
                <a:cs typeface="Times New Roman" panose="02020603050405020304" pitchFamily="18" charset="0"/>
              </a:rPr>
              <a:t>Principles and strategies to deliver our objectives</a:t>
            </a:r>
            <a:endParaRPr lang="en-NZ" b="1" kern="0" spc="75" dirty="0">
              <a:solidFill>
                <a:srgbClr val="002060"/>
              </a:solidFill>
              <a:effectLst/>
              <a:ea typeface="MS Gothic" panose="020B0609070205080204" pitchFamily="49" charset="-128"/>
              <a:cs typeface="Times New Roman" panose="02020603050405020304" pitchFamily="18" charset="0"/>
            </a:endParaRPr>
          </a:p>
          <a:p>
            <a:pPr marL="342900" lvl="0" indent="-342900">
              <a:lnSpc>
                <a:spcPts val="1600"/>
              </a:lnSpc>
              <a:spcBef>
                <a:spcPts val="1800"/>
              </a:spcBef>
              <a:spcAft>
                <a:spcPts val="1200"/>
              </a:spcAft>
              <a:buFont typeface="+mj-lt"/>
              <a:buAutoNum type="arabicPeriod"/>
              <a:tabLst>
                <a:tab pos="450215" algn="l"/>
              </a:tabLst>
            </a:pPr>
            <a:r>
              <a:rPr lang="en-GB" b="1" kern="0" spc="75" dirty="0">
                <a:solidFill>
                  <a:srgbClr val="002060"/>
                </a:solidFill>
                <a:effectLst/>
                <a:ea typeface="MS Gothic" panose="020B0609070205080204" pitchFamily="49" charset="-128"/>
                <a:cs typeface="Times New Roman" panose="02020603050405020304" pitchFamily="18" charset="0"/>
              </a:rPr>
              <a:t>A better future </a:t>
            </a:r>
            <a:endParaRPr lang="en-NZ" b="1" kern="0" spc="75" dirty="0">
              <a:solidFill>
                <a:srgbClr val="002060"/>
              </a:solidFill>
              <a:effectLst/>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21877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ignificance of Stonehenge | English Heritage">
            <a:extLst>
              <a:ext uri="{FF2B5EF4-FFF2-40B4-BE49-F238E27FC236}">
                <a16:creationId xmlns:a16="http://schemas.microsoft.com/office/drawing/2014/main" id="{1009EE57-7E49-EEF8-C2CA-C83D4D9AAF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21" y="603398"/>
            <a:ext cx="10764198" cy="56512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8646CC1-E87D-A53B-FFE4-FA248859D94C}"/>
              </a:ext>
            </a:extLst>
          </p:cNvPr>
          <p:cNvSpPr>
            <a:spLocks noGrp="1"/>
          </p:cNvSpPr>
          <p:nvPr>
            <p:ph type="title"/>
          </p:nvPr>
        </p:nvSpPr>
        <p:spPr>
          <a:xfrm>
            <a:off x="816681" y="603311"/>
            <a:ext cx="8522163" cy="835602"/>
          </a:xfrm>
        </p:spPr>
        <p:txBody>
          <a:bodyPr/>
          <a:lstStyle/>
          <a:p>
            <a:r>
              <a:rPr lang="en-NZ" dirty="0"/>
              <a:t>Four pillars of GEBCO's Strategy</a:t>
            </a:r>
          </a:p>
        </p:txBody>
      </p:sp>
      <p:sp>
        <p:nvSpPr>
          <p:cNvPr id="3" name="Text Placeholder 2">
            <a:extLst>
              <a:ext uri="{FF2B5EF4-FFF2-40B4-BE49-F238E27FC236}">
                <a16:creationId xmlns:a16="http://schemas.microsoft.com/office/drawing/2014/main" id="{92477894-83CD-E8B2-C560-B893C6D3F5FE}"/>
              </a:ext>
            </a:extLst>
          </p:cNvPr>
          <p:cNvSpPr>
            <a:spLocks noGrp="1"/>
          </p:cNvSpPr>
          <p:nvPr>
            <p:ph type="body" sz="quarter" idx="13"/>
          </p:nvPr>
        </p:nvSpPr>
        <p:spPr>
          <a:xfrm>
            <a:off x="2921324" y="3071931"/>
            <a:ext cx="6568426" cy="2433520"/>
          </a:xfrm>
          <a:solidFill>
            <a:srgbClr val="CCECFF">
              <a:alpha val="69804"/>
            </a:srgbClr>
          </a:solidFill>
        </p:spPr>
        <p:txBody>
          <a:bodyPr/>
          <a:lstStyle/>
          <a:p>
            <a:pPr marL="457200" indent="-457200">
              <a:spcBef>
                <a:spcPts val="1800"/>
              </a:spcBef>
              <a:buFont typeface="+mj-lt"/>
              <a:buAutoNum type="arabicPeriod"/>
            </a:pPr>
            <a:r>
              <a:rPr lang="en-US" dirty="0"/>
              <a:t>Science and evidence-based decision</a:t>
            </a:r>
          </a:p>
          <a:p>
            <a:pPr marL="457200" indent="-457200">
              <a:spcBef>
                <a:spcPts val="1800"/>
              </a:spcBef>
              <a:buFont typeface="+mj-lt"/>
              <a:buAutoNum type="arabicPeriod"/>
            </a:pPr>
            <a:r>
              <a:rPr lang="en-US" dirty="0"/>
              <a:t>Education - Capability and capability building</a:t>
            </a:r>
          </a:p>
          <a:p>
            <a:pPr marL="457200" indent="-457200">
              <a:spcBef>
                <a:spcPts val="1800"/>
              </a:spcBef>
              <a:buFont typeface="+mj-lt"/>
              <a:buAutoNum type="arabicPeriod"/>
            </a:pPr>
            <a:r>
              <a:rPr lang="en-US" dirty="0"/>
              <a:t>Technology and innovation</a:t>
            </a:r>
          </a:p>
          <a:p>
            <a:pPr marL="457200" indent="-457200">
              <a:spcBef>
                <a:spcPts val="1800"/>
              </a:spcBef>
              <a:buFont typeface="+mj-lt"/>
              <a:buAutoNum type="arabicPeriod"/>
            </a:pPr>
            <a:r>
              <a:rPr lang="en-US" dirty="0"/>
              <a:t>Communication &amp; outreach </a:t>
            </a:r>
          </a:p>
        </p:txBody>
      </p:sp>
    </p:spTree>
    <p:extLst>
      <p:ext uri="{BB962C8B-B14F-4D97-AF65-F5344CB8AC3E}">
        <p14:creationId xmlns:p14="http://schemas.microsoft.com/office/powerpoint/2010/main" val="15927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6D6E7-4749-10E0-26B3-811C7BE5E538}"/>
              </a:ext>
            </a:extLst>
          </p:cNvPr>
          <p:cNvSpPr>
            <a:spLocks noGrp="1"/>
          </p:cNvSpPr>
          <p:nvPr>
            <p:ph type="title"/>
          </p:nvPr>
        </p:nvSpPr>
        <p:spPr/>
        <p:txBody>
          <a:bodyPr/>
          <a:lstStyle/>
          <a:p>
            <a:r>
              <a:rPr lang="en-US" dirty="0">
                <a:solidFill>
                  <a:schemeClr val="bg1"/>
                </a:solidFill>
              </a:rPr>
              <a:t>Examples of our VISION</a:t>
            </a:r>
            <a:endParaRPr lang="en-NZ" dirty="0">
              <a:solidFill>
                <a:schemeClr val="bg1"/>
              </a:solidFill>
            </a:endParaRPr>
          </a:p>
        </p:txBody>
      </p:sp>
      <p:sp>
        <p:nvSpPr>
          <p:cNvPr id="6" name="TextBox 5">
            <a:extLst>
              <a:ext uri="{FF2B5EF4-FFF2-40B4-BE49-F238E27FC236}">
                <a16:creationId xmlns:a16="http://schemas.microsoft.com/office/drawing/2014/main" id="{E9CC954C-B8A8-4862-EC08-B66089BD322E}"/>
              </a:ext>
            </a:extLst>
          </p:cNvPr>
          <p:cNvSpPr txBox="1"/>
          <p:nvPr/>
        </p:nvSpPr>
        <p:spPr>
          <a:xfrm>
            <a:off x="1874757" y="2431584"/>
            <a:ext cx="8177294" cy="897490"/>
          </a:xfrm>
          <a:prstGeom prst="rect">
            <a:avLst/>
          </a:prstGeom>
          <a:solidFill>
            <a:srgbClr val="EBF1DE">
              <a:alpha val="69804"/>
            </a:srgbClr>
          </a:solidFill>
        </p:spPr>
        <p:txBody>
          <a:bodyPr wrap="square">
            <a:spAutoFit/>
          </a:bodyPr>
          <a:lstStyle/>
          <a:p>
            <a:pPr algn="ctr">
              <a:lnSpc>
                <a:spcPct val="112000"/>
              </a:lnSpc>
              <a:spcAft>
                <a:spcPts val="1200"/>
              </a:spcAft>
            </a:pPr>
            <a:r>
              <a:rPr lang="en-NZ" sz="2400" dirty="0">
                <a:solidFill>
                  <a:srgbClr val="002060"/>
                </a:solidFill>
                <a:latin typeface="Calibri" panose="020F0502020204030204" pitchFamily="34" charset="0"/>
                <a:ea typeface="MS Mincho" panose="02020609040205080304" pitchFamily="49" charset="-128"/>
                <a:cs typeface="Times New Roman" panose="02020603050405020304" pitchFamily="18" charset="0"/>
              </a:rPr>
              <a:t>The public is provided with the most authoritative and up to date general bathymetric chart of the world oceans and seas</a:t>
            </a:r>
          </a:p>
        </p:txBody>
      </p:sp>
      <p:sp>
        <p:nvSpPr>
          <p:cNvPr id="9" name="TextBox 8">
            <a:extLst>
              <a:ext uri="{FF2B5EF4-FFF2-40B4-BE49-F238E27FC236}">
                <a16:creationId xmlns:a16="http://schemas.microsoft.com/office/drawing/2014/main" id="{F010515F-3E03-665F-2FBA-E82FF1260521}"/>
              </a:ext>
            </a:extLst>
          </p:cNvPr>
          <p:cNvSpPr txBox="1"/>
          <p:nvPr/>
        </p:nvSpPr>
        <p:spPr>
          <a:xfrm>
            <a:off x="1874757" y="4196047"/>
            <a:ext cx="8177294" cy="897490"/>
          </a:xfrm>
          <a:prstGeom prst="rect">
            <a:avLst/>
          </a:prstGeom>
          <a:solidFill>
            <a:srgbClr val="EBF1DE">
              <a:alpha val="69804"/>
            </a:srgbClr>
          </a:solidFill>
        </p:spPr>
        <p:txBody>
          <a:bodyPr wrap="square">
            <a:spAutoFit/>
          </a:bodyPr>
          <a:lstStyle/>
          <a:p>
            <a:pPr algn="ctr">
              <a:lnSpc>
                <a:spcPct val="112000"/>
              </a:lnSpc>
              <a:spcAft>
                <a:spcPts val="1200"/>
              </a:spcAft>
            </a:pPr>
            <a:r>
              <a:rPr lang="en-GB" sz="2400" dirty="0">
                <a:solidFill>
                  <a:srgbClr val="002060"/>
                </a:solidFill>
                <a:latin typeface="Calibri" panose="020F0502020204030204" pitchFamily="34" charset="0"/>
                <a:ea typeface="MS Mincho" panose="02020609040205080304" pitchFamily="49" charset="-128"/>
                <a:cs typeface="Times New Roman" panose="02020603050405020304" pitchFamily="18" charset="0"/>
              </a:rPr>
              <a:t>A healthy and sustainable ocean informed by </a:t>
            </a:r>
            <a:br>
              <a:rPr lang="en-GB" sz="2400" dirty="0">
                <a:solidFill>
                  <a:srgbClr val="002060"/>
                </a:solidFill>
                <a:latin typeface="Calibri" panose="020F0502020204030204" pitchFamily="34" charset="0"/>
                <a:ea typeface="MS Mincho" panose="02020609040205080304" pitchFamily="49" charset="-128"/>
                <a:cs typeface="Times New Roman" panose="02020603050405020304" pitchFamily="18" charset="0"/>
              </a:rPr>
            </a:br>
            <a:r>
              <a:rPr lang="en-GB" sz="2400" dirty="0">
                <a:solidFill>
                  <a:srgbClr val="002060"/>
                </a:solidFill>
                <a:latin typeface="Calibri" panose="020F0502020204030204" pitchFamily="34" charset="0"/>
                <a:ea typeface="MS Mincho" panose="02020609040205080304" pitchFamily="49" charset="-128"/>
                <a:cs typeface="Times New Roman" panose="02020603050405020304" pitchFamily="18" charset="0"/>
              </a:rPr>
              <a:t>a comprehensive ocean map </a:t>
            </a:r>
            <a:endParaRPr lang="en-NZ" sz="2400" dirty="0">
              <a:solidFill>
                <a:srgbClr val="002060"/>
              </a:solidFill>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8118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6D6E7-4749-10E0-26B3-811C7BE5E538}"/>
              </a:ext>
            </a:extLst>
          </p:cNvPr>
          <p:cNvSpPr>
            <a:spLocks noGrp="1"/>
          </p:cNvSpPr>
          <p:nvPr>
            <p:ph type="title"/>
          </p:nvPr>
        </p:nvSpPr>
        <p:spPr/>
        <p:txBody>
          <a:bodyPr/>
          <a:lstStyle/>
          <a:p>
            <a:r>
              <a:rPr lang="en-US" dirty="0"/>
              <a:t>Examples of our MISSION</a:t>
            </a:r>
            <a:endParaRPr lang="en-NZ" dirty="0"/>
          </a:p>
        </p:txBody>
      </p:sp>
      <p:sp>
        <p:nvSpPr>
          <p:cNvPr id="6" name="TextBox 5">
            <a:extLst>
              <a:ext uri="{FF2B5EF4-FFF2-40B4-BE49-F238E27FC236}">
                <a16:creationId xmlns:a16="http://schemas.microsoft.com/office/drawing/2014/main" id="{E9CC954C-B8A8-4862-EC08-B66089BD322E}"/>
              </a:ext>
            </a:extLst>
          </p:cNvPr>
          <p:cNvSpPr txBox="1"/>
          <p:nvPr/>
        </p:nvSpPr>
        <p:spPr>
          <a:xfrm>
            <a:off x="1403821" y="1559970"/>
            <a:ext cx="9029963" cy="1724768"/>
          </a:xfrm>
          <a:prstGeom prst="rect">
            <a:avLst/>
          </a:prstGeom>
          <a:solidFill>
            <a:schemeClr val="accent3">
              <a:lumMod val="20000"/>
              <a:lumOff val="80000"/>
            </a:schemeClr>
          </a:solidFill>
        </p:spPr>
        <p:txBody>
          <a:bodyPr wrap="square">
            <a:spAutoFit/>
          </a:bodyPr>
          <a:lstStyle/>
          <a:p>
            <a:pPr algn="ctr">
              <a:lnSpc>
                <a:spcPct val="112000"/>
              </a:lnSpc>
              <a:spcAft>
                <a:spcPts val="1200"/>
              </a:spcAft>
            </a:pPr>
            <a:r>
              <a:rPr lang="en-NZ" sz="2400" dirty="0">
                <a:solidFill>
                  <a:srgbClr val="4C483D"/>
                </a:solidFill>
                <a:effectLst/>
                <a:latin typeface="Calibri" panose="020F0502020204030204" pitchFamily="34" charset="0"/>
                <a:ea typeface="MS Mincho" panose="02020609040205080304" pitchFamily="49" charset="-128"/>
                <a:cs typeface="Times New Roman" panose="02020603050405020304" pitchFamily="18" charset="0"/>
              </a:rPr>
              <a:t>to compile open and available data from an authoritative public record of all bathymetric survey data of the world’s oceans and seas into the general bathymetric chart of the ocean by investing in, and building capacity for the active maintenance and update of these record.  </a:t>
            </a:r>
            <a:r>
              <a:rPr lang="en-GB" sz="2400" dirty="0">
                <a:solidFill>
                  <a:srgbClr val="4C483D"/>
                </a:solidFill>
                <a:effectLst/>
                <a:latin typeface="Calibri" panose="020F0502020204030204" pitchFamily="34" charset="0"/>
                <a:ea typeface="MS Mincho" panose="02020609040205080304" pitchFamily="49" charset="-128"/>
                <a:cs typeface="Times New Roman" panose="02020603050405020304" pitchFamily="18" charset="0"/>
              </a:rPr>
              <a:t>  </a:t>
            </a:r>
          </a:p>
        </p:txBody>
      </p:sp>
      <p:sp>
        <p:nvSpPr>
          <p:cNvPr id="3" name="TextBox 2">
            <a:extLst>
              <a:ext uri="{FF2B5EF4-FFF2-40B4-BE49-F238E27FC236}">
                <a16:creationId xmlns:a16="http://schemas.microsoft.com/office/drawing/2014/main" id="{F1CA0063-A87D-2EDF-E216-4D3AF108D889}"/>
              </a:ext>
            </a:extLst>
          </p:cNvPr>
          <p:cNvSpPr txBox="1"/>
          <p:nvPr/>
        </p:nvSpPr>
        <p:spPr>
          <a:xfrm>
            <a:off x="1403821" y="4255045"/>
            <a:ext cx="9029963" cy="897490"/>
          </a:xfrm>
          <a:prstGeom prst="rect">
            <a:avLst/>
          </a:prstGeom>
          <a:solidFill>
            <a:schemeClr val="accent3">
              <a:lumMod val="20000"/>
              <a:lumOff val="80000"/>
            </a:schemeClr>
          </a:solidFill>
        </p:spPr>
        <p:txBody>
          <a:bodyPr wrap="square">
            <a:spAutoFit/>
          </a:bodyPr>
          <a:lstStyle/>
          <a:p>
            <a:pPr lvl="0" algn="ctr">
              <a:lnSpc>
                <a:spcPct val="112000"/>
              </a:lnSpc>
              <a:spcAft>
                <a:spcPts val="1200"/>
              </a:spcAft>
            </a:pPr>
            <a:r>
              <a:rPr lang="en-GB" sz="2400" dirty="0">
                <a:solidFill>
                  <a:srgbClr val="4C483D"/>
                </a:solidFill>
                <a:latin typeface="Calibri" panose="020F0502020204030204" pitchFamily="34" charset="0"/>
                <a:ea typeface="MS Mincho" panose="02020609040205080304" pitchFamily="49" charset="-128"/>
                <a:cs typeface="Times New Roman" panose="02020603050405020304" pitchFamily="18" charset="0"/>
              </a:rPr>
              <a:t>to provide the most comprehensive and authoritative, publicly available bathymetric dataset for the world’s oceans.</a:t>
            </a:r>
            <a:endParaRPr lang="en-NZ" sz="2400" dirty="0">
              <a:solidFill>
                <a:srgbClr val="4C483D"/>
              </a:solidFill>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12394255"/>
      </p:ext>
    </p:extLst>
  </p:cSld>
  <p:clrMapOvr>
    <a:masterClrMapping/>
  </p:clrMapOvr>
</p:sld>
</file>

<file path=ppt/theme/theme1.xml><?xml version="1.0" encoding="utf-8"?>
<a:theme xmlns:a="http://schemas.openxmlformats.org/drawingml/2006/main" name="Mai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1161</TotalTime>
  <Words>1108</Words>
  <Application>Microsoft Office PowerPoint</Application>
  <PresentationFormat>Widescreen</PresentationFormat>
  <Paragraphs>152</Paragraphs>
  <Slides>17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DINPro</vt:lpstr>
      <vt:lpstr>Wingdings</vt:lpstr>
      <vt:lpstr>Main Theme</vt:lpstr>
      <vt:lpstr>PowerPoint Presentation</vt:lpstr>
      <vt:lpstr>PowerPoint Presentation</vt:lpstr>
      <vt:lpstr>Strategy Drafting Working Group Term of Reference</vt:lpstr>
      <vt:lpstr>Why do we need a Strategy ?</vt:lpstr>
      <vt:lpstr>What do we want from the meeting?</vt:lpstr>
      <vt:lpstr>Outline</vt:lpstr>
      <vt:lpstr>Four pillars of GEBCO's Strategy</vt:lpstr>
      <vt:lpstr>Examples of our VISION</vt:lpstr>
      <vt:lpstr>Examples of our MISSION</vt:lpstr>
      <vt:lpstr>Outcomes</vt:lpstr>
      <vt:lpstr>Objectives</vt:lpstr>
      <vt:lpstr>Ocean Decade</vt:lpstr>
      <vt:lpstr>Break out Sessions </vt:lpstr>
      <vt:lpstr>Break out Sessions </vt:lpstr>
      <vt:lpstr>What next </vt:lpstr>
      <vt:lpstr>A STRATEGY IS </vt:lpstr>
      <vt:lpstr>Core Activities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Wyatt</dc:creator>
  <cp:lastModifiedBy>Geoffroy Lamarche</cp:lastModifiedBy>
  <cp:revision>144</cp:revision>
  <dcterms:created xsi:type="dcterms:W3CDTF">2017-04-07T12:30:28Z</dcterms:created>
  <dcterms:modified xsi:type="dcterms:W3CDTF">2022-10-31T17:45:21Z</dcterms:modified>
</cp:coreProperties>
</file>