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52" r:id="rId3"/>
  </p:sldMasterIdLst>
  <p:notesMasterIdLst>
    <p:notesMasterId r:id="rId13"/>
  </p:notesMasterIdLst>
  <p:handoutMasterIdLst>
    <p:handoutMasterId r:id="rId14"/>
  </p:handoutMasterIdLst>
  <p:sldIdLst>
    <p:sldId id="256" r:id="rId4"/>
    <p:sldId id="305" r:id="rId5"/>
    <p:sldId id="302" r:id="rId6"/>
    <p:sldId id="307" r:id="rId7"/>
    <p:sldId id="290" r:id="rId8"/>
    <p:sldId id="293" r:id="rId9"/>
    <p:sldId id="284" r:id="rId10"/>
    <p:sldId id="285" r:id="rId11"/>
    <p:sldId id="274" r:id="rId12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28354D-DE9A-C497-A149-E2228BE5575E}" name="Leonel Manteigas" initials="LM" userId="Leonel Manteiga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256" autoAdjust="0"/>
  </p:normalViewPr>
  <p:slideViewPr>
    <p:cSldViewPr snapToGrid="0" showGuides="1">
      <p:cViewPr varScale="1">
        <p:scale>
          <a:sx n="81" d="100"/>
          <a:sy n="81" d="100"/>
        </p:scale>
        <p:origin x="8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9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4F372-7E4E-4C81-A96C-8732B6AB1269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E6CD7-ED1B-4378-AF1C-2D7F536F7D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843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275" cy="4982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82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80DFE-D6C9-4D26-BF8E-7AFD365CCEA6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383" y="4777344"/>
            <a:ext cx="5436909" cy="390889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429"/>
            <a:ext cx="2946275" cy="498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62" y="9428429"/>
            <a:ext cx="2946275" cy="498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A25EB-F0D3-4BF5-B599-65E4DDF9D1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25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19" y="0"/>
            <a:ext cx="3437937" cy="11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FF6-5D1A-4872-817F-8082BB72C35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D206-3BA5-4721-AB4E-DD5EE84B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9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FF6-5D1A-4872-817F-8082BB72C35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D206-3BA5-4721-AB4E-DD5EE84B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53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FF6-5D1A-4872-817F-8082BB72C35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D206-3BA5-4721-AB4E-DD5EE84B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54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FF6-5D1A-4872-817F-8082BB72C35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D206-3BA5-4721-AB4E-DD5EE84B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66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FF6-5D1A-4872-817F-8082BB72C35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D206-3BA5-4721-AB4E-DD5EE84B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53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82E-AA8F-4622-B94C-08A6A4EDB6F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4D35-D7A1-4BE2-8BC0-BB54A935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69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82E-AA8F-4622-B94C-08A6A4EDB6F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4D35-D7A1-4BE2-8BC0-BB54A935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86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82E-AA8F-4622-B94C-08A6A4EDB6F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4D35-D7A1-4BE2-8BC0-BB54A935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17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82E-AA8F-4622-B94C-08A6A4EDB6F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4D35-D7A1-4BE2-8BC0-BB54A935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45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82E-AA8F-4622-B94C-08A6A4EDB6F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4D35-D7A1-4BE2-8BC0-BB54A935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2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  <p:grpSp>
        <p:nvGrpSpPr>
          <p:cNvPr id="7" name="Group 6"/>
          <p:cNvGrpSpPr/>
          <p:nvPr/>
        </p:nvGrpSpPr>
        <p:grpSpPr>
          <a:xfrm>
            <a:off x="-2" y="0"/>
            <a:ext cx="1884105" cy="1887824"/>
            <a:chOff x="-2" y="0"/>
            <a:chExt cx="1884105" cy="1887824"/>
          </a:xfrm>
        </p:grpSpPr>
        <p:grpSp>
          <p:nvGrpSpPr>
            <p:cNvPr id="8" name="Group 7"/>
            <p:cNvGrpSpPr/>
            <p:nvPr/>
          </p:nvGrpSpPr>
          <p:grpSpPr>
            <a:xfrm>
              <a:off x="-2" y="818"/>
              <a:ext cx="1884105" cy="1887006"/>
              <a:chOff x="-2" y="818"/>
              <a:chExt cx="1884105" cy="188700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566" y="818"/>
                <a:ext cx="944537" cy="9416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" y="942458"/>
                <a:ext cx="939567" cy="945366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39567" cy="942458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79132" y="0"/>
            <a:ext cx="10312867" cy="883167"/>
          </a:xfrm>
        </p:spPr>
        <p:txBody>
          <a:bodyPr>
            <a:normAutofit/>
          </a:bodyPr>
          <a:lstStyle>
            <a:lvl1pPr>
              <a:defRPr sz="2400" cap="all" baseline="0">
                <a:latin typeface="Arial Black" panose="020B0A04020102020204" pitchFamily="34" charset="0"/>
                <a:cs typeface="Adobe Naskh Medium" panose="01010101010101010101" pitchFamily="50" charset="-78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5107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82E-AA8F-4622-B94C-08A6A4EDB6F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4D35-D7A1-4BE2-8BC0-BB54A935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89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82E-AA8F-4622-B94C-08A6A4EDB6F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4D35-D7A1-4BE2-8BC0-BB54A935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41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82E-AA8F-4622-B94C-08A6A4EDB6F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4D35-D7A1-4BE2-8BC0-BB54A935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734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82E-AA8F-4622-B94C-08A6A4EDB6F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4D35-D7A1-4BE2-8BC0-BB54A935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93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82E-AA8F-4622-B94C-08A6A4EDB6F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4D35-D7A1-4BE2-8BC0-BB54A935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25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0682E-AA8F-4622-B94C-08A6A4EDB6F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04D35-D7A1-4BE2-8BC0-BB54A935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37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" y="0"/>
            <a:ext cx="1884105" cy="1887824"/>
            <a:chOff x="-2" y="0"/>
            <a:chExt cx="1884105" cy="1887824"/>
          </a:xfrm>
        </p:grpSpPr>
        <p:grpSp>
          <p:nvGrpSpPr>
            <p:cNvPr id="8" name="Group 7"/>
            <p:cNvGrpSpPr/>
            <p:nvPr/>
          </p:nvGrpSpPr>
          <p:grpSpPr>
            <a:xfrm>
              <a:off x="-2" y="818"/>
              <a:ext cx="1884105" cy="1887006"/>
              <a:chOff x="-2" y="818"/>
              <a:chExt cx="1884105" cy="188700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39566" y="818"/>
                <a:ext cx="944537" cy="9416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-2" y="942458"/>
                <a:ext cx="939567" cy="945366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39567" cy="942458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961428" y="29645"/>
            <a:ext cx="8709619" cy="883167"/>
          </a:xfrm>
        </p:spPr>
        <p:txBody>
          <a:bodyPr>
            <a:normAutofit/>
          </a:bodyPr>
          <a:lstStyle>
            <a:lvl1pPr>
              <a:defRPr sz="2400" cap="all" baseline="0">
                <a:solidFill>
                  <a:srgbClr val="00154C"/>
                </a:solidFill>
                <a:latin typeface="HelveticaNeueLT Std Blk" panose="020B0904020202020204" pitchFamily="34" charset="0"/>
                <a:cs typeface="Adobe Naskh Medium" panose="01010101010101010101" pitchFamily="50" charset="-78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356350"/>
            <a:ext cx="1884103" cy="365125"/>
          </a:xfrm>
        </p:spPr>
        <p:txBody>
          <a:bodyPr/>
          <a:lstStyle>
            <a:lvl1pPr>
              <a:defRPr>
                <a:solidFill>
                  <a:srgbClr val="00A9A9"/>
                </a:solidFill>
                <a:latin typeface="HelveticaNeueLT Std Lt" panose="020B0403020202020204" pitchFamily="34" charset="0"/>
              </a:defRPr>
            </a:lvl1pPr>
          </a:lstStyle>
          <a:p>
            <a:fld id="{72BEDD24-6168-4C6E-B4D2-E6B466BDF756}" type="datetimeFigureOut">
              <a:rPr lang="fr-FR" smtClean="0"/>
              <a:pPr/>
              <a:t>28/10/2022</a:t>
            </a:fld>
            <a:endParaRPr lang="fr-FR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61428" y="6356350"/>
            <a:ext cx="4114800" cy="365125"/>
          </a:xfrm>
        </p:spPr>
        <p:txBody>
          <a:bodyPr/>
          <a:lstStyle>
            <a:lvl1pPr algn="l">
              <a:defRPr>
                <a:solidFill>
                  <a:srgbClr val="00A9A9"/>
                </a:solidFill>
              </a:defRPr>
            </a:lvl1pPr>
          </a:lstStyle>
          <a:p>
            <a:r>
              <a:rPr lang="fr-FR" dirty="0"/>
              <a:t>International </a:t>
            </a:r>
            <a:r>
              <a:rPr lang="fr-FR" dirty="0" err="1"/>
              <a:t>Hydrographic</a:t>
            </a:r>
            <a:r>
              <a:rPr lang="fr-FR" dirty="0"/>
              <a:t> </a:t>
            </a:r>
            <a:r>
              <a:rPr lang="fr-FR" dirty="0" err="1"/>
              <a:t>Organization</a:t>
            </a:r>
            <a:r>
              <a:rPr lang="fr-FR" dirty="0"/>
              <a:t> – Copyright 2021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447" y="6356350"/>
            <a:ext cx="2743200" cy="365125"/>
          </a:xfrm>
        </p:spPr>
        <p:txBody>
          <a:bodyPr/>
          <a:lstStyle>
            <a:lvl1pPr>
              <a:defRPr>
                <a:solidFill>
                  <a:srgbClr val="00A9A9"/>
                </a:solidFill>
                <a:latin typeface="HelveticaNeueLT Std Lt" panose="020B0403020202020204" pitchFamily="34" charset="0"/>
              </a:defRPr>
            </a:lvl1pPr>
          </a:lstStyle>
          <a:p>
            <a:fld id="{46D0E966-1BD1-4C85-866E-DF3AF3395196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21" name="Subtitle 2"/>
          <p:cNvSpPr>
            <a:spLocks noGrp="1"/>
          </p:cNvSpPr>
          <p:nvPr>
            <p:ph type="subTitle" idx="13"/>
          </p:nvPr>
        </p:nvSpPr>
        <p:spPr>
          <a:xfrm>
            <a:off x="1961429" y="958199"/>
            <a:ext cx="8709619" cy="456942"/>
          </a:xfrm>
        </p:spPr>
        <p:txBody>
          <a:bodyPr>
            <a:normAutofit/>
          </a:bodyPr>
          <a:lstStyle>
            <a:lvl1pPr marL="0" indent="0" algn="l">
              <a:buNone/>
              <a:defRPr sz="1800" b="0" cap="small" baseline="0">
                <a:solidFill>
                  <a:srgbClr val="00A9A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22" name="Text Placeholder 2"/>
          <p:cNvSpPr>
            <a:spLocks noGrp="1"/>
          </p:cNvSpPr>
          <p:nvPr>
            <p:ph idx="1"/>
          </p:nvPr>
        </p:nvSpPr>
        <p:spPr>
          <a:xfrm>
            <a:off x="1961428" y="1737360"/>
            <a:ext cx="10076648" cy="4439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154C"/>
                </a:solidFill>
              </a:defRPr>
            </a:lvl1pPr>
            <a:lvl2pPr>
              <a:defRPr>
                <a:solidFill>
                  <a:srgbClr val="00154C"/>
                </a:solidFill>
              </a:defRPr>
            </a:lvl2pPr>
            <a:lvl3pPr>
              <a:defRPr>
                <a:solidFill>
                  <a:srgbClr val="00154C"/>
                </a:solidFill>
              </a:defRPr>
            </a:lvl3pPr>
            <a:lvl4pPr>
              <a:defRPr>
                <a:solidFill>
                  <a:srgbClr val="00154C"/>
                </a:solidFill>
              </a:defRPr>
            </a:lvl4pPr>
            <a:lvl5pPr>
              <a:defRPr>
                <a:solidFill>
                  <a:srgbClr val="00154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408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FF6-5D1A-4872-817F-8082BB72C35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D206-3BA5-4721-AB4E-DD5EE84B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66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FF6-5D1A-4872-817F-8082BB72C35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D206-3BA5-4721-AB4E-DD5EE84B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640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FF6-5D1A-4872-817F-8082BB72C35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D206-3BA5-4721-AB4E-DD5EE84B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9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FF6-5D1A-4872-817F-8082BB72C35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D206-3BA5-4721-AB4E-DD5EE84B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1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FF6-5D1A-4872-817F-8082BB72C35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D206-3BA5-4721-AB4E-DD5EE84B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19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E9FF6-5D1A-4872-817F-8082BB72C35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D206-3BA5-4721-AB4E-DD5EE84B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2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DD24-6168-4C6E-B4D2-E6B466BDF756}" type="datetimeFigureOut">
              <a:rPr lang="fr-FR" smtClean="0"/>
              <a:t>28/10/2022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E966-1BD1-4C85-866E-DF3AF339519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750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E9FF6-5D1A-4872-817F-8082BB72C35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8D206-3BA5-4721-AB4E-DD5EE84B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0682E-AA8F-4622-B94C-08A6A4EDB6FE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04D35-D7A1-4BE2-8BC0-BB54A935B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7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26857" y="1877138"/>
            <a:ext cx="8875939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GEBCO </a:t>
            </a:r>
            <a:r>
              <a:rPr lang="fr-FR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GUIDING </a:t>
            </a:r>
            <a:r>
              <a:rPr lang="fr-FR" sz="4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r>
              <a:rPr lang="fr-FR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 </a:t>
            </a:r>
            <a:r>
              <a:rPr lang="fr-FR" dirty="0"/>
              <a:t/>
            </a:r>
            <a:br>
              <a:rPr lang="fr-FR" dirty="0"/>
            </a:br>
            <a:endParaRPr lang="fr-FR" dirty="0" smtClean="0"/>
          </a:p>
          <a:p>
            <a:pPr algn="ctr"/>
            <a:r>
              <a:rPr lang="en-GB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4000" b="1" baseline="30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GB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of the IHO Assembly </a:t>
            </a:r>
            <a:r>
              <a:rPr lang="fr-FR" b="1" dirty="0"/>
              <a:t/>
            </a:r>
            <a:br>
              <a:rPr lang="fr-FR" b="1" dirty="0"/>
            </a:br>
            <a: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ITEM </a:t>
            </a:r>
            <a:r>
              <a:rPr lang="fr-FR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ctr"/>
            <a:endParaRPr lang="fr-FR"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sz="32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IHO </a:t>
            </a:r>
            <a:r>
              <a:rPr lang="fr-FR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</a:t>
            </a:r>
            <a:endParaRPr lang="fr-FR" sz="24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RAdm</a:t>
            </a:r>
            <a:r>
              <a:rPr lang="fr-FR" sz="2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Luigi SINAPI</a:t>
            </a:r>
            <a:endParaRPr lang="fr-FR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86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A1988E7B-301E-29D4-46C7-77952415F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Provisional Agenda (ACL01REV1)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195" y="883167"/>
            <a:ext cx="6626623" cy="597302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135885" y="1772830"/>
            <a:ext cx="1695450" cy="31952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35885" y="2154696"/>
            <a:ext cx="2156060" cy="33282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026727" y="4998026"/>
            <a:ext cx="3283528" cy="571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5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A1988E7B-301E-29D4-46C7-77952415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133" y="14034"/>
            <a:ext cx="10312867" cy="883167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Provisional Agenda (DAY 1 – 2</a:t>
            </a:r>
            <a:r>
              <a:rPr lang="en-US" baseline="30000" dirty="0">
                <a:solidFill>
                  <a:srgbClr val="0070C0"/>
                </a:solidFill>
              </a:rPr>
              <a:t>nd</a:t>
            </a:r>
            <a:r>
              <a:rPr lang="en-US" dirty="0">
                <a:solidFill>
                  <a:srgbClr val="0070C0"/>
                </a:solidFill>
              </a:rPr>
              <a:t> may 2023 AM) </a:t>
            </a:r>
            <a:endParaRPr lang="en-US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="" xmlns:a16="http://schemas.microsoft.com/office/drawing/2014/main" id="{3AB0BF0A-6AF6-4AA9-C022-8384A05BB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0057" y="1419426"/>
            <a:ext cx="10595878" cy="554248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en-US" sz="5900" dirty="0"/>
              <a:t>The Opening Ceremony for A-3 will take place on Tuesday morning, 2</a:t>
            </a:r>
            <a:r>
              <a:rPr lang="en-US" sz="5900" baseline="30000" dirty="0"/>
              <a:t>nd</a:t>
            </a:r>
            <a:r>
              <a:rPr lang="en-US" sz="5900" dirty="0"/>
              <a:t>  May 2023 (10.00-11.30)</a:t>
            </a:r>
          </a:p>
          <a:p>
            <a:pPr>
              <a:buFontTx/>
              <a:buChar char="-"/>
            </a:pPr>
            <a:r>
              <a:rPr lang="en-US" sz="5900" dirty="0"/>
              <a:t>Speakers: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sz="5100" b="1" dirty="0">
                <a:solidFill>
                  <a:schemeClr val="accent5">
                    <a:lumMod val="75000"/>
                  </a:schemeClr>
                </a:solidFill>
              </a:rPr>
              <a:t>Welcome by Secretary-General IHO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sz="5100" b="1" dirty="0">
                <a:solidFill>
                  <a:schemeClr val="accent5">
                    <a:lumMod val="75000"/>
                  </a:schemeClr>
                </a:solidFill>
              </a:rPr>
              <a:t>Introduction by Assembly Chair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sz="5100" b="1" dirty="0">
                <a:solidFill>
                  <a:schemeClr val="accent5">
                    <a:lumMod val="75000"/>
                  </a:schemeClr>
                </a:solidFill>
              </a:rPr>
              <a:t>Secretary-General IHO  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sz="5100" b="1" dirty="0">
                <a:solidFill>
                  <a:schemeClr val="accent5">
                    <a:lumMod val="75000"/>
                  </a:schemeClr>
                </a:solidFill>
              </a:rPr>
              <a:t>Head of IOC / UNESCO </a:t>
            </a:r>
            <a:r>
              <a:rPr lang="de-DE" sz="5100" b="1" dirty="0" smtClean="0">
                <a:solidFill>
                  <a:schemeClr val="accent5">
                    <a:lumMod val="75000"/>
                  </a:schemeClr>
                </a:solidFill>
              </a:rPr>
              <a:t>(TBC)</a:t>
            </a:r>
            <a:endParaRPr lang="de-DE" sz="51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sz="5100" b="1" dirty="0">
                <a:solidFill>
                  <a:schemeClr val="accent5">
                    <a:lumMod val="75000"/>
                  </a:schemeClr>
                </a:solidFill>
              </a:rPr>
              <a:t>Director OECD </a:t>
            </a:r>
            <a:r>
              <a:rPr lang="de-DE" sz="5100" b="1" dirty="0" smtClean="0">
                <a:solidFill>
                  <a:schemeClr val="accent5">
                    <a:lumMod val="75000"/>
                  </a:schemeClr>
                </a:solidFill>
              </a:rPr>
              <a:t>(TBC)</a:t>
            </a:r>
            <a:endParaRPr lang="de-DE" sz="51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de-DE" sz="5100" b="1" dirty="0">
                <a:solidFill>
                  <a:schemeClr val="accent5">
                    <a:lumMod val="75000"/>
                  </a:schemeClr>
                </a:solidFill>
              </a:rPr>
              <a:t>Opening Address: HSH Albert II (Host Country)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en-US" sz="5900" dirty="0"/>
              <a:t>New Member States that have joined the IHO since A-2 will be invited to present their flag on this occasion</a:t>
            </a:r>
            <a:endParaRPr lang="fr-FR" sz="5900" dirty="0"/>
          </a:p>
          <a:p>
            <a:pPr>
              <a:buFontTx/>
              <a:buChar char="-"/>
            </a:pP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6" name="Title 2">
            <a:extLst>
              <a:ext uri="{FF2B5EF4-FFF2-40B4-BE49-F238E27FC236}">
                <a16:creationId xmlns="" xmlns:a16="http://schemas.microsoft.com/office/drawing/2014/main" id="{BC1897FC-7924-1354-5E19-C0AF639B7176}"/>
              </a:ext>
            </a:extLst>
          </p:cNvPr>
          <p:cNvSpPr txBox="1">
            <a:spLocks/>
          </p:cNvSpPr>
          <p:nvPr/>
        </p:nvSpPr>
        <p:spPr>
          <a:xfrm>
            <a:off x="1553068" y="623394"/>
            <a:ext cx="10312867" cy="883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chemeClr val="tx1"/>
                </a:solidFill>
                <a:latin typeface="Arial Black" panose="020B0A04020102020204" pitchFamily="34" charset="0"/>
                <a:ea typeface="+mj-ea"/>
                <a:cs typeface="Adobe Naskh Medium" panose="01010101010101010101" pitchFamily="50" charset="-78"/>
              </a:defRPr>
            </a:lvl1pPr>
          </a:lstStyle>
          <a:p>
            <a:pPr algn="ctr"/>
            <a:r>
              <a:rPr lang="en-US" b="1" u="sng" dirty="0">
                <a:solidFill>
                  <a:srgbClr val="0070C0"/>
                </a:solidFill>
              </a:rPr>
              <a:t>Opening Ceremony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249631" y="3766703"/>
            <a:ext cx="5470814" cy="1096241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00329" y="5039591"/>
            <a:ext cx="5181525" cy="649431"/>
          </a:xfrm>
          <a:prstGeom prst="ellipse">
            <a:avLst/>
          </a:prstGeom>
          <a:noFill/>
          <a:ln w="50800"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="" xmlns:a16="http://schemas.microsoft.com/office/drawing/2014/main" id="{A1988E7B-301E-29D4-46C7-77952415F846}"/>
              </a:ext>
            </a:extLst>
          </p:cNvPr>
          <p:cNvSpPr txBox="1">
            <a:spLocks/>
          </p:cNvSpPr>
          <p:nvPr/>
        </p:nvSpPr>
        <p:spPr>
          <a:xfrm>
            <a:off x="1879133" y="14034"/>
            <a:ext cx="10312867" cy="883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cap="all" baseline="0">
                <a:solidFill>
                  <a:srgbClr val="00154C"/>
                </a:solidFill>
                <a:latin typeface="HelveticaNeueLT Std Blk" panose="020B0904020202020204" pitchFamily="34" charset="0"/>
                <a:ea typeface="+mj-ea"/>
                <a:cs typeface="Adobe Naskh Medium" panose="01010101010101010101" pitchFamily="50" charset="-78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Provisional Agenda (DAY 3 – 4</a:t>
            </a:r>
            <a:r>
              <a:rPr lang="en-US" baseline="30000" dirty="0">
                <a:solidFill>
                  <a:srgbClr val="0070C0"/>
                </a:solidFill>
                <a:latin typeface="Arial Black" panose="020B0A04020102020204" pitchFamily="34" charset="0"/>
              </a:rPr>
              <a:t>th</a:t>
            </a:r>
            <a:r>
              <a:rPr lang="en-US" dirty="0">
                <a:solidFill>
                  <a:srgbClr val="0070C0"/>
                </a:solidFill>
                <a:latin typeface="Arial Black" panose="020B0A04020102020204" pitchFamily="34" charset="0"/>
              </a:rPr>
              <a:t> may 2023 PM) 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158523" y="684550"/>
            <a:ext cx="8709619" cy="883167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0070C0"/>
                </a:solidFill>
                <a:latin typeface="Arial Black" panose="020B0A04020102020204" pitchFamily="34" charset="0"/>
              </a:rPr>
              <a:t>Thematic Session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8662" y="1332716"/>
            <a:ext cx="10521458" cy="45151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layout</a:t>
            </a: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de-DE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600" dirty="0" err="1"/>
              <a:t>t</a:t>
            </a:r>
            <a:r>
              <a:rPr lang="de-DE" sz="2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hematic</a:t>
            </a: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Blocks</a:t>
            </a:r>
          </a:p>
          <a:p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speakers per panel (10 – 15 minutes per speaker)</a:t>
            </a:r>
          </a:p>
          <a:p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Moderated by the IHO Secretary-General and Directors</a:t>
            </a:r>
          </a:p>
          <a:p>
            <a:endParaRPr lang="de-DE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1: </a:t>
            </a:r>
            <a:r>
              <a:rPr lang="de-DE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and ocean mapping - DCOORD</a:t>
            </a:r>
          </a:p>
          <a:p>
            <a:pPr marL="0" indent="0">
              <a:lnSpc>
                <a:spcPct val="120000"/>
              </a:lnSpc>
            </a:pP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BLOCK 2: </a:t>
            </a:r>
            <a:r>
              <a:rPr lang="en-US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S-100 next level of digitalization of hydrographic 		 	information - DTECH</a:t>
            </a:r>
          </a:p>
          <a:p>
            <a:pPr>
              <a:lnSpc>
                <a:spcPct val="120000"/>
              </a:lnSpc>
            </a:pPr>
            <a:r>
              <a:rPr lang="de-DE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 3: </a:t>
            </a:r>
            <a:r>
              <a:rPr lang="en-US" sz="26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Hydrography – Underpinning the digital twin of 			 the Ocean - SG</a:t>
            </a: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2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6E35A2F6-1A95-3E91-1460-8658A6727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46" y="1009911"/>
            <a:ext cx="6680032" cy="315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lle Prince Pierre - Organisation de convention Monaco - Grimaldi Forum  Monaco">
            <a:extLst>
              <a:ext uri="{FF2B5EF4-FFF2-40B4-BE49-F238E27FC236}">
                <a16:creationId xmlns="" xmlns:a16="http://schemas.microsoft.com/office/drawing/2014/main" id="{68270DCC-C782-9CB6-699B-37A50614C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884" y="4279769"/>
            <a:ext cx="7036748" cy="24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802D35-D3F3-84B3-40C2-A61E041F6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8" y="4265875"/>
            <a:ext cx="4882272" cy="2487751"/>
          </a:xfrm>
          <a:prstGeom prst="rect">
            <a:avLst/>
          </a:prstGeom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889766" y="10633"/>
            <a:ext cx="10312867" cy="8831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Admin/Logistic matters – venue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699A48D-1829-EEE4-E622-5FC7843568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76"/>
          <a:stretch/>
        </p:blipFill>
        <p:spPr bwMode="auto">
          <a:xfrm>
            <a:off x="7745222" y="667004"/>
            <a:ext cx="4231798" cy="346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7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428" y="773388"/>
            <a:ext cx="8620641" cy="6084612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  <p:grpSp>
        <p:nvGrpSpPr>
          <p:cNvPr id="26" name="Group 25"/>
          <p:cNvGrpSpPr/>
          <p:nvPr/>
        </p:nvGrpSpPr>
        <p:grpSpPr>
          <a:xfrm>
            <a:off x="350387" y="2662813"/>
            <a:ext cx="5246545" cy="1728317"/>
            <a:chOff x="350387" y="2662813"/>
            <a:chExt cx="5246545" cy="1728317"/>
          </a:xfrm>
        </p:grpSpPr>
        <p:sp>
          <p:nvSpPr>
            <p:cNvPr id="11" name="Freeform 10"/>
            <p:cNvSpPr/>
            <p:nvPr/>
          </p:nvSpPr>
          <p:spPr>
            <a:xfrm>
              <a:off x="2903974" y="2662813"/>
              <a:ext cx="2692958" cy="1728317"/>
            </a:xfrm>
            <a:custGeom>
              <a:avLst/>
              <a:gdLst>
                <a:gd name="connsiteX0" fmla="*/ 2672861 w 2692958"/>
                <a:gd name="connsiteY0" fmla="*/ 653143 h 1728317"/>
                <a:gd name="connsiteX1" fmla="*/ 2039815 w 2692958"/>
                <a:gd name="connsiteY1" fmla="*/ 0 h 1728317"/>
                <a:gd name="connsiteX2" fmla="*/ 411982 w 2692958"/>
                <a:gd name="connsiteY2" fmla="*/ 80387 h 1728317"/>
                <a:gd name="connsiteX3" fmla="*/ 0 w 2692958"/>
                <a:gd name="connsiteY3" fmla="*/ 582805 h 1728317"/>
                <a:gd name="connsiteX4" fmla="*/ 954593 w 2692958"/>
                <a:gd name="connsiteY4" fmla="*/ 1517301 h 1728317"/>
                <a:gd name="connsiteX5" fmla="*/ 2301072 w 2692958"/>
                <a:gd name="connsiteY5" fmla="*/ 1728317 h 1728317"/>
                <a:gd name="connsiteX6" fmla="*/ 2692958 w 2692958"/>
                <a:gd name="connsiteY6" fmla="*/ 1286189 h 1728317"/>
                <a:gd name="connsiteX7" fmla="*/ 2672861 w 2692958"/>
                <a:gd name="connsiteY7" fmla="*/ 653143 h 1728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92958" h="1728317">
                  <a:moveTo>
                    <a:pt x="2672861" y="653143"/>
                  </a:moveTo>
                  <a:lnTo>
                    <a:pt x="2039815" y="0"/>
                  </a:lnTo>
                  <a:lnTo>
                    <a:pt x="411982" y="80387"/>
                  </a:lnTo>
                  <a:lnTo>
                    <a:pt x="0" y="582805"/>
                  </a:lnTo>
                  <a:lnTo>
                    <a:pt x="954593" y="1517301"/>
                  </a:lnTo>
                  <a:lnTo>
                    <a:pt x="2301072" y="1728317"/>
                  </a:lnTo>
                  <a:lnTo>
                    <a:pt x="2692958" y="1286189"/>
                  </a:lnTo>
                  <a:lnTo>
                    <a:pt x="2672861" y="653143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0387" y="2674425"/>
              <a:ext cx="18207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Member State Exhibition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1852157" y="3074796"/>
              <a:ext cx="1151145" cy="3014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60098" y="2059912"/>
            <a:ext cx="7358003" cy="3346101"/>
            <a:chOff x="560098" y="2059912"/>
            <a:chExt cx="7358003" cy="3346101"/>
          </a:xfrm>
        </p:grpSpPr>
        <p:sp>
          <p:nvSpPr>
            <p:cNvPr id="10" name="Freeform 9"/>
            <p:cNvSpPr/>
            <p:nvPr/>
          </p:nvSpPr>
          <p:spPr>
            <a:xfrm>
              <a:off x="5667270" y="2059912"/>
              <a:ext cx="2250831" cy="3346101"/>
            </a:xfrm>
            <a:custGeom>
              <a:avLst/>
              <a:gdLst>
                <a:gd name="connsiteX0" fmla="*/ 20097 w 2250831"/>
                <a:gd name="connsiteY0" fmla="*/ 2381459 h 3346101"/>
                <a:gd name="connsiteX1" fmla="*/ 0 w 2250831"/>
                <a:gd name="connsiteY1" fmla="*/ 1065125 h 3346101"/>
                <a:gd name="connsiteX2" fmla="*/ 1024932 w 2250831"/>
                <a:gd name="connsiteY2" fmla="*/ 0 h 3346101"/>
                <a:gd name="connsiteX3" fmla="*/ 1416818 w 2250831"/>
                <a:gd name="connsiteY3" fmla="*/ 0 h 3346101"/>
                <a:gd name="connsiteX4" fmla="*/ 2230734 w 2250831"/>
                <a:gd name="connsiteY4" fmla="*/ 904352 h 3346101"/>
                <a:gd name="connsiteX5" fmla="*/ 2069961 w 2250831"/>
                <a:gd name="connsiteY5" fmla="*/ 1547446 h 3346101"/>
                <a:gd name="connsiteX6" fmla="*/ 2250831 w 2250831"/>
                <a:gd name="connsiteY6" fmla="*/ 2220686 h 3346101"/>
                <a:gd name="connsiteX7" fmla="*/ 1085222 w 2250831"/>
                <a:gd name="connsiteY7" fmla="*/ 3346101 h 3346101"/>
                <a:gd name="connsiteX8" fmla="*/ 20097 w 2250831"/>
                <a:gd name="connsiteY8" fmla="*/ 2381459 h 3346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0831" h="3346101">
                  <a:moveTo>
                    <a:pt x="20097" y="2381459"/>
                  </a:moveTo>
                  <a:lnTo>
                    <a:pt x="0" y="1065125"/>
                  </a:lnTo>
                  <a:lnTo>
                    <a:pt x="1024932" y="0"/>
                  </a:lnTo>
                  <a:lnTo>
                    <a:pt x="1416818" y="0"/>
                  </a:lnTo>
                  <a:lnTo>
                    <a:pt x="2230734" y="904352"/>
                  </a:lnTo>
                  <a:lnTo>
                    <a:pt x="2069961" y="1547446"/>
                  </a:lnTo>
                  <a:lnTo>
                    <a:pt x="2250831" y="2220686"/>
                  </a:lnTo>
                  <a:lnTo>
                    <a:pt x="1085222" y="3346101"/>
                  </a:lnTo>
                  <a:lnTo>
                    <a:pt x="20097" y="2381459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0098" y="4580040"/>
              <a:ext cx="1500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Industry Exhibition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1847131" y="4764596"/>
              <a:ext cx="4141687" cy="13860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7415683" y="1568444"/>
            <a:ext cx="4776317" cy="987975"/>
            <a:chOff x="7415683" y="1568444"/>
            <a:chExt cx="4776317" cy="987975"/>
          </a:xfrm>
        </p:grpSpPr>
        <p:sp>
          <p:nvSpPr>
            <p:cNvPr id="12" name="Rectangle 11"/>
            <p:cNvSpPr/>
            <p:nvPr/>
          </p:nvSpPr>
          <p:spPr>
            <a:xfrm rot="2742819">
              <a:off x="7365441" y="1923373"/>
              <a:ext cx="683288" cy="58280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691340" y="1568444"/>
              <a:ext cx="15006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Secretariat Offices</a:t>
              </a:r>
            </a:p>
          </p:txBody>
        </p:sp>
        <p:cxnSp>
          <p:nvCxnSpPr>
            <p:cNvPr id="21" name="Straight Arrow Connector 20"/>
            <p:cNvCxnSpPr>
              <a:stCxn id="15" idx="1"/>
            </p:cNvCxnSpPr>
            <p:nvPr/>
          </p:nvCxnSpPr>
          <p:spPr>
            <a:xfrm flipH="1">
              <a:off x="8154239" y="1891610"/>
              <a:ext cx="2537101" cy="39280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9086843" y="5036681"/>
            <a:ext cx="3066224" cy="369332"/>
            <a:chOff x="9086843" y="5036681"/>
            <a:chExt cx="3066224" cy="369332"/>
          </a:xfrm>
        </p:grpSpPr>
        <p:sp>
          <p:nvSpPr>
            <p:cNvPr id="16" name="TextBox 15"/>
            <p:cNvSpPr txBox="1"/>
            <p:nvPr/>
          </p:nvSpPr>
          <p:spPr>
            <a:xfrm>
              <a:off x="10652407" y="5036681"/>
              <a:ext cx="15006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Auditorium</a:t>
              </a:r>
            </a:p>
          </p:txBody>
        </p:sp>
        <p:cxnSp>
          <p:nvCxnSpPr>
            <p:cNvPr id="24" name="Straight Arrow Connector 23"/>
            <p:cNvCxnSpPr>
              <a:stCxn id="16" idx="1"/>
            </p:cNvCxnSpPr>
            <p:nvPr/>
          </p:nvCxnSpPr>
          <p:spPr>
            <a:xfrm flipH="1">
              <a:off x="9086843" y="5221347"/>
              <a:ext cx="1565564" cy="13849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8154240" y="3320756"/>
            <a:ext cx="4134893" cy="369332"/>
            <a:chOff x="8154240" y="3320756"/>
            <a:chExt cx="4134893" cy="369332"/>
          </a:xfrm>
        </p:grpSpPr>
        <p:sp>
          <p:nvSpPr>
            <p:cNvPr id="31" name="TextBox 30"/>
            <p:cNvSpPr txBox="1"/>
            <p:nvPr/>
          </p:nvSpPr>
          <p:spPr>
            <a:xfrm>
              <a:off x="10703498" y="3320756"/>
              <a:ext cx="15856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/>
                <a:t>Bar – Catering</a:t>
              </a:r>
            </a:p>
          </p:txBody>
        </p:sp>
        <p:cxnSp>
          <p:nvCxnSpPr>
            <p:cNvPr id="32" name="Straight Arrow Connector 31"/>
            <p:cNvCxnSpPr>
              <a:stCxn id="31" idx="1"/>
            </p:cNvCxnSpPr>
            <p:nvPr/>
          </p:nvCxnSpPr>
          <p:spPr>
            <a:xfrm flipH="1">
              <a:off x="8154240" y="3505422"/>
              <a:ext cx="2549258" cy="15966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itle 2"/>
          <p:cNvSpPr>
            <a:spLocks noGrp="1"/>
          </p:cNvSpPr>
          <p:nvPr>
            <p:ph type="title"/>
          </p:nvPr>
        </p:nvSpPr>
        <p:spPr>
          <a:xfrm>
            <a:off x="1961428" y="12179"/>
            <a:ext cx="10312867" cy="8831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LOGISTICS: EXHIBITIONS’ AREAs</a:t>
            </a:r>
            <a:endParaRPr lang="en-US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9059462">
            <a:off x="5175761" y="3323642"/>
            <a:ext cx="3202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OCEAN MAPPING BOOTH </a:t>
            </a:r>
          </a:p>
          <a:p>
            <a:pPr algn="ctr"/>
            <a:r>
              <a:rPr lang="en-US" sz="1200" b="1" dirty="0" smtClean="0">
                <a:solidFill>
                  <a:srgbClr val="FF0000"/>
                </a:solidFill>
              </a:rPr>
              <a:t>(GEBCO-SEABED2030-CSB)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10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80460" y="1781197"/>
            <a:ext cx="10515600" cy="436198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So far one Member State confirmed ship visit:</a:t>
            </a:r>
          </a:p>
          <a:p>
            <a:pPr lvl="1">
              <a:buFontTx/>
              <a:buChar char="-"/>
            </a:pPr>
            <a:r>
              <a:rPr lang="en-US" dirty="0"/>
              <a:t>United </a:t>
            </a:r>
            <a:r>
              <a:rPr lang="en-US" dirty="0" smtClean="0"/>
              <a:t>States of America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Other interested Member States are invited to notify the IHO Secretariat no later than 7 November 2022</a:t>
            </a:r>
          </a:p>
          <a:p>
            <a:pPr>
              <a:buFontTx/>
              <a:buChar char="-"/>
            </a:pPr>
            <a:r>
              <a:rPr lang="en-US" dirty="0"/>
              <a:t>Diplomatic request to Monaco Government is required to enter and stay in the harbor</a:t>
            </a:r>
          </a:p>
          <a:p>
            <a:pPr>
              <a:buFontTx/>
              <a:buChar char="-"/>
            </a:pPr>
            <a:r>
              <a:rPr lang="en-US" dirty="0"/>
              <a:t>Reference: ACL05/Rev1 </a:t>
            </a:r>
          </a:p>
          <a:p>
            <a:pPr marL="0" indent="0">
              <a:buNone/>
            </a:pPr>
            <a:endParaRPr lang="fr-FR" b="1" u="sng" dirty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endParaRPr lang="fr-FR" b="1" dirty="0">
              <a:solidFill>
                <a:srgbClr val="0070C0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879133" y="0"/>
            <a:ext cx="10312867" cy="8831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LOGISTICS: SHIPS </a:t>
            </a:r>
            <a:r>
              <a:rPr lang="en-US" dirty="0">
                <a:solidFill>
                  <a:srgbClr val="0070C0"/>
                </a:solidFill>
              </a:rPr>
              <a:t>VISITS</a:t>
            </a:r>
          </a:p>
        </p:txBody>
      </p:sp>
    </p:spTree>
    <p:extLst>
      <p:ext uri="{BB962C8B-B14F-4D97-AF65-F5344CB8AC3E}">
        <p14:creationId xmlns:p14="http://schemas.microsoft.com/office/powerpoint/2010/main" val="34819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5637" y="1994090"/>
            <a:ext cx="11876808" cy="39829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3200" dirty="0"/>
              <a:t>Receptions expected for all A-3 week </a:t>
            </a:r>
            <a:r>
              <a:rPr lang="de-DE" sz="3200" dirty="0" smtClean="0"/>
              <a:t>EVENINGS:</a:t>
            </a:r>
            <a:endParaRPr lang="en-US" sz="3200" dirty="0"/>
          </a:p>
          <a:p>
            <a:pPr indent="176213"/>
            <a:r>
              <a:rPr lang="en-US" sz="3200" dirty="0" smtClean="0"/>
              <a:t>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MAY 2023: Reception/Icebreaker at </a:t>
            </a:r>
            <a:r>
              <a:rPr lang="en-US" sz="3200" dirty="0" err="1" smtClean="0"/>
              <a:t>Grimaldi</a:t>
            </a:r>
            <a:r>
              <a:rPr lang="en-US" sz="3200" dirty="0" smtClean="0"/>
              <a:t> Forum (IHO)</a:t>
            </a:r>
          </a:p>
          <a:p>
            <a:pPr indent="176213"/>
            <a:r>
              <a:rPr lang="en-US" sz="3200" dirty="0" smtClean="0">
                <a:solidFill>
                  <a:srgbClr val="FF0000"/>
                </a:solidFill>
              </a:rPr>
              <a:t> 2</a:t>
            </a:r>
            <a:r>
              <a:rPr lang="en-US" sz="3200" baseline="30000" dirty="0" smtClean="0">
                <a:solidFill>
                  <a:srgbClr val="FF0000"/>
                </a:solidFill>
              </a:rPr>
              <a:t>nd</a:t>
            </a:r>
            <a:r>
              <a:rPr lang="en-US" sz="3200" dirty="0" smtClean="0">
                <a:solidFill>
                  <a:srgbClr val="FF0000"/>
                </a:solidFill>
              </a:rPr>
              <a:t> MAY 2023: FREE</a:t>
            </a:r>
          </a:p>
          <a:p>
            <a:pPr indent="176213"/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r>
              <a:rPr lang="en-US" sz="3200" b="1" baseline="30000" dirty="0" smtClean="0">
                <a:solidFill>
                  <a:srgbClr val="FF0000"/>
                </a:solidFill>
              </a:rPr>
              <a:t>rd</a:t>
            </a:r>
            <a:r>
              <a:rPr lang="en-US" sz="3200" b="1" dirty="0" smtClean="0">
                <a:solidFill>
                  <a:srgbClr val="FF0000"/>
                </a:solidFill>
              </a:rPr>
              <a:t> MAY 2023: FREE </a:t>
            </a:r>
          </a:p>
          <a:p>
            <a:pPr indent="176213"/>
            <a:r>
              <a:rPr lang="en-US" sz="3200" dirty="0" smtClean="0"/>
              <a:t> 4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MAY 2023: Reception hosted onboard US ship</a:t>
            </a:r>
          </a:p>
          <a:p>
            <a:pPr indent="176213"/>
            <a:r>
              <a:rPr lang="en-US" sz="3200" dirty="0" smtClean="0"/>
              <a:t> 5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MAY 2023: Reception hosted at the IHO Secretariat (IHO)</a:t>
            </a:r>
            <a:endParaRPr lang="en-US" sz="3200" dirty="0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879133" y="0"/>
            <a:ext cx="10312867" cy="88316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LOGISTICS: RECEPTIONS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56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="" xmlns:a16="http://schemas.microsoft.com/office/drawing/2014/main" id="{95742E31-F47A-B642-A57C-3E4CA87BE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3439" y="-95693"/>
            <a:ext cx="10312867" cy="883167"/>
          </a:xfrm>
        </p:spPr>
        <p:txBody>
          <a:bodyPr>
            <a:noAutofit/>
          </a:bodyPr>
          <a:lstStyle/>
          <a:p>
            <a:r>
              <a:rPr lang="it-IT" sz="3600" dirty="0"/>
              <a:t>  </a:t>
            </a:r>
            <a:br>
              <a:rPr lang="it-IT" sz="3600" dirty="0"/>
            </a:br>
            <a:r>
              <a:rPr lang="it-IT" sz="3600" dirty="0"/>
              <a:t>  </a:t>
            </a:r>
            <a:r>
              <a:rPr lang="it-IT" sz="3600" dirty="0">
                <a:solidFill>
                  <a:srgbClr val="0070C0"/>
                </a:solidFill>
              </a:rPr>
              <a:t>Action requested of the </a:t>
            </a:r>
            <a:r>
              <a:rPr lang="it-IT" sz="3600" dirty="0" smtClean="0">
                <a:solidFill>
                  <a:srgbClr val="0070C0"/>
                </a:solidFill>
              </a:rPr>
              <a:t>GGC:</a:t>
            </a:r>
            <a:endParaRPr lang="it-IT" sz="3600" dirty="0">
              <a:solidFill>
                <a:srgbClr val="0070C0"/>
              </a:solidFill>
            </a:endParaRPr>
          </a:p>
        </p:txBody>
      </p:sp>
      <p:sp>
        <p:nvSpPr>
          <p:cNvPr id="4" name="Shape 392">
            <a:extLst>
              <a:ext uri="{FF2B5EF4-FFF2-40B4-BE49-F238E27FC236}">
                <a16:creationId xmlns="" xmlns:a16="http://schemas.microsoft.com/office/drawing/2014/main" id="{715165C7-46F1-364B-B710-6628705E71B1}"/>
              </a:ext>
            </a:extLst>
          </p:cNvPr>
          <p:cNvSpPr txBox="1">
            <a:spLocks/>
          </p:cNvSpPr>
          <p:nvPr/>
        </p:nvSpPr>
        <p:spPr>
          <a:xfrm>
            <a:off x="1252635" y="1436726"/>
            <a:ext cx="10641495" cy="45307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3600" b="1" u="sng" dirty="0"/>
              <a:t>The </a:t>
            </a:r>
            <a:r>
              <a:rPr lang="en-GB" sz="3600" b="1" u="sng" dirty="0" smtClean="0"/>
              <a:t>GGC </a:t>
            </a:r>
            <a:r>
              <a:rPr lang="en-GB" sz="3600" b="1" u="sng" dirty="0"/>
              <a:t>is invited to: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3600" dirty="0"/>
          </a:p>
          <a:p>
            <a:pPr lvl="1"/>
            <a:r>
              <a:rPr lang="en-US" sz="3600" b="1" dirty="0"/>
              <a:t>To take note </a:t>
            </a:r>
            <a:r>
              <a:rPr lang="en-US" sz="3600" dirty="0"/>
              <a:t>of </a:t>
            </a:r>
            <a:r>
              <a:rPr lang="en-US" sz="3600" dirty="0" smtClean="0"/>
              <a:t>the IHO A-3 preparations</a:t>
            </a:r>
          </a:p>
          <a:p>
            <a:pPr lvl="1"/>
            <a:r>
              <a:rPr lang="en-US" sz="3600" b="1" dirty="0" smtClean="0"/>
              <a:t>To use </a:t>
            </a:r>
            <a:r>
              <a:rPr lang="en-US" sz="3600" dirty="0" smtClean="0"/>
              <a:t>all the opportunities offered by the IHO A-3 </a:t>
            </a:r>
            <a:r>
              <a:rPr lang="en-US" sz="3600" smtClean="0"/>
              <a:t>to celebrate </a:t>
            </a:r>
            <a:r>
              <a:rPr lang="en-US" sz="3600" dirty="0" smtClean="0"/>
              <a:t>the 120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Anniversary of GEBCO</a:t>
            </a:r>
          </a:p>
          <a:p>
            <a:pPr lvl="1"/>
            <a:r>
              <a:rPr lang="en-US" sz="3600" b="1" dirty="0" smtClean="0"/>
              <a:t>To consider to establish </a:t>
            </a:r>
            <a:r>
              <a:rPr lang="en-US" sz="3600" dirty="0" smtClean="0"/>
              <a:t>a Project Team for the 120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 Anniversary (composed of representatives of IHO &amp; IOC Secretariats, GGC and GEBCO Subcommittees, Seabed2030)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5594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_IHO_New_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IHO_New_Logo" id="{92376390-61D0-4A4A-9DAB-DA9E6EE3EAC4}" vid="{E943696B-60C2-4457-926B-515312E413CF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Master_IHO_New_Logo</Template>
  <TotalTime>1571</TotalTime>
  <Words>349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Adobe Naskh Medium</vt:lpstr>
      <vt:lpstr>Arial</vt:lpstr>
      <vt:lpstr>Arial Black</vt:lpstr>
      <vt:lpstr>Calibri</vt:lpstr>
      <vt:lpstr>Calibri Light</vt:lpstr>
      <vt:lpstr>HelveticaNeueLT Std Blk</vt:lpstr>
      <vt:lpstr>HelveticaNeueLT Std Lt</vt:lpstr>
      <vt:lpstr>Master_IHO_New_Logo</vt:lpstr>
      <vt:lpstr>1_Custom Design</vt:lpstr>
      <vt:lpstr>Custom Design</vt:lpstr>
      <vt:lpstr>PowerPoint Presentation</vt:lpstr>
      <vt:lpstr>Provisional Agenda (ACL01REV1)</vt:lpstr>
      <vt:lpstr>Provisional Agenda (DAY 1 – 2nd may 2023 AM) </vt:lpstr>
      <vt:lpstr>Thematic Session</vt:lpstr>
      <vt:lpstr>Admin/Logistic matters – venue </vt:lpstr>
      <vt:lpstr>LOGISTICS: EXHIBITIONS’ AREAs</vt:lpstr>
      <vt:lpstr>LOGISTICS: SHIPS VISITS</vt:lpstr>
      <vt:lpstr>LOGISTICS: RECEPTIONS</vt:lpstr>
      <vt:lpstr>     Action requested of the GGC:</vt:lpstr>
    </vt:vector>
  </TitlesOfParts>
  <Company>International Hydrographic Bureau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Isabelle Belmonte</dc:creator>
  <cp:lastModifiedBy>SAM</cp:lastModifiedBy>
  <cp:revision>89</cp:revision>
  <cp:lastPrinted>2022-10-28T08:25:44Z</cp:lastPrinted>
  <dcterms:created xsi:type="dcterms:W3CDTF">2019-06-26T12:25:46Z</dcterms:created>
  <dcterms:modified xsi:type="dcterms:W3CDTF">2022-10-28T09:06:16Z</dcterms:modified>
</cp:coreProperties>
</file>