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73" r:id="rId5"/>
    <p:sldId id="260" r:id="rId6"/>
    <p:sldId id="266" r:id="rId7"/>
    <p:sldId id="261" r:id="rId8"/>
    <p:sldId id="262" r:id="rId9"/>
    <p:sldId id="265" r:id="rId10"/>
    <p:sldId id="274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202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0F2C-2EFE-426A-B380-D4B72A09CF54}" type="datetimeFigureOut">
              <a:rPr lang="ko-KR" altLang="en-US" smtClean="0"/>
              <a:t>2022-10-24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79280-D971-4D1F-A6F3-048B656170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57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1F2D0-6A49-4DB6-95EA-50D2FFFC1B44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62692-16F3-4DEA-9093-2DF73CCE7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98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BE196-13EB-4736-BB8D-113E373EE3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92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B081-78C2-477B-AD93-F3AAA86A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5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0363" y="6356350"/>
            <a:ext cx="1536171" cy="365125"/>
          </a:xfrm>
        </p:spPr>
        <p:txBody>
          <a:bodyPr/>
          <a:lstStyle/>
          <a:p>
            <a:fld id="{C6DC3CE8-9A6A-4BA0-80C1-7EE736672558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4565" y="6356351"/>
            <a:ext cx="685867" cy="365125"/>
          </a:xfrm>
        </p:spPr>
        <p:txBody>
          <a:bodyPr/>
          <a:lstStyle/>
          <a:p>
            <a:fld id="{7D9CB081-78C2-477B-AD93-F3AAA86AADFB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63962"/>
            <a:ext cx="2543604" cy="4940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064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0363" y="6356350"/>
            <a:ext cx="1536171" cy="365125"/>
          </a:xfrm>
        </p:spPr>
        <p:txBody>
          <a:bodyPr/>
          <a:lstStyle/>
          <a:p>
            <a:fld id="{C6DC3CE8-9A6A-4BA0-80C1-7EE736672558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4565" y="6356351"/>
            <a:ext cx="685867" cy="365125"/>
          </a:xfrm>
        </p:spPr>
        <p:txBody>
          <a:bodyPr/>
          <a:lstStyle/>
          <a:p>
            <a:fld id="{7D9CB081-78C2-477B-AD93-F3AAA86AADFB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363962"/>
            <a:ext cx="2543604" cy="4940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286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DC3CE8-9A6A-4BA0-80C1-7EE736672558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CB081-78C2-477B-AD93-F3AAA86AA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81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5187-2802-4142-8BF4-058DBE17EE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48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341" y="6356350"/>
            <a:ext cx="1440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C3CE8-9A6A-4BA0-80C1-7EE736672558}" type="datetimeFigureOut">
              <a:rPr lang="en-GB" smtClean="0"/>
              <a:t>24/10/2022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533" y="6356351"/>
            <a:ext cx="685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CB081-78C2-477B-AD93-F3AAA86AADFB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Grp="1"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6363962"/>
            <a:ext cx="2543604" cy="4940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627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4a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openxmlformats.org/officeDocument/2006/relationships/image" Target="../media/image8.png"/><Relationship Id="rId2" Type="http://schemas.openxmlformats.org/officeDocument/2006/relationships/audio" Target="../media/media5.m4a"/><Relationship Id="rId16" Type="http://schemas.openxmlformats.org/officeDocument/2006/relationships/image" Target="../media/image19.png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0645CB5-73F3-2711-DD0B-6553D96A14C8}"/>
              </a:ext>
            </a:extLst>
          </p:cNvPr>
          <p:cNvGrpSpPr/>
          <p:nvPr/>
        </p:nvGrpSpPr>
        <p:grpSpPr>
          <a:xfrm>
            <a:off x="0" y="6149114"/>
            <a:ext cx="2596055" cy="708886"/>
            <a:chOff x="0" y="6149114"/>
            <a:chExt cx="2596055" cy="708886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4B966EEE-A38A-4E7B-1D8F-3E14162E8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49114"/>
              <a:ext cx="2596055" cy="708886"/>
            </a:xfrm>
            <a:prstGeom prst="rect">
              <a:avLst/>
            </a:prstGeom>
          </p:spPr>
        </p:pic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E15F8E79-1336-8846-855C-ACE4B8FBC456}"/>
                </a:ext>
              </a:extLst>
            </p:cNvPr>
            <p:cNvGrpSpPr/>
            <p:nvPr/>
          </p:nvGrpSpPr>
          <p:grpSpPr>
            <a:xfrm>
              <a:off x="120868" y="6277180"/>
              <a:ext cx="2354317" cy="483480"/>
              <a:chOff x="3802103" y="241809"/>
              <a:chExt cx="3275428" cy="672638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37171BDB-1EBB-FB39-27D5-DA9119AC2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2103" y="241809"/>
                <a:ext cx="663589" cy="672638"/>
              </a:xfrm>
              <a:prstGeom prst="rect">
                <a:avLst/>
              </a:prstGeom>
            </p:spPr>
          </p:pic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D05A6C4D-435B-978B-EAC3-E7EDB8635F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745" y="276381"/>
                <a:ext cx="1914197" cy="638066"/>
              </a:xfrm>
              <a:prstGeom prst="rect">
                <a:avLst/>
              </a:prstGeom>
            </p:spPr>
          </p:pic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AC2777B2-0F2B-91AE-0222-7101BA7694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3942" y="276381"/>
                <a:ext cx="663589" cy="638066"/>
              </a:xfrm>
              <a:prstGeom prst="rect">
                <a:avLst/>
              </a:prstGeom>
            </p:spPr>
          </p:pic>
        </p:grpSp>
      </p:grpSp>
      <p:pic>
        <p:nvPicPr>
          <p:cNvPr id="5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959" y="1412777"/>
            <a:ext cx="8160279" cy="4767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73705" y="2564905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32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SCUFN Report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430197" y="5301208"/>
            <a:ext cx="7543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MOC,</a:t>
            </a:r>
            <a:r>
              <a:rPr lang="ko-KR" altLang="en-US" sz="14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Southampton,</a:t>
            </a:r>
            <a:r>
              <a:rPr lang="ko-KR" altLang="en-US" sz="14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ko-KR" altLang="en-US" sz="14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o-KR" altLang="en-US" sz="14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ko-KR" altLang="en-US" sz="14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ko-KR" altLang="en-US" sz="14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ko-KR" altLang="en-US" sz="14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ko-KR" altLang="en-US" sz="14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Nov,</a:t>
            </a:r>
            <a:r>
              <a:rPr lang="ko-KR" altLang="en-US" sz="14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b="1" dirty="0">
                <a:solidFill>
                  <a:srgbClr val="1E4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GB" altLang="en-US" sz="1400" b="1" dirty="0">
              <a:solidFill>
                <a:srgbClr val="1E4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9776DD0-E84A-770C-838C-713AD7E76057}"/>
              </a:ext>
            </a:extLst>
          </p:cNvPr>
          <p:cNvGrpSpPr/>
          <p:nvPr/>
        </p:nvGrpSpPr>
        <p:grpSpPr>
          <a:xfrm>
            <a:off x="3388408" y="195906"/>
            <a:ext cx="4696692" cy="964507"/>
            <a:chOff x="3802103" y="241809"/>
            <a:chExt cx="3275428" cy="672638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CBDA534-A9FC-C691-6795-C42532DFD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103" y="241809"/>
              <a:ext cx="663589" cy="672638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1595E960-658E-C7A3-3314-AB80BFDF8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745" y="276381"/>
              <a:ext cx="1914197" cy="638066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010D79B9-A188-A15C-E659-775EE14F0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942" y="276381"/>
              <a:ext cx="663589" cy="638066"/>
            </a:xfrm>
            <a:prstGeom prst="rect">
              <a:avLst/>
            </a:prstGeom>
          </p:spPr>
        </p:pic>
      </p:grpSp>
      <p:pic>
        <p:nvPicPr>
          <p:cNvPr id="2" name="오디오 1">
            <a:hlinkClick r:id="" action="ppaction://media"/>
            <a:extLst>
              <a:ext uri="{FF2B5EF4-FFF2-40B4-BE49-F238E27FC236}">
                <a16:creationId xmlns:a16="http://schemas.microsoft.com/office/drawing/2014/main" id="{F906ABE9-C281-6D76-C191-12A417541DA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55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1426"/>
    </mc:Choice>
    <mc:Fallback>
      <p:transition spd="slow" advTm="31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B8A9585-5B54-CBB8-0270-C5AFCE11C029}"/>
              </a:ext>
            </a:extLst>
          </p:cNvPr>
          <p:cNvGrpSpPr/>
          <p:nvPr/>
        </p:nvGrpSpPr>
        <p:grpSpPr>
          <a:xfrm>
            <a:off x="0" y="6149114"/>
            <a:ext cx="2596055" cy="708886"/>
            <a:chOff x="0" y="6149114"/>
            <a:chExt cx="2596055" cy="708886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3012318-9B53-A5F3-5407-C76EE538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49114"/>
              <a:ext cx="2596055" cy="708886"/>
            </a:xfrm>
            <a:prstGeom prst="rect">
              <a:avLst/>
            </a:prstGeom>
          </p:spPr>
        </p:pic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DA3669BD-6DC9-27F3-4609-F44FB8B4B3A0}"/>
                </a:ext>
              </a:extLst>
            </p:cNvPr>
            <p:cNvGrpSpPr/>
            <p:nvPr/>
          </p:nvGrpSpPr>
          <p:grpSpPr>
            <a:xfrm>
              <a:off x="120868" y="6277180"/>
              <a:ext cx="2354317" cy="483480"/>
              <a:chOff x="3802103" y="241809"/>
              <a:chExt cx="3275428" cy="672638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4CCAEB0F-91EA-0086-1648-1B89E8CAB8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2103" y="241809"/>
                <a:ext cx="663589" cy="672638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0FEA9DC7-D14D-3AC2-24F3-7A998DD92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745" y="276381"/>
                <a:ext cx="1914197" cy="638066"/>
              </a:xfrm>
              <a:prstGeom prst="rect">
                <a:avLst/>
              </a:prstGeom>
            </p:spPr>
          </p:pic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F3B98706-F4E7-2789-0E67-86BB69BB4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3942" y="276381"/>
                <a:ext cx="663589" cy="638066"/>
              </a:xfrm>
              <a:prstGeom prst="rect">
                <a:avLst/>
              </a:prstGeom>
            </p:spPr>
          </p:pic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D6FB738-FA45-673F-1EBF-EBC02E5C93A2}"/>
              </a:ext>
            </a:extLst>
          </p:cNvPr>
          <p:cNvSpPr txBox="1"/>
          <p:nvPr/>
        </p:nvSpPr>
        <p:spPr>
          <a:xfrm>
            <a:off x="3015048" y="2434281"/>
            <a:ext cx="66379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/>
              <a:t>Thank you !!!!</a:t>
            </a:r>
            <a:endParaRPr lang="ko-KR" altLang="en-US" sz="8800" dirty="0"/>
          </a:p>
        </p:txBody>
      </p:sp>
      <p:pic>
        <p:nvPicPr>
          <p:cNvPr id="2" name="오디오 1">
            <a:hlinkClick r:id="" action="ppaction://media"/>
            <a:extLst>
              <a:ext uri="{FF2B5EF4-FFF2-40B4-BE49-F238E27FC236}">
                <a16:creationId xmlns:a16="http://schemas.microsoft.com/office/drawing/2014/main" id="{761EE424-7B92-53EC-2A6B-1111B421A6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5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91"/>
    </mc:Choice>
    <mc:Fallback>
      <p:transition spd="slow" advTm="5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716924" y="332656"/>
            <a:ext cx="764917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600"/>
              </a:lnSpc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en-ZA" altLang="en-US" b="1" dirty="0">
                <a:solidFill>
                  <a:srgbClr val="1E4678"/>
                </a:solidFill>
                <a:latin typeface="+mj-lt"/>
                <a:cs typeface="Arial" charset="0"/>
              </a:rPr>
              <a:t>SCUFN35.2 Meeting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B8F9255-B7A8-40F6-B10D-3E9661962FA7}"/>
              </a:ext>
            </a:extLst>
          </p:cNvPr>
          <p:cNvGrpSpPr/>
          <p:nvPr/>
        </p:nvGrpSpPr>
        <p:grpSpPr>
          <a:xfrm>
            <a:off x="0" y="6149114"/>
            <a:ext cx="2596055" cy="708886"/>
            <a:chOff x="0" y="6149114"/>
            <a:chExt cx="2596055" cy="708886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CBA16F04-8B8A-96C5-80E2-A2A3C9B60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49114"/>
              <a:ext cx="2596055" cy="708886"/>
            </a:xfrm>
            <a:prstGeom prst="rect">
              <a:avLst/>
            </a:prstGeom>
          </p:spPr>
        </p:pic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509920D3-5B6C-4520-832F-F2A1CB19623E}"/>
                </a:ext>
              </a:extLst>
            </p:cNvPr>
            <p:cNvGrpSpPr/>
            <p:nvPr/>
          </p:nvGrpSpPr>
          <p:grpSpPr>
            <a:xfrm>
              <a:off x="120868" y="6277180"/>
              <a:ext cx="2354317" cy="483480"/>
              <a:chOff x="3802103" y="241809"/>
              <a:chExt cx="3275428" cy="672638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A63D378B-F1C9-A352-0F5F-D9DA431BB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2103" y="241809"/>
                <a:ext cx="663589" cy="672638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3372429C-8A53-3097-CF23-30270CC070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745" y="276381"/>
                <a:ext cx="1914197" cy="638066"/>
              </a:xfrm>
              <a:prstGeom prst="rect">
                <a:avLst/>
              </a:prstGeom>
            </p:spPr>
          </p:pic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2DE485DA-91C5-E00C-6F6A-CF822912C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3942" y="276381"/>
                <a:ext cx="663589" cy="638066"/>
              </a:xfrm>
              <a:prstGeom prst="rect">
                <a:avLst/>
              </a:prstGeom>
            </p:spPr>
          </p:pic>
        </p:grp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DEA4F2BF-8E65-23C8-45FB-14CB82BF0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124744"/>
            <a:ext cx="964907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HOST: International Hydrographic Organization (IHO)</a:t>
            </a:r>
          </a:p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Venue: 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Monaco</a:t>
            </a:r>
          </a:p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Date: 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 27 – Dec 3, 2022</a:t>
            </a:r>
            <a:endParaRPr lang="en-US" alt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BEF244-EDC8-C732-8C9A-2E0674D19486}"/>
              </a:ext>
            </a:extLst>
          </p:cNvPr>
          <p:cNvSpPr txBox="1"/>
          <p:nvPr/>
        </p:nvSpPr>
        <p:spPr>
          <a:xfrm>
            <a:off x="7809470" y="6156012"/>
            <a:ext cx="414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(SCUFN35.1, UNESCO, 14-18 March, 2022)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7A6A5381-CAF2-907E-8C51-B7067EC4DF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86" y="3054006"/>
            <a:ext cx="4481384" cy="3361038"/>
          </a:xfrm>
          <a:prstGeom prst="rect">
            <a:avLst/>
          </a:prstGeom>
        </p:spPr>
      </p:pic>
      <p:pic>
        <p:nvPicPr>
          <p:cNvPr id="2" name="오디오 1">
            <a:hlinkClick r:id="" action="ppaction://media"/>
            <a:extLst>
              <a:ext uri="{FF2B5EF4-FFF2-40B4-BE49-F238E27FC236}">
                <a16:creationId xmlns:a16="http://schemas.microsoft.com/office/drawing/2014/main" id="{74A1834E-C872-99A2-3DF5-F3BC81C353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48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23090"/>
    </mc:Choice>
    <mc:Fallback>
      <p:transition spd="slow" advTm="23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A204307-1FAA-26E5-E6C2-7355DB008E2A}"/>
              </a:ext>
            </a:extLst>
          </p:cNvPr>
          <p:cNvGrpSpPr/>
          <p:nvPr/>
        </p:nvGrpSpPr>
        <p:grpSpPr>
          <a:xfrm>
            <a:off x="0" y="6149114"/>
            <a:ext cx="2596055" cy="708886"/>
            <a:chOff x="0" y="6149114"/>
            <a:chExt cx="2596055" cy="708886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740644A9-929E-DA83-0C60-C44034C97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49114"/>
              <a:ext cx="2596055" cy="708886"/>
            </a:xfrm>
            <a:prstGeom prst="rect">
              <a:avLst/>
            </a:prstGeom>
          </p:spPr>
        </p:pic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4C7772DE-9850-D56E-B2B6-713807CC05EF}"/>
                </a:ext>
              </a:extLst>
            </p:cNvPr>
            <p:cNvGrpSpPr/>
            <p:nvPr/>
          </p:nvGrpSpPr>
          <p:grpSpPr>
            <a:xfrm>
              <a:off x="120868" y="6277180"/>
              <a:ext cx="2354317" cy="483480"/>
              <a:chOff x="3802103" y="241809"/>
              <a:chExt cx="3275428" cy="672638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2EC5DD22-B2BB-93BB-4545-5490F111C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2103" y="241809"/>
                <a:ext cx="663589" cy="672638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D4D1E745-75E7-A4A9-755A-C8917CB470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745" y="276381"/>
                <a:ext cx="1914197" cy="638066"/>
              </a:xfrm>
              <a:prstGeom prst="rect">
                <a:avLst/>
              </a:prstGeom>
            </p:spPr>
          </p:pic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902ADDFD-3599-0C67-776C-90D36D80A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3942" y="276381"/>
                <a:ext cx="663589" cy="638066"/>
              </a:xfrm>
              <a:prstGeom prst="rect">
                <a:avLst/>
              </a:prstGeom>
            </p:spPr>
          </p:pic>
        </p:grp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56218C-C5F1-35D8-A0BD-ED16DFC8AF65}"/>
              </a:ext>
            </a:extLst>
          </p:cNvPr>
          <p:cNvSpPr txBox="1">
            <a:spLocks/>
          </p:cNvSpPr>
          <p:nvPr/>
        </p:nvSpPr>
        <p:spPr bwMode="auto">
          <a:xfrm>
            <a:off x="1506860" y="35805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600"/>
              </a:lnSpc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en-US" altLang="ko-KR" b="1" dirty="0">
                <a:solidFill>
                  <a:srgbClr val="1E4678"/>
                </a:solidFill>
                <a:latin typeface="+mj-lt"/>
                <a:cs typeface="Arial" charset="0"/>
              </a:rPr>
              <a:t>SCUFN Membership</a:t>
            </a:r>
            <a:endParaRPr lang="en-ZA" altLang="en-US" b="1" dirty="0">
              <a:solidFill>
                <a:srgbClr val="1E4678"/>
              </a:solidFill>
              <a:latin typeface="+mj-lt"/>
              <a:cs typeface="Arial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165D71F5-2D74-7F93-14B1-57752FF02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127" y="1260668"/>
            <a:ext cx="1050334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Members Stepping Down </a:t>
            </a:r>
          </a:p>
          <a:p>
            <a:pPr eaLnBrk="1" hangingPunct="1">
              <a:spcAft>
                <a:spcPts val="1800"/>
              </a:spcAft>
              <a:buClr>
                <a:srgbClr val="00B050"/>
              </a:buClr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- Capt. Alekseev (Russian Fed, IOC) since19</a:t>
            </a:r>
            <a:r>
              <a:rPr lang="en-GB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Mar.</a:t>
            </a:r>
          </a:p>
          <a:p>
            <a:pPr eaLnBrk="1" hangingPunct="1">
              <a:spcAft>
                <a:spcPts val="1800"/>
              </a:spcAft>
              <a:buClr>
                <a:srgbClr val="00B050"/>
              </a:buClr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Han (ROK, IOC) and </a:t>
            </a: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Lalancette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(France, IHO) from 3</a:t>
            </a:r>
            <a:r>
              <a:rPr lang="en-GB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Dec.</a:t>
            </a:r>
          </a:p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Upcoming Members</a:t>
            </a:r>
          </a:p>
          <a:p>
            <a:pPr eaLnBrk="1" hangingPunct="1">
              <a:spcAft>
                <a:spcPts val="1800"/>
              </a:spcAft>
              <a:buClr>
                <a:srgbClr val="00B050"/>
              </a:buClr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Lorena da Fonseca Sampaio (Brazil, IOC)</a:t>
            </a:r>
          </a:p>
          <a:p>
            <a:pPr eaLnBrk="1" hangingPunct="1">
              <a:spcAft>
                <a:spcPts val="1800"/>
              </a:spcAft>
              <a:buClr>
                <a:srgbClr val="00B050"/>
              </a:buClr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GB" alt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Dwiyana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Pribadi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(Indonesia, IHO)</a:t>
            </a:r>
          </a:p>
          <a:p>
            <a:pPr eaLnBrk="1" hangingPunct="1">
              <a:spcAft>
                <a:spcPts val="1800"/>
              </a:spcAft>
              <a:buClr>
                <a:srgbClr val="00B050"/>
              </a:buClr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GB" alt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Hyun Suk Lee (ROK, IOC)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1A1015E8-84BA-ABA1-4118-256619CA22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55" y="3590835"/>
            <a:ext cx="4066793" cy="2711195"/>
          </a:xfrm>
          <a:prstGeom prst="rect">
            <a:avLst/>
          </a:prstGeom>
        </p:spPr>
      </p:pic>
      <p:pic>
        <p:nvPicPr>
          <p:cNvPr id="2" name="오디오 1">
            <a:hlinkClick r:id="" action="ppaction://media"/>
            <a:extLst>
              <a:ext uri="{FF2B5EF4-FFF2-40B4-BE49-F238E27FC236}">
                <a16:creationId xmlns:a16="http://schemas.microsoft.com/office/drawing/2014/main" id="{D02F2571-C87D-971E-AA4C-17190D0837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5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92"/>
    </mc:Choice>
    <mc:Fallback>
      <p:transition spd="slow" advTm="35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B9043E2-34C5-667B-BCE1-D4B5524406EF}"/>
              </a:ext>
            </a:extLst>
          </p:cNvPr>
          <p:cNvGrpSpPr/>
          <p:nvPr/>
        </p:nvGrpSpPr>
        <p:grpSpPr>
          <a:xfrm>
            <a:off x="0" y="6149114"/>
            <a:ext cx="2596055" cy="708886"/>
            <a:chOff x="0" y="6149114"/>
            <a:chExt cx="2596055" cy="708886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F1E862D9-C259-A07F-7491-31A123D6B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49114"/>
              <a:ext cx="2596055" cy="708886"/>
            </a:xfrm>
            <a:prstGeom prst="rect">
              <a:avLst/>
            </a:prstGeom>
          </p:spPr>
        </p:pic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7F9AAC89-3BCF-3D34-2013-809920B7E84E}"/>
                </a:ext>
              </a:extLst>
            </p:cNvPr>
            <p:cNvGrpSpPr/>
            <p:nvPr/>
          </p:nvGrpSpPr>
          <p:grpSpPr>
            <a:xfrm>
              <a:off x="120868" y="6277180"/>
              <a:ext cx="2354317" cy="483480"/>
              <a:chOff x="3802103" y="241809"/>
              <a:chExt cx="3275428" cy="672638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9C161F9E-5909-425D-FF08-C0F83F264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2103" y="241809"/>
                <a:ext cx="663589" cy="672638"/>
              </a:xfrm>
              <a:prstGeom prst="rect">
                <a:avLst/>
              </a:prstGeom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7A4131C1-758D-0CEB-8B61-ED6BFE403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745" y="276381"/>
                <a:ext cx="1914197" cy="638066"/>
              </a:xfrm>
              <a:prstGeom prst="rect">
                <a:avLst/>
              </a:prstGeom>
            </p:spPr>
          </p:pic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DA0B50AD-04DE-DA4D-4898-17874C972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3942" y="276381"/>
                <a:ext cx="663589" cy="638066"/>
              </a:xfrm>
              <a:prstGeom prst="rect">
                <a:avLst/>
              </a:prstGeom>
            </p:spPr>
          </p:pic>
        </p:grp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9127EC-CD4D-B9DF-6F22-53487D6242D8}"/>
              </a:ext>
            </a:extLst>
          </p:cNvPr>
          <p:cNvSpPr txBox="1">
            <a:spLocks/>
          </p:cNvSpPr>
          <p:nvPr/>
        </p:nvSpPr>
        <p:spPr bwMode="auto">
          <a:xfrm>
            <a:off x="1506860" y="33265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600"/>
              </a:lnSpc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en-ZA" altLang="en-US" b="1" dirty="0">
                <a:solidFill>
                  <a:srgbClr val="1E4678"/>
                </a:solidFill>
                <a:latin typeface="+mj-lt"/>
                <a:cs typeface="Arial" charset="0"/>
              </a:rPr>
              <a:t>Review Proposals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1774DD9-5657-E5C4-8BED-CE39B0191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521" y="1124744"/>
            <a:ext cx="799867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review pending proposals </a:t>
            </a:r>
          </a:p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Newly received proposals will be reviewed next year</a:t>
            </a:r>
          </a:p>
          <a:p>
            <a:pPr eaLnBrk="1" hangingPunct="1">
              <a:spcAft>
                <a:spcPts val="1800"/>
              </a:spcAft>
              <a:buClr>
                <a:srgbClr val="00B050"/>
              </a:buClr>
              <a:defRPr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294A652-F393-3D08-63B0-110785C8AD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88" y="2570205"/>
            <a:ext cx="6161743" cy="3744097"/>
          </a:xfrm>
          <a:prstGeom prst="rect">
            <a:avLst/>
          </a:prstGeom>
        </p:spPr>
      </p:pic>
      <p:pic>
        <p:nvPicPr>
          <p:cNvPr id="2" name="오디오 1">
            <a:hlinkClick r:id="" action="ppaction://media"/>
            <a:extLst>
              <a:ext uri="{FF2B5EF4-FFF2-40B4-BE49-F238E27FC236}">
                <a16:creationId xmlns:a16="http://schemas.microsoft.com/office/drawing/2014/main" id="{3FCD9F62-33F6-CBC5-A4AC-5855B4364B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7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17"/>
    </mc:Choice>
    <mc:Fallback>
      <p:transition spd="slow" advTm="14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D7BA754-C368-1AF1-F764-08E05988E0E3}"/>
              </a:ext>
            </a:extLst>
          </p:cNvPr>
          <p:cNvGrpSpPr/>
          <p:nvPr/>
        </p:nvGrpSpPr>
        <p:grpSpPr>
          <a:xfrm>
            <a:off x="0" y="6149114"/>
            <a:ext cx="2596055" cy="708886"/>
            <a:chOff x="0" y="6149114"/>
            <a:chExt cx="2596055" cy="708886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C8BCDCAE-B243-910B-DFBA-2CF247FBF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49114"/>
              <a:ext cx="2596055" cy="708886"/>
            </a:xfrm>
            <a:prstGeom prst="rect">
              <a:avLst/>
            </a:prstGeom>
          </p:spPr>
        </p:pic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CEC7F687-CBAC-AAB1-0551-E5E91B338C64}"/>
                </a:ext>
              </a:extLst>
            </p:cNvPr>
            <p:cNvGrpSpPr/>
            <p:nvPr/>
          </p:nvGrpSpPr>
          <p:grpSpPr>
            <a:xfrm>
              <a:off x="120868" y="6277180"/>
              <a:ext cx="2354317" cy="483480"/>
              <a:chOff x="3802103" y="241809"/>
              <a:chExt cx="3275428" cy="672638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2DAE82D3-2654-05EF-26FB-61F2B180D3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2103" y="241809"/>
                <a:ext cx="663589" cy="672638"/>
              </a:xfrm>
              <a:prstGeom prst="rect">
                <a:avLst/>
              </a:prstGeom>
            </p:spPr>
          </p:pic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8411CDC3-BAE8-9B06-9FE5-C2180D8010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745" y="276381"/>
                <a:ext cx="1914197" cy="638066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70E06984-40B3-C310-4950-C98BF3BB2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3942" y="276381"/>
                <a:ext cx="663589" cy="638066"/>
              </a:xfrm>
              <a:prstGeom prst="rect">
                <a:avLst/>
              </a:prstGeom>
            </p:spPr>
          </p:pic>
        </p:grp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B93CD47-BA37-BDC6-C520-BD54C287B91F}"/>
              </a:ext>
            </a:extLst>
          </p:cNvPr>
          <p:cNvSpPr txBox="1">
            <a:spLocks/>
          </p:cNvSpPr>
          <p:nvPr/>
        </p:nvSpPr>
        <p:spPr bwMode="auto">
          <a:xfrm>
            <a:off x="1533950" y="219376"/>
            <a:ext cx="970918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600"/>
              </a:lnSpc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en-ZA" altLang="en-US" b="1" dirty="0">
                <a:solidFill>
                  <a:srgbClr val="1E4678"/>
                </a:solidFill>
                <a:latin typeface="+mj-lt"/>
                <a:cs typeface="Arial" charset="0"/>
              </a:rPr>
              <a:t>GEBCO Gazetteer &amp; SCUFN Operational Web Services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8342758-0496-969E-032C-C3D5A91FB7C2}"/>
              </a:ext>
            </a:extLst>
          </p:cNvPr>
          <p:cNvGrpSpPr/>
          <p:nvPr/>
        </p:nvGrpSpPr>
        <p:grpSpPr>
          <a:xfrm>
            <a:off x="359355" y="1098855"/>
            <a:ext cx="3621463" cy="1356949"/>
            <a:chOff x="584408" y="1655658"/>
            <a:chExt cx="3199303" cy="811974"/>
          </a:xfrm>
        </p:grpSpPr>
        <p:sp>
          <p:nvSpPr>
            <p:cNvPr id="88" name="사각형: 둥근 모서리 87">
              <a:extLst>
                <a:ext uri="{FF2B5EF4-FFF2-40B4-BE49-F238E27FC236}">
                  <a16:creationId xmlns:a16="http://schemas.microsoft.com/office/drawing/2014/main" id="{7FA79777-BD85-9F82-74F0-9E3DECEADF70}"/>
                </a:ext>
              </a:extLst>
            </p:cNvPr>
            <p:cNvSpPr/>
            <p:nvPr/>
          </p:nvSpPr>
          <p:spPr>
            <a:xfrm>
              <a:off x="1350324" y="1655658"/>
              <a:ext cx="2433387" cy="811974"/>
            </a:xfrm>
            <a:prstGeom prst="roundRect">
              <a:avLst>
                <a:gd name="adj" fmla="val 11042"/>
              </a:avLst>
            </a:prstGeom>
            <a:solidFill>
              <a:schemeClr val="bg1"/>
            </a:solidFill>
            <a:ln w="63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SCUFN 35-1</a:t>
              </a:r>
              <a:br>
                <a:rPr lang="en-US" altLang="ko-KR" dirty="0">
                  <a:solidFill>
                    <a:schemeClr val="tx1"/>
                  </a:solidFill>
                </a:rPr>
              </a:br>
              <a:r>
                <a:rPr lang="en-US" altLang="ko-KR" sz="1200" dirty="0">
                  <a:solidFill>
                    <a:schemeClr val="tx1"/>
                  </a:solidFill>
                </a:rPr>
                <a:t>Report by NOAA/NCEI on maintenance of the GEBCO Gazetteer (NOAA) and interoperability with SCUFN Operational Webservices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89" name="그림 88">
              <a:extLst>
                <a:ext uri="{FF2B5EF4-FFF2-40B4-BE49-F238E27FC236}">
                  <a16:creationId xmlns:a16="http://schemas.microsoft.com/office/drawing/2014/main" id="{99A7354A-C338-C7CB-A88C-2E328000E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408" y="1678687"/>
              <a:ext cx="765916" cy="765916"/>
            </a:xfrm>
            <a:prstGeom prst="rect">
              <a:avLst/>
            </a:prstGeom>
          </p:spPr>
        </p:pic>
      </p:grp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C74D5CE8-77C1-D03C-5D98-CB0F1CE1FBF6}"/>
              </a:ext>
            </a:extLst>
          </p:cNvPr>
          <p:cNvSpPr/>
          <p:nvPr/>
        </p:nvSpPr>
        <p:spPr>
          <a:xfrm rot="19996162">
            <a:off x="8139214" y="4999478"/>
            <a:ext cx="1148881" cy="255269"/>
          </a:xfrm>
          <a:prstGeom prst="roundRect">
            <a:avLst>
              <a:gd name="adj" fmla="val 1104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Accept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8E6EADD-D040-1124-8F98-295D0CACEA1D}"/>
              </a:ext>
            </a:extLst>
          </p:cNvPr>
          <p:cNvGrpSpPr/>
          <p:nvPr/>
        </p:nvGrpSpPr>
        <p:grpSpPr>
          <a:xfrm>
            <a:off x="4140113" y="5227242"/>
            <a:ext cx="1477956" cy="1507462"/>
            <a:chOff x="9690202" y="1159538"/>
            <a:chExt cx="1477956" cy="1507462"/>
          </a:xfrm>
        </p:grpSpPr>
        <p:pic>
          <p:nvPicPr>
            <p:cNvPr id="86" name="그림 85">
              <a:extLst>
                <a:ext uri="{FF2B5EF4-FFF2-40B4-BE49-F238E27FC236}">
                  <a16:creationId xmlns:a16="http://schemas.microsoft.com/office/drawing/2014/main" id="{C0D4B3A0-5089-27C3-59E3-3AD77A69E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31" y="1159538"/>
              <a:ext cx="1063897" cy="1063897"/>
            </a:xfrm>
            <a:prstGeom prst="rect">
              <a:avLst/>
            </a:prstGeom>
          </p:spPr>
        </p:pic>
        <p:sp>
          <p:nvSpPr>
            <p:cNvPr id="87" name="사각형: 둥근 모서리 86">
              <a:extLst>
                <a:ext uri="{FF2B5EF4-FFF2-40B4-BE49-F238E27FC236}">
                  <a16:creationId xmlns:a16="http://schemas.microsoft.com/office/drawing/2014/main" id="{0D11C458-2482-B4C5-5EBB-CC2273CA169F}"/>
                </a:ext>
              </a:extLst>
            </p:cNvPr>
            <p:cNvSpPr/>
            <p:nvPr/>
          </p:nvSpPr>
          <p:spPr>
            <a:xfrm>
              <a:off x="9690202" y="2328084"/>
              <a:ext cx="1477956" cy="338916"/>
            </a:xfrm>
            <a:prstGeom prst="roundRect">
              <a:avLst>
                <a:gd name="adj" fmla="val 11042"/>
              </a:avLst>
            </a:prstGeom>
            <a:solidFill>
              <a:schemeClr val="bg1"/>
            </a:solidFill>
            <a:ln w="63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IHO DCDB</a:t>
              </a:r>
              <a:endParaRPr lang="ko-KR" altLang="en-US" sz="7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FE4AA66A-7288-31A7-B7AC-42F4193FE68D}"/>
              </a:ext>
            </a:extLst>
          </p:cNvPr>
          <p:cNvCxnSpPr>
            <a:cxnSpLocks/>
          </p:cNvCxnSpPr>
          <p:nvPr/>
        </p:nvCxnSpPr>
        <p:spPr>
          <a:xfrm>
            <a:off x="7900810" y="1581071"/>
            <a:ext cx="1373539" cy="7618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사각형: 둥근 모서리 84">
            <a:extLst>
              <a:ext uri="{FF2B5EF4-FFF2-40B4-BE49-F238E27FC236}">
                <a16:creationId xmlns:a16="http://schemas.microsoft.com/office/drawing/2014/main" id="{9703E628-9774-BD25-25B6-DF998A6FB2E6}"/>
              </a:ext>
            </a:extLst>
          </p:cNvPr>
          <p:cNvSpPr/>
          <p:nvPr/>
        </p:nvSpPr>
        <p:spPr>
          <a:xfrm>
            <a:off x="7821154" y="1218114"/>
            <a:ext cx="1450444" cy="263422"/>
          </a:xfrm>
          <a:prstGeom prst="roundRect">
            <a:avLst>
              <a:gd name="adj" fmla="val 11042"/>
            </a:avLst>
          </a:prstGeom>
          <a:solidFill>
            <a:srgbClr val="00B0F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Synchronize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F3F29A9E-E0ED-B106-832E-D8D6D608F6F7}"/>
              </a:ext>
            </a:extLst>
          </p:cNvPr>
          <p:cNvSpPr/>
          <p:nvPr/>
        </p:nvSpPr>
        <p:spPr>
          <a:xfrm rot="19595750">
            <a:off x="4320830" y="2051592"/>
            <a:ext cx="1337438" cy="255269"/>
          </a:xfrm>
          <a:prstGeom prst="roundRect">
            <a:avLst>
              <a:gd name="adj" fmla="val 1104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Submission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BC41B41B-1120-2B52-5573-54C69BEB8684}"/>
              </a:ext>
            </a:extLst>
          </p:cNvPr>
          <p:cNvSpPr/>
          <p:nvPr/>
        </p:nvSpPr>
        <p:spPr>
          <a:xfrm rot="2120239">
            <a:off x="5170091" y="4560815"/>
            <a:ext cx="1148881" cy="255269"/>
          </a:xfrm>
          <a:prstGeom prst="roundRect">
            <a:avLst>
              <a:gd name="adj" fmla="val 1104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Request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AA7634F-B14D-BA30-C837-8419F1E880DA}"/>
              </a:ext>
            </a:extLst>
          </p:cNvPr>
          <p:cNvGrpSpPr/>
          <p:nvPr/>
        </p:nvGrpSpPr>
        <p:grpSpPr>
          <a:xfrm>
            <a:off x="9274349" y="1210082"/>
            <a:ext cx="1726014" cy="1513519"/>
            <a:chOff x="521764" y="2767233"/>
            <a:chExt cx="2713075" cy="2379059"/>
          </a:xfrm>
        </p:grpSpPr>
        <p:pic>
          <p:nvPicPr>
            <p:cNvPr id="82" name="Picture 4">
              <a:extLst>
                <a:ext uri="{FF2B5EF4-FFF2-40B4-BE49-F238E27FC236}">
                  <a16:creationId xmlns:a16="http://schemas.microsoft.com/office/drawing/2014/main" id="{57CE9FFE-360D-E10E-DF7B-F30CC65C64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117" y="2767233"/>
              <a:ext cx="1638368" cy="1638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id="{C90423FA-72E2-F7E5-1445-0216DC137A7D}"/>
                </a:ext>
              </a:extLst>
            </p:cNvPr>
            <p:cNvSpPr/>
            <p:nvPr/>
          </p:nvSpPr>
          <p:spPr>
            <a:xfrm>
              <a:off x="521764" y="4619417"/>
              <a:ext cx="2713075" cy="526875"/>
            </a:xfrm>
            <a:prstGeom prst="roundRect">
              <a:avLst>
                <a:gd name="adj" fmla="val 11042"/>
              </a:avLst>
            </a:prstGeom>
            <a:solidFill>
              <a:schemeClr val="bg1"/>
            </a:solidFill>
            <a:ln w="63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dirty="0">
                  <a:solidFill>
                    <a:schemeClr val="tx1"/>
                  </a:solidFill>
                </a:rPr>
                <a:t>GEBCO Gazetteer</a:t>
              </a:r>
              <a:endParaRPr lang="ko-KR" altLang="en-US" sz="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D8990F7-D3C9-5C41-F0E7-05A9B62E7F9C}"/>
              </a:ext>
            </a:extLst>
          </p:cNvPr>
          <p:cNvGrpSpPr/>
          <p:nvPr/>
        </p:nvGrpSpPr>
        <p:grpSpPr>
          <a:xfrm>
            <a:off x="5860346" y="1335946"/>
            <a:ext cx="2542406" cy="1495183"/>
            <a:chOff x="3704955" y="3238840"/>
            <a:chExt cx="2542406" cy="1495183"/>
          </a:xfrm>
        </p:grpSpPr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283B2FAD-7207-E55B-DA89-E106C3436850}"/>
                </a:ext>
              </a:extLst>
            </p:cNvPr>
            <p:cNvGrpSpPr/>
            <p:nvPr/>
          </p:nvGrpSpPr>
          <p:grpSpPr>
            <a:xfrm>
              <a:off x="4438786" y="3238840"/>
              <a:ext cx="1143000" cy="1150930"/>
              <a:chOff x="7561051" y="3779560"/>
              <a:chExt cx="1143000" cy="1150930"/>
            </a:xfrm>
          </p:grpSpPr>
          <p:pic>
            <p:nvPicPr>
              <p:cNvPr id="80" name="그림 79">
                <a:extLst>
                  <a:ext uri="{FF2B5EF4-FFF2-40B4-BE49-F238E27FC236}">
                    <a16:creationId xmlns:a16="http://schemas.microsoft.com/office/drawing/2014/main" id="{E115E016-9201-C147-6934-F0D6A0F812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893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84" t="25282" r="66427" b="18908"/>
              <a:stretch/>
            </p:blipFill>
            <p:spPr>
              <a:xfrm>
                <a:off x="7655004" y="3779560"/>
                <a:ext cx="944336" cy="855377"/>
              </a:xfrm>
              <a:prstGeom prst="rect">
                <a:avLst/>
              </a:prstGeom>
            </p:spPr>
          </p:pic>
          <p:sp>
            <p:nvSpPr>
              <p:cNvPr id="81" name="TextBox 9">
                <a:extLst>
                  <a:ext uri="{FF2B5EF4-FFF2-40B4-BE49-F238E27FC236}">
                    <a16:creationId xmlns:a16="http://schemas.microsoft.com/office/drawing/2014/main" id="{858682E9-DCF9-115A-C5A8-F67A6804EAE6}"/>
                  </a:ext>
                </a:extLst>
              </p:cNvPr>
              <p:cNvSpPr txBox="1"/>
              <p:nvPr/>
            </p:nvSpPr>
            <p:spPr>
              <a:xfrm>
                <a:off x="7561051" y="4591936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600" b="1" dirty="0"/>
                  <a:t>KHOA</a:t>
                </a:r>
                <a:endParaRPr lang="ko-KR" altLang="en-US" sz="1600" b="1" dirty="0"/>
              </a:p>
            </p:txBody>
          </p:sp>
        </p:grpSp>
        <p:sp>
          <p:nvSpPr>
            <p:cNvPr id="79" name="사각형: 둥근 모서리 78">
              <a:extLst>
                <a:ext uri="{FF2B5EF4-FFF2-40B4-BE49-F238E27FC236}">
                  <a16:creationId xmlns:a16="http://schemas.microsoft.com/office/drawing/2014/main" id="{A61BF3E7-25FF-8828-F77A-2C98598DBD6D}"/>
                </a:ext>
              </a:extLst>
            </p:cNvPr>
            <p:cNvSpPr/>
            <p:nvPr/>
          </p:nvSpPr>
          <p:spPr>
            <a:xfrm>
              <a:off x="3704955" y="4395469"/>
              <a:ext cx="2542406" cy="338554"/>
            </a:xfrm>
            <a:prstGeom prst="roundRect">
              <a:avLst>
                <a:gd name="adj" fmla="val 11042"/>
              </a:avLst>
            </a:prstGeom>
            <a:solidFill>
              <a:schemeClr val="bg1"/>
            </a:solidFill>
            <a:ln w="63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spc="-100" dirty="0">
                  <a:solidFill>
                    <a:schemeClr val="tx1"/>
                  </a:solidFill>
                </a:rPr>
                <a:t>SCUFN Operation Web Services</a:t>
              </a:r>
              <a:endParaRPr lang="ko-KR" altLang="en-US" sz="700" spc="-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7A048CD-EDFC-A7C0-4AAE-0B647AAF9C2B}"/>
              </a:ext>
            </a:extLst>
          </p:cNvPr>
          <p:cNvGrpSpPr/>
          <p:nvPr/>
        </p:nvGrpSpPr>
        <p:grpSpPr>
          <a:xfrm>
            <a:off x="5674485" y="5202795"/>
            <a:ext cx="2845887" cy="1233246"/>
            <a:chOff x="4962080" y="1534915"/>
            <a:chExt cx="2845887" cy="1233246"/>
          </a:xfrm>
        </p:grpSpPr>
        <p:sp>
          <p:nvSpPr>
            <p:cNvPr id="76" name="TextBox 1036">
              <a:extLst>
                <a:ext uri="{FF2B5EF4-FFF2-40B4-BE49-F238E27FC236}">
                  <a16:creationId xmlns:a16="http://schemas.microsoft.com/office/drawing/2014/main" id="{DFA09026-B7BE-A7AE-27EB-98EE07E87ADF}"/>
                </a:ext>
              </a:extLst>
            </p:cNvPr>
            <p:cNvSpPr txBox="1"/>
            <p:nvPr/>
          </p:nvSpPr>
          <p:spPr>
            <a:xfrm>
              <a:off x="4962080" y="2398829"/>
              <a:ext cx="2845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/>
                <a:t>IHO Secretary</a:t>
              </a:r>
              <a:endParaRPr lang="ko-KR" altLang="en-US" dirty="0"/>
            </a:p>
          </p:txBody>
        </p:sp>
        <p:pic>
          <p:nvPicPr>
            <p:cNvPr id="77" name="그림 76">
              <a:extLst>
                <a:ext uri="{FF2B5EF4-FFF2-40B4-BE49-F238E27FC236}">
                  <a16:creationId xmlns:a16="http://schemas.microsoft.com/office/drawing/2014/main" id="{7A700B3F-4C63-82F6-D509-042D8E1E8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855" y="1534915"/>
              <a:ext cx="876930" cy="876930"/>
            </a:xfrm>
            <a:prstGeom prst="rect">
              <a:avLst/>
            </a:prstGeom>
          </p:spPr>
        </p:pic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E7FD6229-C04D-7C4E-4400-2C860CA2C9E5}"/>
              </a:ext>
            </a:extLst>
          </p:cNvPr>
          <p:cNvGrpSpPr/>
          <p:nvPr/>
        </p:nvGrpSpPr>
        <p:grpSpPr>
          <a:xfrm>
            <a:off x="9073582" y="3917496"/>
            <a:ext cx="2659818" cy="1359433"/>
            <a:chOff x="2481416" y="1616118"/>
            <a:chExt cx="2659818" cy="1359433"/>
          </a:xfrm>
        </p:grpSpPr>
        <p:sp>
          <p:nvSpPr>
            <p:cNvPr id="74" name="TextBox 1052">
              <a:extLst>
                <a:ext uri="{FF2B5EF4-FFF2-40B4-BE49-F238E27FC236}">
                  <a16:creationId xmlns:a16="http://schemas.microsoft.com/office/drawing/2014/main" id="{1C8D5116-6D7E-D0EC-1635-40BA46369AA9}"/>
                </a:ext>
              </a:extLst>
            </p:cNvPr>
            <p:cNvSpPr txBox="1"/>
            <p:nvPr/>
          </p:nvSpPr>
          <p:spPr>
            <a:xfrm>
              <a:off x="2481416" y="2526033"/>
              <a:ext cx="2659818" cy="449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/>
                <a:t>SCUFN MEMBER</a:t>
              </a:r>
              <a:endParaRPr lang="ko-KR" altLang="en-US" dirty="0"/>
            </a:p>
          </p:txBody>
        </p:sp>
        <p:pic>
          <p:nvPicPr>
            <p:cNvPr id="75" name="그림 74">
              <a:extLst>
                <a:ext uri="{FF2B5EF4-FFF2-40B4-BE49-F238E27FC236}">
                  <a16:creationId xmlns:a16="http://schemas.microsoft.com/office/drawing/2014/main" id="{E5A037C3-D88B-EA5E-748A-918F852A5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3354" y="1616118"/>
              <a:ext cx="899719" cy="899719"/>
            </a:xfrm>
            <a:prstGeom prst="rect">
              <a:avLst/>
            </a:prstGeom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A0EB942B-3D75-0EC6-369C-0D3B6CEBA934}"/>
              </a:ext>
            </a:extLst>
          </p:cNvPr>
          <p:cNvGrpSpPr/>
          <p:nvPr/>
        </p:nvGrpSpPr>
        <p:grpSpPr>
          <a:xfrm>
            <a:off x="2972088" y="2615327"/>
            <a:ext cx="1663446" cy="1896680"/>
            <a:chOff x="4398640" y="3732656"/>
            <a:chExt cx="1663446" cy="1896680"/>
          </a:xfrm>
        </p:grpSpPr>
        <p:sp>
          <p:nvSpPr>
            <p:cNvPr id="72" name="TextBox 1059">
              <a:extLst>
                <a:ext uri="{FF2B5EF4-FFF2-40B4-BE49-F238E27FC236}">
                  <a16:creationId xmlns:a16="http://schemas.microsoft.com/office/drawing/2014/main" id="{42727EAA-AA8F-C0FB-1D54-4FE5F95E0282}"/>
                </a:ext>
              </a:extLst>
            </p:cNvPr>
            <p:cNvSpPr txBox="1"/>
            <p:nvPr/>
          </p:nvSpPr>
          <p:spPr>
            <a:xfrm>
              <a:off x="4648365" y="5260004"/>
              <a:ext cx="1396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b="1" dirty="0">
                  <a:solidFill>
                    <a:srgbClr val="0000FF"/>
                  </a:solidFill>
                </a:rPr>
                <a:t>Proposer</a:t>
              </a:r>
              <a:endParaRPr lang="ko-KR" altLang="en-US" b="1" dirty="0">
                <a:solidFill>
                  <a:srgbClr val="0000FF"/>
                </a:solidFill>
              </a:endParaRPr>
            </a:p>
          </p:txBody>
        </p:sp>
        <p:pic>
          <p:nvPicPr>
            <p:cNvPr id="73" name="그림 72">
              <a:extLst>
                <a:ext uri="{FF2B5EF4-FFF2-40B4-BE49-F238E27FC236}">
                  <a16:creationId xmlns:a16="http://schemas.microsoft.com/office/drawing/2014/main" id="{162046E7-2761-6F13-EA10-9116DEFE7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98640" y="3732656"/>
              <a:ext cx="1663446" cy="1663446"/>
            </a:xfrm>
            <a:prstGeom prst="rect">
              <a:avLst/>
            </a:prstGeom>
          </p:spPr>
        </p:pic>
      </p:grp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D3473463-44EC-BE39-42E8-07D19EC0E0E0}"/>
              </a:ext>
            </a:extLst>
          </p:cNvPr>
          <p:cNvCxnSpPr>
            <a:cxnSpLocks/>
          </p:cNvCxnSpPr>
          <p:nvPr/>
        </p:nvCxnSpPr>
        <p:spPr>
          <a:xfrm flipH="1" flipV="1">
            <a:off x="4879090" y="4467782"/>
            <a:ext cx="1642382" cy="1119013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F89532E5-FDF4-2957-E0DA-16C702C89FD2}"/>
              </a:ext>
            </a:extLst>
          </p:cNvPr>
          <p:cNvCxnSpPr>
            <a:cxnSpLocks/>
          </p:cNvCxnSpPr>
          <p:nvPr/>
        </p:nvCxnSpPr>
        <p:spPr>
          <a:xfrm flipV="1">
            <a:off x="4635534" y="2104260"/>
            <a:ext cx="1802558" cy="65428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C58B56E9-DADE-BB99-F70C-3BABE2C7A3A6}"/>
              </a:ext>
            </a:extLst>
          </p:cNvPr>
          <p:cNvCxnSpPr>
            <a:cxnSpLocks/>
          </p:cNvCxnSpPr>
          <p:nvPr/>
        </p:nvCxnSpPr>
        <p:spPr>
          <a:xfrm flipH="1">
            <a:off x="8202466" y="5068943"/>
            <a:ext cx="1196808" cy="53579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28E88163-5384-136C-19DF-899224CA2E9C}"/>
              </a:ext>
            </a:extLst>
          </p:cNvPr>
          <p:cNvCxnSpPr>
            <a:cxnSpLocks/>
          </p:cNvCxnSpPr>
          <p:nvPr/>
        </p:nvCxnSpPr>
        <p:spPr>
          <a:xfrm>
            <a:off x="8503593" y="2872830"/>
            <a:ext cx="1050455" cy="120816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CFC8AAC3-2A2C-B340-1DE1-76917A15606E}"/>
              </a:ext>
            </a:extLst>
          </p:cNvPr>
          <p:cNvSpPr/>
          <p:nvPr/>
        </p:nvSpPr>
        <p:spPr>
          <a:xfrm rot="2828757">
            <a:off x="8533145" y="3109887"/>
            <a:ext cx="1148881" cy="421325"/>
          </a:xfrm>
          <a:prstGeom prst="roundRect">
            <a:avLst>
              <a:gd name="adj" fmla="val 1104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Review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FAA6306B-D8DA-B684-D4C0-DDCD95542D30}"/>
              </a:ext>
            </a:extLst>
          </p:cNvPr>
          <p:cNvCxnSpPr>
            <a:cxnSpLocks/>
          </p:cNvCxnSpPr>
          <p:nvPr/>
        </p:nvCxnSpPr>
        <p:spPr>
          <a:xfrm>
            <a:off x="4009101" y="4516977"/>
            <a:ext cx="585510" cy="662447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A69BB4B2-208F-88D4-C7DC-FB7820A24B9C}"/>
              </a:ext>
            </a:extLst>
          </p:cNvPr>
          <p:cNvSpPr/>
          <p:nvPr/>
        </p:nvSpPr>
        <p:spPr>
          <a:xfrm>
            <a:off x="12480336" y="7181588"/>
            <a:ext cx="1148881" cy="255269"/>
          </a:xfrm>
          <a:prstGeom prst="roundRect">
            <a:avLst>
              <a:gd name="adj" fmla="val 11042"/>
            </a:avLst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Sending</a:t>
            </a:r>
            <a:endParaRPr lang="ko-KR" altLang="en-US" sz="700" b="1" dirty="0">
              <a:solidFill>
                <a:schemeClr val="tx1"/>
              </a:solidFill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D4EC7FB8-3EA0-25E0-E9DA-8BA2BB1D24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34781" y="4757992"/>
            <a:ext cx="968237" cy="588355"/>
          </a:xfrm>
          <a:prstGeom prst="rect">
            <a:avLst/>
          </a:prstGeom>
        </p:spPr>
      </p:pic>
      <p:cxnSp>
        <p:nvCxnSpPr>
          <p:cNvPr id="95" name="직선 연결선 94">
            <a:extLst>
              <a:ext uri="{FF2B5EF4-FFF2-40B4-BE49-F238E27FC236}">
                <a16:creationId xmlns:a16="http://schemas.microsoft.com/office/drawing/2014/main" id="{F1BC59CE-F955-73A9-16B5-DF3721851842}"/>
              </a:ext>
            </a:extLst>
          </p:cNvPr>
          <p:cNvCxnSpPr/>
          <p:nvPr/>
        </p:nvCxnSpPr>
        <p:spPr>
          <a:xfrm>
            <a:off x="10048423" y="568520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오디오 2">
            <a:hlinkClick r:id="" action="ppaction://media"/>
            <a:extLst>
              <a:ext uri="{FF2B5EF4-FFF2-40B4-BE49-F238E27FC236}">
                <a16:creationId xmlns:a16="http://schemas.microsoft.com/office/drawing/2014/main" id="{6B9DE92C-9436-4FF2-9788-71230C4311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8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13"/>
    </mc:Choice>
    <mc:Fallback>
      <p:transition spd="slow" advTm="38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82AC318-A9A1-F67B-0844-7399CA3229C3}"/>
              </a:ext>
            </a:extLst>
          </p:cNvPr>
          <p:cNvGrpSpPr/>
          <p:nvPr/>
        </p:nvGrpSpPr>
        <p:grpSpPr>
          <a:xfrm>
            <a:off x="0" y="6149114"/>
            <a:ext cx="2596055" cy="708886"/>
            <a:chOff x="0" y="6149114"/>
            <a:chExt cx="2596055" cy="708886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E0FE0526-9B0D-5028-E68C-6D3AFF467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49114"/>
              <a:ext cx="2596055" cy="708886"/>
            </a:xfrm>
            <a:prstGeom prst="rect">
              <a:avLst/>
            </a:prstGeom>
          </p:spPr>
        </p:pic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4B3FC2A0-BECA-08AC-C439-533DA99F5DF9}"/>
                </a:ext>
              </a:extLst>
            </p:cNvPr>
            <p:cNvGrpSpPr/>
            <p:nvPr/>
          </p:nvGrpSpPr>
          <p:grpSpPr>
            <a:xfrm>
              <a:off x="120868" y="6277180"/>
              <a:ext cx="2354317" cy="483480"/>
              <a:chOff x="3802103" y="241809"/>
              <a:chExt cx="3275428" cy="672638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E5AA5B08-737A-5833-2F2F-F54E898FC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2103" y="241809"/>
                <a:ext cx="663589" cy="672638"/>
              </a:xfrm>
              <a:prstGeom prst="rect">
                <a:avLst/>
              </a:prstGeom>
            </p:spPr>
          </p:pic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96E7706B-2421-E8A3-4616-9DB1B4A202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745" y="276381"/>
                <a:ext cx="1914197" cy="638066"/>
              </a:xfrm>
              <a:prstGeom prst="rect">
                <a:avLst/>
              </a:prstGeom>
            </p:spPr>
          </p:pic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7C901F0A-C02C-DD31-BF13-4DCC3CA65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3942" y="276381"/>
                <a:ext cx="663589" cy="638066"/>
              </a:xfrm>
              <a:prstGeom prst="rect">
                <a:avLst/>
              </a:prstGeom>
            </p:spPr>
          </p:pic>
        </p:grp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7C053DB-1FD0-2A02-C18A-CCFAF094D3EE}"/>
              </a:ext>
            </a:extLst>
          </p:cNvPr>
          <p:cNvSpPr txBox="1">
            <a:spLocks/>
          </p:cNvSpPr>
          <p:nvPr/>
        </p:nvSpPr>
        <p:spPr bwMode="auto">
          <a:xfrm>
            <a:off x="1506860" y="33265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600"/>
              </a:lnSpc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en-ZA" altLang="en-US" b="1" dirty="0">
                <a:solidFill>
                  <a:srgbClr val="1E4678"/>
                </a:solidFill>
                <a:latin typeface="+mj-lt"/>
                <a:cs typeface="Arial" charset="0"/>
              </a:rPr>
              <a:t>Significant Back Log of UFN Proposals</a:t>
            </a:r>
          </a:p>
          <a:p>
            <a:pPr marL="0" algn="ctr" eaLnBrk="1" hangingPunct="1">
              <a:lnSpc>
                <a:spcPts val="0"/>
              </a:lnSpc>
              <a:spcBef>
                <a:spcPct val="0"/>
              </a:spcBef>
              <a:buNone/>
              <a:defRPr/>
            </a:pPr>
            <a:r>
              <a:rPr lang="en-ZA" altLang="en-US" b="1" dirty="0">
                <a:solidFill>
                  <a:srgbClr val="1E4678"/>
                </a:solidFill>
                <a:latin typeface="+mj-lt"/>
                <a:cs typeface="Arial" charset="0"/>
              </a:rPr>
              <a:t> in the South China Sea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C67194A-A2A9-246E-D4FE-FEBBF7204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20" y="1348743"/>
            <a:ext cx="748848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Despite arguments raised by some SCUFN Members to apply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RoP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2.10 (political sensitivity), SCUFN decided at SCUFN35.1 (voting procedure, secret ballot) in March that </a:t>
            </a:r>
            <a:r>
              <a:rPr lang="en-GB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SCUFN is legitimate to consider submitted proposals located in the SCS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. In fact, SCUFN does not want to create a “black hole” of UFN in this area due to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RoP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2.10 as it could be a precedent for other areas</a:t>
            </a:r>
          </a:p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Due to some arguments raised at SCUFN35.1 claiming that most features in the SCS were already named (by one country), </a:t>
            </a:r>
            <a:r>
              <a:rPr lang="en-GB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SCUFN proposed to establish a sub working group</a:t>
            </a:r>
            <a:r>
              <a:rPr lang="en-GB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(SCUFN subgroup B-6 1.D) </a:t>
            </a:r>
            <a:r>
              <a:rPr lang="en-GB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identify objective seniority in naming undersea features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(peer-review publications vs national scientific publications for instance)</a:t>
            </a:r>
          </a:p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RoP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of the subgroup B-6 1.D are </a:t>
            </a:r>
            <a:r>
              <a:rPr lang="en-GB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progress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to do so: no consensus reached so far within the drafting group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CD26D5DE-C4E3-DE47-E5EC-1ABCC76A6D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194" y="2792628"/>
            <a:ext cx="3760115" cy="3662590"/>
          </a:xfrm>
          <a:prstGeom prst="rect">
            <a:avLst/>
          </a:prstGeom>
        </p:spPr>
      </p:pic>
      <p:pic>
        <p:nvPicPr>
          <p:cNvPr id="2" name="오디오 1">
            <a:hlinkClick r:id="" action="ppaction://media"/>
            <a:extLst>
              <a:ext uri="{FF2B5EF4-FFF2-40B4-BE49-F238E27FC236}">
                <a16:creationId xmlns:a16="http://schemas.microsoft.com/office/drawing/2014/main" id="{D5F8F930-2939-6011-FA3F-4BC1437C3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4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805"/>
    </mc:Choice>
    <mc:Fallback>
      <p:transition spd="slow" advTm="41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4F924D0-9146-EB45-CB90-126D98921F2C}"/>
              </a:ext>
            </a:extLst>
          </p:cNvPr>
          <p:cNvGrpSpPr/>
          <p:nvPr/>
        </p:nvGrpSpPr>
        <p:grpSpPr>
          <a:xfrm>
            <a:off x="0" y="6149114"/>
            <a:ext cx="2596055" cy="708886"/>
            <a:chOff x="0" y="6149114"/>
            <a:chExt cx="2596055" cy="708886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74B362C-F117-5476-B7E3-8DDB206B1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49114"/>
              <a:ext cx="2596055" cy="708886"/>
            </a:xfrm>
            <a:prstGeom prst="rect">
              <a:avLst/>
            </a:prstGeom>
          </p:spPr>
        </p:pic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6B810FEC-E8D9-26DD-DD7E-12FD3CD3DA03}"/>
                </a:ext>
              </a:extLst>
            </p:cNvPr>
            <p:cNvGrpSpPr/>
            <p:nvPr/>
          </p:nvGrpSpPr>
          <p:grpSpPr>
            <a:xfrm>
              <a:off x="120868" y="6277180"/>
              <a:ext cx="2354317" cy="483480"/>
              <a:chOff x="3802103" y="241809"/>
              <a:chExt cx="3275428" cy="672638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08549123-E225-4252-D8F3-2E94ACA54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2103" y="241809"/>
                <a:ext cx="663589" cy="672638"/>
              </a:xfrm>
              <a:prstGeom prst="rect">
                <a:avLst/>
              </a:prstGeom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8094ABB3-673D-C5AC-9B7E-8D8517141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745" y="276381"/>
                <a:ext cx="1914197" cy="638066"/>
              </a:xfrm>
              <a:prstGeom prst="rect">
                <a:avLst/>
              </a:prstGeom>
            </p:spPr>
          </p:pic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098618F2-8F43-CC55-D506-2F14711889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3942" y="276381"/>
                <a:ext cx="663589" cy="638066"/>
              </a:xfrm>
              <a:prstGeom prst="rect">
                <a:avLst/>
              </a:prstGeom>
            </p:spPr>
          </p:pic>
        </p:grp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5AB46F8-8B76-9EB5-5FE7-6B36CCF67479}"/>
              </a:ext>
            </a:extLst>
          </p:cNvPr>
          <p:cNvSpPr txBox="1">
            <a:spLocks/>
          </p:cNvSpPr>
          <p:nvPr/>
        </p:nvSpPr>
        <p:spPr bwMode="auto">
          <a:xfrm>
            <a:off x="1298027" y="10872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600"/>
              </a:lnSpc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en-ZA" altLang="en-US" b="1" dirty="0">
                <a:solidFill>
                  <a:srgbClr val="1E4678"/>
                </a:solidFill>
                <a:latin typeface="+mj-lt"/>
                <a:cs typeface="Arial" charset="0"/>
              </a:rPr>
              <a:t>Cookbook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9C6F7BC-5C49-7177-811C-4E748E976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911" y="726642"/>
            <a:ext cx="9649072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B050"/>
              </a:buClr>
              <a:defRPr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Definition of Generic Names</a:t>
            </a:r>
          </a:p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draft version was submitted by Kevin Mackay and Vaughan </a:t>
            </a: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Stagpoole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(NZ) in 2020</a:t>
            </a:r>
          </a:p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SCUFN members are under reviewing</a:t>
            </a:r>
          </a:p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 it for about 3~4 years</a:t>
            </a:r>
          </a:p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testing, the new generic term definitions will be listed on B-6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58D0CB3-2BDF-89F8-6E73-57FF37F52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911" y="4133150"/>
            <a:ext cx="964907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B050"/>
              </a:buClr>
              <a:defRPr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Repository of Typical Cases</a:t>
            </a:r>
          </a:p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SCUFN members welcomed the presentation by SCUFN members </a:t>
            </a:r>
            <a:r>
              <a:rPr lang="en-GB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Ivaldi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Mackay on the prototype and agreed on the principles</a:t>
            </a:r>
          </a:p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draft version will be proposed for formal adoption by SCUFN in the SCUFN35.2 meeting</a:t>
            </a:r>
          </a:p>
        </p:txBody>
      </p:sp>
      <p:pic>
        <p:nvPicPr>
          <p:cNvPr id="3" name="오디오 2">
            <a:hlinkClick r:id="" action="ppaction://media"/>
            <a:extLst>
              <a:ext uri="{FF2B5EF4-FFF2-40B4-BE49-F238E27FC236}">
                <a16:creationId xmlns:a16="http://schemas.microsoft.com/office/drawing/2014/main" id="{3832D4E5-8D1A-115C-F599-81E254DBD8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5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92"/>
    </mc:Choice>
    <mc:Fallback>
      <p:transition spd="slow" advTm="45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8AF7028-B676-5225-3EC4-A951933D7728}"/>
              </a:ext>
            </a:extLst>
          </p:cNvPr>
          <p:cNvGrpSpPr/>
          <p:nvPr/>
        </p:nvGrpSpPr>
        <p:grpSpPr>
          <a:xfrm>
            <a:off x="0" y="6149114"/>
            <a:ext cx="2596055" cy="708886"/>
            <a:chOff x="0" y="6149114"/>
            <a:chExt cx="2596055" cy="708886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3D5005A4-2C4D-1FF4-D090-F5EE6A844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49114"/>
              <a:ext cx="2596055" cy="708886"/>
            </a:xfrm>
            <a:prstGeom prst="rect">
              <a:avLst/>
            </a:prstGeom>
          </p:spPr>
        </p:pic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D9E59841-D7B9-4C11-8F98-AFC796F62675}"/>
                </a:ext>
              </a:extLst>
            </p:cNvPr>
            <p:cNvGrpSpPr/>
            <p:nvPr/>
          </p:nvGrpSpPr>
          <p:grpSpPr>
            <a:xfrm>
              <a:off x="120868" y="6277180"/>
              <a:ext cx="2354317" cy="483480"/>
              <a:chOff x="3802103" y="241809"/>
              <a:chExt cx="3275428" cy="672638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8624191B-BB7B-9804-5497-1AE8C44561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2103" y="241809"/>
                <a:ext cx="663589" cy="672638"/>
              </a:xfrm>
              <a:prstGeom prst="rect">
                <a:avLst/>
              </a:prstGeom>
            </p:spPr>
          </p:pic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9D52E9A4-A47B-B0F4-28C7-B1BA8BCEB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745" y="276381"/>
                <a:ext cx="1914197" cy="638066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6B079F15-A4BD-FF41-39A0-C1AB332BC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3942" y="276381"/>
                <a:ext cx="663589" cy="638066"/>
              </a:xfrm>
              <a:prstGeom prst="rect">
                <a:avLst/>
              </a:prstGeom>
            </p:spPr>
          </p:pic>
        </p:grp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B13F05-79B8-14F6-535B-291544B8E5F5}"/>
              </a:ext>
            </a:extLst>
          </p:cNvPr>
          <p:cNvSpPr txBox="1">
            <a:spLocks/>
          </p:cNvSpPr>
          <p:nvPr/>
        </p:nvSpPr>
        <p:spPr bwMode="auto">
          <a:xfrm>
            <a:off x="1506860" y="33265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600"/>
              </a:lnSpc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en-ZA" altLang="en-US" b="1" dirty="0">
                <a:solidFill>
                  <a:srgbClr val="1E4678"/>
                </a:solidFill>
                <a:latin typeface="+mj-lt"/>
                <a:cs typeface="Arial" charset="0"/>
              </a:rPr>
              <a:t>Limit of areal extent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B77E1AC-3818-9B8C-DAB9-2C9EC258F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114" y="1124744"/>
            <a:ext cx="10485478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SCUFN does not have any minimum size for features to be named even though SCUFN will basically follow the GGC recommendation, which is GEBCO grid resolution</a:t>
            </a:r>
          </a:p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However, undersea features generally less than a few hundred meters across are usually not named except in the special case</a:t>
            </a:r>
          </a:p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proposer of the name of a minor undersea feature would need to describe the reason for proposing a minor feature in a proposal</a:t>
            </a:r>
          </a:p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SCUFN will further work with specialists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several Geological Surveys and GGC members such as Geoffroy Lamarche and Kim Picard to set quantitative thresholds to define the optimal horizontal resolution between undersea features</a:t>
            </a:r>
          </a:p>
        </p:txBody>
      </p:sp>
      <p:pic>
        <p:nvPicPr>
          <p:cNvPr id="2" name="오디오 1">
            <a:hlinkClick r:id="" action="ppaction://media"/>
            <a:extLst>
              <a:ext uri="{FF2B5EF4-FFF2-40B4-BE49-F238E27FC236}">
                <a16:creationId xmlns:a16="http://schemas.microsoft.com/office/drawing/2014/main" id="{2A841752-C97C-2232-11A0-021B4ABD0E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4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276"/>
    </mc:Choice>
    <mc:Fallback>
      <p:transition spd="slow" advTm="40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B8A9585-5B54-CBB8-0270-C5AFCE11C029}"/>
              </a:ext>
            </a:extLst>
          </p:cNvPr>
          <p:cNvGrpSpPr/>
          <p:nvPr/>
        </p:nvGrpSpPr>
        <p:grpSpPr>
          <a:xfrm>
            <a:off x="0" y="6149114"/>
            <a:ext cx="2596055" cy="708886"/>
            <a:chOff x="0" y="6149114"/>
            <a:chExt cx="2596055" cy="708886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3012318-9B53-A5F3-5407-C76EE538E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49114"/>
              <a:ext cx="2596055" cy="708886"/>
            </a:xfrm>
            <a:prstGeom prst="rect">
              <a:avLst/>
            </a:prstGeom>
          </p:spPr>
        </p:pic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DA3669BD-6DC9-27F3-4609-F44FB8B4B3A0}"/>
                </a:ext>
              </a:extLst>
            </p:cNvPr>
            <p:cNvGrpSpPr/>
            <p:nvPr/>
          </p:nvGrpSpPr>
          <p:grpSpPr>
            <a:xfrm>
              <a:off x="120868" y="6277180"/>
              <a:ext cx="2354317" cy="483480"/>
              <a:chOff x="3802103" y="241809"/>
              <a:chExt cx="3275428" cy="672638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4CCAEB0F-91EA-0086-1648-1B89E8CAB8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02103" y="241809"/>
                <a:ext cx="663589" cy="672638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0FEA9DC7-D14D-3AC2-24F3-7A998DD92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99745" y="276381"/>
                <a:ext cx="1914197" cy="638066"/>
              </a:xfrm>
              <a:prstGeom prst="rect">
                <a:avLst/>
              </a:prstGeom>
            </p:spPr>
          </p:pic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F3B98706-F4E7-2789-0E67-86BB69BB4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3942" y="276381"/>
                <a:ext cx="663589" cy="638066"/>
              </a:xfrm>
              <a:prstGeom prst="rect">
                <a:avLst/>
              </a:prstGeom>
            </p:spPr>
          </p:pic>
        </p:grp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9153C3-D1EC-E81A-8FFE-22DA44C2EED0}"/>
              </a:ext>
            </a:extLst>
          </p:cNvPr>
          <p:cNvSpPr txBox="1">
            <a:spLocks/>
          </p:cNvSpPr>
          <p:nvPr/>
        </p:nvSpPr>
        <p:spPr bwMode="auto">
          <a:xfrm>
            <a:off x="1506860" y="33265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600"/>
              </a:lnSpc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en-ZA" altLang="en-US" b="1" dirty="0">
                <a:solidFill>
                  <a:srgbClr val="1E4678"/>
                </a:solidFill>
                <a:latin typeface="+mj-lt"/>
                <a:cs typeface="Arial" charset="0"/>
              </a:rPr>
              <a:t>Next Meeting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CBF964BA-BE8F-629C-4ADE-8CC2896B3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1124744"/>
            <a:ext cx="964907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Date: Not fixed yet</a:t>
            </a:r>
          </a:p>
          <a:p>
            <a:pPr marL="342900" indent="-342900" eaLnBrk="1" hangingPunct="1">
              <a:spcAft>
                <a:spcPts val="1800"/>
              </a:spcAft>
              <a:buClr>
                <a:srgbClr val="00B05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Venue: Kenya (to be confirmed)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734543BD-FC89-1340-3A8F-BF4B113BD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87" y="2462361"/>
            <a:ext cx="6335009" cy="3391373"/>
          </a:xfrm>
          <a:prstGeom prst="rect">
            <a:avLst/>
          </a:prstGeom>
        </p:spPr>
      </p:pic>
      <p:pic>
        <p:nvPicPr>
          <p:cNvPr id="2" name="오디오 1">
            <a:hlinkClick r:id="" action="ppaction://media"/>
            <a:extLst>
              <a:ext uri="{FF2B5EF4-FFF2-40B4-BE49-F238E27FC236}">
                <a16:creationId xmlns:a16="http://schemas.microsoft.com/office/drawing/2014/main" id="{20786A3D-B364-1AC3-2D50-A126A31186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2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38"/>
    </mc:Choice>
    <mc:Fallback>
      <p:transition spd="slow" advTm="8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ai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3906</TotalTime>
  <Words>575</Words>
  <Application>Microsoft Office PowerPoint</Application>
  <PresentationFormat>와이드스크린</PresentationFormat>
  <Paragraphs>57</Paragraphs>
  <Slides>10</Slides>
  <Notes>1</Notes>
  <HiddenSlides>0</HiddenSlides>
  <MMClips>10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Calibri</vt:lpstr>
      <vt:lpstr>Wingdings</vt:lpstr>
      <vt:lpstr>Main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Wyatt</dc:creator>
  <cp:lastModifiedBy>Hyun-Chul Han</cp:lastModifiedBy>
  <cp:revision>243</cp:revision>
  <cp:lastPrinted>2022-04-19T05:42:01Z</cp:lastPrinted>
  <dcterms:created xsi:type="dcterms:W3CDTF">2017-04-07T12:30:28Z</dcterms:created>
  <dcterms:modified xsi:type="dcterms:W3CDTF">2022-10-24T01:20:09Z</dcterms:modified>
  <cp:contentStatus/>
</cp:coreProperties>
</file>