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64" r:id="rId2"/>
    <p:sldId id="271" r:id="rId3"/>
    <p:sldId id="275" r:id="rId4"/>
    <p:sldId id="272" r:id="rId5"/>
    <p:sldId id="274" r:id="rId6"/>
    <p:sldId id="270" r:id="rId7"/>
    <p:sldId id="268" r:id="rId8"/>
    <p:sldId id="269" r:id="rId9"/>
    <p:sldId id="267" r:id="rId10"/>
    <p:sldId id="263" r:id="rId11"/>
    <p:sldId id="265" r:id="rId12"/>
    <p:sldId id="266" r:id="rId13"/>
    <p:sldId id="273" r:id="rId14"/>
    <p:sldId id="276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jpDkgEyNosI9vhO9YPCpDgMsRM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497B5D-56F3-4AD6-AB69-16DFA3ABE691}">
  <a:tblStyle styleId="{16497B5D-56F3-4AD6-AB69-16DFA3ABE691}" styleName="Table_0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3723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001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97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327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523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127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43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88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344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41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0933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85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320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28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86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슬라이드">
  <p:cSld name="1_제목 슬라이드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301398"/>
            <a:ext cx="12191999" cy="877346"/>
          </a:xfrm>
          <a:prstGeom prst="rect">
            <a:avLst/>
          </a:prstGeom>
          <a:solidFill>
            <a:srgbClr val="052F63"/>
          </a:solidFill>
          <a:ln>
            <a:noFill/>
          </a:ln>
        </p:spPr>
      </p:pic>
      <p:sp>
        <p:nvSpPr>
          <p:cNvPr id="13" name="Google Shape;13;p8"/>
          <p:cNvSpPr/>
          <p:nvPr/>
        </p:nvSpPr>
        <p:spPr>
          <a:xfrm>
            <a:off x="0" y="6178745"/>
            <a:ext cx="12192000" cy="679256"/>
          </a:xfrm>
          <a:prstGeom prst="rect">
            <a:avLst/>
          </a:prstGeom>
          <a:solidFill>
            <a:srgbClr val="1530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4" name="Google Shape;14;p8"/>
          <p:cNvGrpSpPr/>
          <p:nvPr/>
        </p:nvGrpSpPr>
        <p:grpSpPr>
          <a:xfrm>
            <a:off x="208326" y="6257641"/>
            <a:ext cx="2428229" cy="474134"/>
            <a:chOff x="347663" y="278130"/>
            <a:chExt cx="2926879" cy="571500"/>
          </a:xfrm>
        </p:grpSpPr>
        <p:pic>
          <p:nvPicPr>
            <p:cNvPr id="15" name="Google Shape;1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7663" y="278130"/>
              <a:ext cx="642938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;p8"/>
            <p:cNvSpPr txBox="1"/>
            <p:nvPr/>
          </p:nvSpPr>
          <p:spPr>
            <a:xfrm>
              <a:off x="990601" y="363825"/>
              <a:ext cx="228394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GEBCO</a:t>
              </a: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7" name="Google Shape;17;p8"/>
          <p:cNvGraphicFramePr/>
          <p:nvPr/>
        </p:nvGraphicFramePr>
        <p:xfrm>
          <a:off x="9567188" y="6155150"/>
          <a:ext cx="1622613" cy="53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5" imgW="1622613" imgH="539848" progId="Photoshop.Image.12">
                  <p:embed/>
                </p:oleObj>
              </mc:Choice>
              <mc:Fallback>
                <p:oleObj r:id="rId5" imgW="1622613" imgH="539848" progId="Photoshop.Image.12">
                  <p:embed/>
                  <p:pic>
                    <p:nvPicPr>
                      <p:cNvPr id="17" name="Google Shape;17;p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9567188" y="6155150"/>
                        <a:ext cx="1622613" cy="539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Google Shape;1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0319" y="6108839"/>
            <a:ext cx="659578" cy="6369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8"/>
          <p:cNvSpPr txBox="1">
            <a:spLocks noGrp="1"/>
          </p:cNvSpPr>
          <p:nvPr>
            <p:ph type="sldNum" idx="12"/>
          </p:nvPr>
        </p:nvSpPr>
        <p:spPr>
          <a:xfrm>
            <a:off x="6678610" y="62425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9"/>
          <p:cNvPicPr preferRelativeResize="0"/>
          <p:nvPr/>
        </p:nvPicPr>
        <p:blipFill rotWithShape="1">
          <a:blip r:embed="rId3">
            <a:alphaModFix/>
          </a:blip>
          <a:srcRect t="980" b="1605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/>
          <p:nvPr/>
        </p:nvSpPr>
        <p:spPr>
          <a:xfrm>
            <a:off x="0" y="1213455"/>
            <a:ext cx="12215446" cy="4632150"/>
          </a:xfrm>
          <a:prstGeom prst="rect">
            <a:avLst/>
          </a:prstGeom>
          <a:solidFill>
            <a:schemeClr val="lt1">
              <a:alpha val="3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aphicFrame>
        <p:nvGraphicFramePr>
          <p:cNvPr id="23" name="Google Shape;23;p9"/>
          <p:cNvGraphicFramePr/>
          <p:nvPr/>
        </p:nvGraphicFramePr>
        <p:xfrm>
          <a:off x="9567188" y="6155150"/>
          <a:ext cx="1622613" cy="53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4" imgW="1622613" imgH="539848" progId="Photoshop.Image.12">
                  <p:embed/>
                </p:oleObj>
              </mc:Choice>
              <mc:Fallback>
                <p:oleObj r:id="rId4" imgW="1622613" imgH="539848" progId="Photoshop.Image.12">
                  <p:embed/>
                  <p:pic>
                    <p:nvPicPr>
                      <p:cNvPr id="23" name="Google Shape;23;p9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9567188" y="6155150"/>
                        <a:ext cx="1622613" cy="539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Google Shape;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691" y="197975"/>
            <a:ext cx="1052241" cy="9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9"/>
          <p:cNvSpPr txBox="1"/>
          <p:nvPr/>
        </p:nvSpPr>
        <p:spPr>
          <a:xfrm>
            <a:off x="1301932" y="471407"/>
            <a:ext cx="22839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GEBCO</a:t>
            </a:r>
            <a:endParaRPr sz="20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0319" y="6108839"/>
            <a:ext cx="659578" cy="636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/>
          <p:nvPr/>
        </p:nvSpPr>
        <p:spPr>
          <a:xfrm>
            <a:off x="1143001" y="2108200"/>
            <a:ext cx="86359" cy="1320800"/>
          </a:xfrm>
          <a:prstGeom prst="rect">
            <a:avLst/>
          </a:prstGeom>
          <a:solidFill>
            <a:srgbClr val="01A9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1A9AA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1529924" y="1891695"/>
            <a:ext cx="97211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1A9AA"/>
                </a:solidFill>
              </a:rPr>
              <a:t>G</a:t>
            </a:r>
            <a:r>
              <a:rPr lang="en-US" sz="6000" dirty="0" smtClean="0">
                <a:solidFill>
                  <a:schemeClr val="lt1"/>
                </a:solidFill>
              </a:rPr>
              <a:t>overnance Review –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chemeClr val="lt1"/>
                </a:solidFill>
              </a:rPr>
              <a:t>Initial Findings</a:t>
            </a:r>
            <a:endParaRPr sz="6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625598" y="4077515"/>
            <a:ext cx="14430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lt1"/>
                </a:solidFill>
              </a:rPr>
              <a:t>Sam Harper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lt1"/>
                </a:solidFill>
              </a:rPr>
              <a:t>GEBCO Secretary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20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63176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- TSCOM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01147"/>
              </p:ext>
            </p:extLst>
          </p:nvPr>
        </p:nvGraphicFramePr>
        <p:xfrm>
          <a:off x="1026531" y="1311966"/>
          <a:ext cx="10343834" cy="327460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for dedicated secretary that can accommodate more frequent meetings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Identify a secretary from within the membership, establish terms of service and update ToRs accordingly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formal instrument/agreement to describe interface with SB2030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 Postpone until after GGC39</a:t>
                      </a:r>
                    </a:p>
                  </a:txBody>
                  <a:tcPr marL="6350" marR="6350" marT="6350" marB="0"/>
                </a:tc>
              </a:tr>
              <a:tr h="38716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formal statement of the ownership of GEBCO products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Give all GEBCO products an IHO/IOC formal publication reference e.g. Digital Atlas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for dedicated secretary that can accommodate more frequent meetings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Identify a secretary from within the membership, establish terms of service and update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accordingly</a:t>
                      </a: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891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54114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- SCRUM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</a:rPr>
              <a:t>10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026531" y="1311966"/>
          <a:ext cx="10343834" cy="368935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SCRUM 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Instrument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ToRs</a:t>
                      </a:r>
                      <a:r>
                        <a:rPr lang="en-US" sz="1600" u="none" strike="noStrike" dirty="0">
                          <a:effectLst/>
                        </a:rPr>
                        <a:t> largely fit for purpose but should be reviewed in light of Strategy to ensure that objectives are consistent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Review ToRs to ensure alignment with strategy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SCRUM 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Work Plan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Potential overlap in terms of scope with TSCOM/SB2030 - May just need clarification in Work Plan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Work with other SCs and SB2030 team to review </a:t>
                      </a:r>
                      <a:r>
                        <a:rPr lang="en-US" sz="1600" u="none" strike="noStrike" dirty="0" err="1">
                          <a:effectLst/>
                        </a:rPr>
                        <a:t>workplan</a:t>
                      </a:r>
                      <a:r>
                        <a:rPr lang="en-US" sz="1600" u="none" strike="noStrike" dirty="0">
                          <a:effectLst/>
                        </a:rPr>
                        <a:t> and add notation where required to clarify areas of common interest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38716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SCRUM 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Work Plan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Work plan is complicated and could be rationalised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Review Work plan once strategy has been published and agree prioritisation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SCRUM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Process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Timing of meetings could be adjusted to have one preparatory virtual meeting and one in person meeting alongside Map the Gaps and GGC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SCRUM to consider and agree on a </a:t>
                      </a:r>
                      <a:r>
                        <a:rPr lang="en-US" sz="1600" u="none" strike="noStrike" dirty="0" smtClean="0">
                          <a:effectLst/>
                        </a:rPr>
                        <a:t>routine </a:t>
                      </a:r>
                      <a:r>
                        <a:rPr lang="en-US" sz="1600" u="none" strike="noStrike" dirty="0">
                          <a:effectLst/>
                        </a:rPr>
                        <a:t>that works for membership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22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3516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- </a:t>
            </a: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SCOPE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</a:rPr>
              <a:t>11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026531" y="1311966"/>
          <a:ext cx="10343834" cy="376228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SCOPE 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ToRs largely fit for purpose but should be reviewed in light of Strategy to ensure that objectives are consistent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ToRs to ensure alignment with strategy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SCOPE 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need to define a formal process for approval of comms material that affects other SCs or bodies. 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 process diagram that can be appended to ToRs</a:t>
                      </a:r>
                    </a:p>
                  </a:txBody>
                  <a:tcPr marL="6350" marR="6350" marT="6350" marB="0"/>
                </a:tc>
              </a:tr>
              <a:tr h="38716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SCOPE 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Timing of meetings could be adjusted to have one preparatory virtual meeting and one in person meeting alongside Map the Gaps and GGC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SCRUM to consider and agree on a rotuine that works for membership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SCOPE 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Role of Reps of IHO/IOC unclear and process for reviewing outward communications activity not in place.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Consider a new category of participation of IHO/IOC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Reps in SCOPE</a:t>
                      </a: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94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37772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</a:rPr>
              <a:t>12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3109" y="734133"/>
            <a:ext cx="92346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Complete governance instrument gap analysis and codifying relationships – </a:t>
            </a:r>
            <a:r>
              <a:rPr lang="en-US" sz="1800" b="1" dirty="0" smtClean="0">
                <a:solidFill>
                  <a:schemeClr val="tx1"/>
                </a:solidFill>
              </a:rPr>
              <a:t>Dec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Complete review of SCUFN and SB2030 governance interactions and produce initial findings – </a:t>
            </a:r>
            <a:r>
              <a:rPr lang="en-US" sz="1800" b="1" dirty="0" smtClean="0"/>
              <a:t>Nov 22</a:t>
            </a:r>
          </a:p>
          <a:p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GGC members to review initial findings and pass comments back to GRPT – </a:t>
            </a:r>
            <a:r>
              <a:rPr lang="en-US" sz="1800" b="1" dirty="0" smtClean="0"/>
              <a:t>Nov 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Undertake Finance review – </a:t>
            </a:r>
            <a:r>
              <a:rPr lang="en-US" sz="1800" b="1" dirty="0" smtClean="0">
                <a:solidFill>
                  <a:schemeClr val="tx1"/>
                </a:solidFill>
              </a:rPr>
              <a:t>Nov/Dec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Undertake Legal Review – </a:t>
            </a:r>
            <a:r>
              <a:rPr lang="en-US" sz="1800" b="1" dirty="0" smtClean="0">
                <a:solidFill>
                  <a:schemeClr val="tx1"/>
                </a:solidFill>
              </a:rPr>
              <a:t>Nov/Dec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Draft Summary report submitted to EAP for review – </a:t>
            </a:r>
            <a:r>
              <a:rPr lang="en-US" sz="1800" b="1" dirty="0" smtClean="0">
                <a:solidFill>
                  <a:schemeClr val="tx1"/>
                </a:solidFill>
              </a:rPr>
              <a:t>Beginning Jan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Final summary report and continuous improvement process development submitted to GGC for review – </a:t>
            </a:r>
            <a:r>
              <a:rPr lang="en-US" sz="1800" b="1" dirty="0" smtClean="0"/>
              <a:t>End</a:t>
            </a:r>
            <a:r>
              <a:rPr lang="en-US" sz="1800" dirty="0" smtClean="0"/>
              <a:t> </a:t>
            </a:r>
            <a:r>
              <a:rPr lang="en-US" sz="1800" b="1" dirty="0" smtClean="0"/>
              <a:t>Jan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Final report reviewed and endorsed by GGC at inter session meeting – </a:t>
            </a:r>
            <a:r>
              <a:rPr lang="en-US" sz="1800" b="1" dirty="0" smtClean="0">
                <a:solidFill>
                  <a:schemeClr val="tx1"/>
                </a:solidFill>
              </a:rPr>
              <a:t>March 23</a:t>
            </a:r>
          </a:p>
        </p:txBody>
      </p:sp>
    </p:spTree>
    <p:extLst>
      <p:ext uri="{BB962C8B-B14F-4D97-AF65-F5344CB8AC3E}">
        <p14:creationId xmlns:p14="http://schemas.microsoft.com/office/powerpoint/2010/main" val="1722713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4206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Action requested of GGC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</a:rPr>
              <a:t>13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6835" y="1356433"/>
            <a:ext cx="92346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2000" dirty="0"/>
              <a:t>The GGC is requested to</a:t>
            </a:r>
            <a:r>
              <a:rPr lang="en-US" sz="2000" dirty="0" smtClean="0"/>
              <a:t>: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a. </a:t>
            </a:r>
            <a:r>
              <a:rPr lang="en-US" sz="2000" b="1" dirty="0"/>
              <a:t>Note </a:t>
            </a:r>
            <a:r>
              <a:rPr lang="en-US" sz="2000" dirty="0"/>
              <a:t>the contents of this report and the proposed next steps; </a:t>
            </a:r>
          </a:p>
          <a:p>
            <a:r>
              <a:rPr lang="en-US" sz="2000" dirty="0"/>
              <a:t>b. </a:t>
            </a:r>
            <a:r>
              <a:rPr lang="en-US" sz="2000" b="1" dirty="0"/>
              <a:t>Discuss </a:t>
            </a:r>
            <a:r>
              <a:rPr lang="en-US" sz="2000" dirty="0"/>
              <a:t>the initial </a:t>
            </a:r>
            <a:r>
              <a:rPr lang="en-US" sz="2000" dirty="0" smtClean="0"/>
              <a:t>findings (time allowing); </a:t>
            </a:r>
            <a:endParaRPr lang="en-US" sz="2000" dirty="0"/>
          </a:p>
          <a:p>
            <a:r>
              <a:rPr lang="en-US" sz="2000" dirty="0"/>
              <a:t>c. </a:t>
            </a:r>
            <a:r>
              <a:rPr lang="en-US" sz="2000" b="1" dirty="0"/>
              <a:t>Take </a:t>
            </a:r>
            <a:r>
              <a:rPr lang="en-US" sz="2000" dirty="0"/>
              <a:t>any other action deemed appropriate. </a:t>
            </a:r>
          </a:p>
        </p:txBody>
      </p:sp>
    </p:spTree>
    <p:extLst>
      <p:ext uri="{BB962C8B-B14F-4D97-AF65-F5344CB8AC3E}">
        <p14:creationId xmlns:p14="http://schemas.microsoft.com/office/powerpoint/2010/main" val="228237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4258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Work undertaken to date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80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6835" y="1021080"/>
            <a:ext cx="92346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Status of project team work items: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Establishment of Project Team – </a:t>
            </a:r>
            <a:r>
              <a:rPr lang="en-US" sz="1800" dirty="0" smtClean="0">
                <a:solidFill>
                  <a:srgbClr val="00B050"/>
                </a:solidFill>
              </a:rPr>
              <a:t>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Map organizational and functional structure – </a:t>
            </a:r>
            <a:r>
              <a:rPr lang="en-US" sz="1800" dirty="0" smtClean="0">
                <a:solidFill>
                  <a:srgbClr val="00B050"/>
                </a:solidFill>
              </a:rPr>
              <a:t>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Identify relationships and conduct governance instrument gap analysis – </a:t>
            </a:r>
            <a:r>
              <a:rPr lang="en-US" sz="1800" dirty="0" smtClean="0">
                <a:solidFill>
                  <a:schemeClr val="accent2"/>
                </a:solidFill>
              </a:rPr>
              <a:t>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Assess instruments and work plans of GEBCO bodies to identify initial findings – </a:t>
            </a:r>
            <a:r>
              <a:rPr lang="en-US" sz="1800" dirty="0" smtClean="0">
                <a:solidFill>
                  <a:schemeClr val="accent2"/>
                </a:solidFill>
              </a:rPr>
              <a:t>Complete bar SCUFN and SB2030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review – </a:t>
            </a:r>
            <a:r>
              <a:rPr lang="en-US" sz="1800" dirty="0" smtClean="0">
                <a:solidFill>
                  <a:srgbClr val="FF0000"/>
                </a:solidFill>
              </a:rPr>
              <a:t>not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Legal review – </a:t>
            </a:r>
            <a:r>
              <a:rPr lang="en-US" sz="1800" dirty="0" smtClean="0">
                <a:solidFill>
                  <a:srgbClr val="FF0000"/>
                </a:solidFill>
              </a:rPr>
              <a:t>not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Final summary report and continuous improvement process development – </a:t>
            </a:r>
            <a:r>
              <a:rPr lang="en-US" sz="1800" dirty="0" smtClean="0">
                <a:solidFill>
                  <a:srgbClr val="FF0000"/>
                </a:solidFill>
              </a:rPr>
              <a:t>not started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4258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Work undertaken to date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6835" y="1516380"/>
            <a:ext cx="54258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Initial observations/challenges: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GEBCO is complex!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In mapping the </a:t>
            </a:r>
            <a:r>
              <a:rPr lang="en-US" sz="1800" dirty="0" err="1" smtClean="0">
                <a:solidFill>
                  <a:schemeClr val="tx1"/>
                </a:solidFill>
              </a:rPr>
              <a:t>organisatonal</a:t>
            </a:r>
            <a:r>
              <a:rPr lang="en-US" sz="1800" dirty="0" smtClean="0">
                <a:solidFill>
                  <a:schemeClr val="tx1"/>
                </a:solidFill>
              </a:rPr>
              <a:t> structure, there were over 27 functional relationships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Undertaking this work in parallel with the strategy development limits the depth of the analysis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504" y="442178"/>
            <a:ext cx="3859367" cy="51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1292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Appointment of EAP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9819" y="1532238"/>
            <a:ext cx="94034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To date, three of the four positions identified have been filled with only a representative</a:t>
            </a:r>
          </a:p>
          <a:p>
            <a:r>
              <a:rPr lang="en-US" sz="1800" dirty="0"/>
              <a:t>from industry to be appointed. Currently the EAP is constituted of</a:t>
            </a:r>
            <a:r>
              <a:rPr lang="en-US" sz="1800" dirty="0" smtClean="0"/>
              <a:t>:</a:t>
            </a:r>
          </a:p>
          <a:p>
            <a:endParaRPr lang="en-US" sz="1800" dirty="0"/>
          </a:p>
          <a:p>
            <a:r>
              <a:rPr lang="en-US" sz="1800" b="1" dirty="0"/>
              <a:t>Legal Representative </a:t>
            </a:r>
            <a:r>
              <a:rPr lang="en-US" sz="1800" dirty="0"/>
              <a:t>– </a:t>
            </a:r>
            <a:r>
              <a:rPr lang="en-US" sz="1800" dirty="0" err="1"/>
              <a:t>Dr</a:t>
            </a:r>
            <a:r>
              <a:rPr lang="en-US" sz="1800" dirty="0"/>
              <a:t> </a:t>
            </a:r>
            <a:r>
              <a:rPr lang="en-US" sz="1800" dirty="0" err="1"/>
              <a:t>Virginie</a:t>
            </a:r>
            <a:r>
              <a:rPr lang="en-US" sz="1800" dirty="0"/>
              <a:t> </a:t>
            </a:r>
            <a:r>
              <a:rPr lang="en-US" sz="1800" dirty="0" err="1"/>
              <a:t>Tassin</a:t>
            </a:r>
            <a:r>
              <a:rPr lang="en-US" sz="1800" dirty="0"/>
              <a:t> </a:t>
            </a:r>
            <a:r>
              <a:rPr lang="en-US" sz="1800" dirty="0" err="1"/>
              <a:t>Campanella</a:t>
            </a:r>
            <a:r>
              <a:rPr lang="en-US" sz="1800" dirty="0"/>
              <a:t>, </a:t>
            </a:r>
            <a:r>
              <a:rPr lang="en-US" sz="1800" dirty="0" err="1"/>
              <a:t>Avocat</a:t>
            </a:r>
            <a:r>
              <a:rPr lang="en-US" sz="1800" dirty="0"/>
              <a:t> à la </a:t>
            </a:r>
            <a:r>
              <a:rPr lang="en-US" sz="1800" dirty="0" err="1"/>
              <a:t>Cour</a:t>
            </a:r>
            <a:r>
              <a:rPr lang="en-US" sz="1800" dirty="0"/>
              <a:t> (Paris Bar)</a:t>
            </a:r>
          </a:p>
          <a:p>
            <a:r>
              <a:rPr lang="en-US" sz="1800" dirty="0"/>
              <a:t>&amp; EU/EFTA Attorney-at-Law (Zürich Bar), Vice President of the Scientific Council</a:t>
            </a:r>
          </a:p>
          <a:p>
            <a:r>
              <a:rPr lang="en-US" sz="1800" dirty="0"/>
              <a:t>of INDEMER (Monaco</a:t>
            </a:r>
            <a:r>
              <a:rPr lang="en-US" sz="1800" dirty="0" smtClean="0"/>
              <a:t>)</a:t>
            </a:r>
          </a:p>
          <a:p>
            <a:endParaRPr lang="en-US" sz="1800" dirty="0"/>
          </a:p>
          <a:p>
            <a:r>
              <a:rPr lang="en-US" sz="1800" b="1" dirty="0"/>
              <a:t>Financial Representative </a:t>
            </a:r>
            <a:r>
              <a:rPr lang="en-US" sz="1800" dirty="0"/>
              <a:t>– </a:t>
            </a:r>
            <a:r>
              <a:rPr lang="en-US" sz="1800" dirty="0" err="1"/>
              <a:t>Mrs</a:t>
            </a:r>
            <a:r>
              <a:rPr lang="en-US" sz="1800" dirty="0"/>
              <a:t> Sandrine Brunel, IHO </a:t>
            </a:r>
            <a:r>
              <a:rPr lang="en-US" sz="1800" dirty="0" smtClean="0"/>
              <a:t>Secretariat</a:t>
            </a:r>
          </a:p>
          <a:p>
            <a:endParaRPr lang="en-US" sz="1800" dirty="0"/>
          </a:p>
          <a:p>
            <a:r>
              <a:rPr lang="en-US" sz="1800" b="1" dirty="0"/>
              <a:t>Academic Representative </a:t>
            </a:r>
            <a:r>
              <a:rPr lang="en-US" sz="1800" dirty="0"/>
              <a:t>– </a:t>
            </a:r>
            <a:r>
              <a:rPr lang="en-US" sz="1800" dirty="0" err="1"/>
              <a:t>Dr</a:t>
            </a:r>
            <a:r>
              <a:rPr lang="en-US" sz="1800" dirty="0"/>
              <a:t> Paul </a:t>
            </a:r>
            <a:r>
              <a:rPr lang="en-US" sz="1800" dirty="0" err="1"/>
              <a:t>Elsner</a:t>
            </a:r>
            <a:r>
              <a:rPr lang="en-US" sz="1800" dirty="0"/>
              <a:t>, University of </a:t>
            </a:r>
            <a:r>
              <a:rPr lang="en-US" sz="1800" dirty="0" smtClean="0"/>
              <a:t>London</a:t>
            </a:r>
          </a:p>
          <a:p>
            <a:endParaRPr lang="en-US" sz="1800" dirty="0"/>
          </a:p>
          <a:p>
            <a:r>
              <a:rPr lang="en-US" sz="1800" b="1" dirty="0"/>
              <a:t>Industry/Private Sector Representative </a:t>
            </a:r>
            <a:r>
              <a:rPr lang="en-US" sz="1800" dirty="0"/>
              <a:t>– TBC</a:t>
            </a:r>
          </a:p>
        </p:txBody>
      </p:sp>
    </p:spTree>
    <p:extLst>
      <p:ext uri="{BB962C8B-B14F-4D97-AF65-F5344CB8AC3E}">
        <p14:creationId xmlns:p14="http://schemas.microsoft.com/office/powerpoint/2010/main" val="42215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82513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– Approach taken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6835" y="1391783"/>
            <a:ext cx="94034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In order to identify the initial set of findings presented in this paper, a series of </a:t>
            </a:r>
            <a:r>
              <a:rPr lang="en-US" sz="1800" dirty="0" smtClean="0"/>
              <a:t>guiding questions </a:t>
            </a:r>
            <a:r>
              <a:rPr lang="en-US" sz="1800" dirty="0"/>
              <a:t>were developed to </a:t>
            </a:r>
            <a:r>
              <a:rPr lang="en-US" sz="1800" dirty="0" smtClean="0"/>
              <a:t>assist in the review of governance instruments and work plans:</a:t>
            </a:r>
          </a:p>
          <a:p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Do </a:t>
            </a:r>
            <a:r>
              <a:rPr lang="en-US" sz="1800" dirty="0"/>
              <a:t>the relevant governance instruments exist? </a:t>
            </a: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Are </a:t>
            </a:r>
            <a:r>
              <a:rPr lang="en-US" sz="1800" dirty="0"/>
              <a:t>the governance instruments up to date and adequately support the work of the group or committee? </a:t>
            </a: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Is </a:t>
            </a:r>
            <a:r>
              <a:rPr lang="en-US" sz="1800" dirty="0"/>
              <a:t>the work plan clear, current and logically structured? </a:t>
            </a: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Is </a:t>
            </a:r>
            <a:r>
              <a:rPr lang="en-US" sz="1800" dirty="0"/>
              <a:t>the work of the GGC and SCs appropriately structured in terms of </a:t>
            </a:r>
            <a:r>
              <a:rPr lang="en-US" sz="1800" dirty="0" err="1"/>
              <a:t>programme</a:t>
            </a:r>
            <a:r>
              <a:rPr lang="en-US" sz="1800" dirty="0"/>
              <a:t> delivery hierarchy? </a:t>
            </a: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Is </a:t>
            </a:r>
            <a:r>
              <a:rPr lang="en-US" sz="1800" dirty="0"/>
              <a:t>the membership of the group or committee appropriate and are there any barriers to effective contribution? </a:t>
            </a: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Are </a:t>
            </a:r>
            <a:r>
              <a:rPr lang="en-US" sz="1800" dirty="0"/>
              <a:t>any relevant working practices sufficiently clear, </a:t>
            </a:r>
            <a:r>
              <a:rPr lang="en-US" sz="1800" dirty="0" err="1"/>
              <a:t>formalised</a:t>
            </a:r>
            <a:r>
              <a:rPr lang="en-US" sz="1800" dirty="0"/>
              <a:t> and fit for purpose? </a:t>
            </a:r>
          </a:p>
        </p:txBody>
      </p:sp>
    </p:spTree>
    <p:extLst>
      <p:ext uri="{BB962C8B-B14F-4D97-AF65-F5344CB8AC3E}">
        <p14:creationId xmlns:p14="http://schemas.microsoft.com/office/powerpoint/2010/main" val="3130803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82513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– Parent </a:t>
            </a:r>
            <a:r>
              <a:rPr lang="en-US" sz="32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Organisations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26531" y="1311966"/>
          <a:ext cx="10343834" cy="123190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IHO - IOC 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 between two organisations is out of date and predates SB2030 and the UN Ocean Decade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update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01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48094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– GGC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629888"/>
              </p:ext>
            </p:extLst>
          </p:nvPr>
        </p:nvGraphicFramePr>
        <p:xfrm>
          <a:off x="1026531" y="1311966"/>
          <a:ext cx="10343834" cy="400612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GGC 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ToRs largely fit for purpose but should be reviewed in light of Strategy to ensure that objectives are consistent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ToRs to ensure alignment with strategy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GGC 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portfolio board and lack of programme structure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Discuss at GGC39</a:t>
                      </a:r>
                    </a:p>
                  </a:txBody>
                  <a:tcPr marL="6350" marR="6350" marT="6350" marB="0"/>
                </a:tc>
              </a:tr>
              <a:tr h="38716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GGC 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 (especially Ex-Officio) is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potentially problematic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that there is the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possibility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conflict of interest where committee members are the recipient of GEBCO project funds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Discuss at GGC39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GGC 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formal guidance on finacial management and accountability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and include in financial review. Get external advice</a:t>
                      </a: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47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48094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– GGC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923475"/>
              </p:ext>
            </p:extLst>
          </p:nvPr>
        </p:nvGraphicFramePr>
        <p:xfrm>
          <a:off x="1026531" y="1311966"/>
          <a:ext cx="10343834" cy="270129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GGC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Personel 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Difficulty with subordinate projects using IHO/IOC postal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address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the status of individuals working on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them</a:t>
                      </a:r>
                    </a:p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IHO to engage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Monaco to discuss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GGC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Unlike IHO/IOC apointed members of the GGC, it is not a condition of SC Chair's membership of GGC to be able to attend annual meetings, with associated T&amp;S covered by their employer or individually.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reflect that on taking up office, the expectation is that they will have the support of their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or the personal means to attend GGC meetings</a:t>
                      </a: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8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42900" y="264160"/>
            <a:ext cx="756920" cy="756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246835" y="442178"/>
            <a:ext cx="54422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Initial Findings - TSCOM</a:t>
            </a:r>
            <a:endParaRPr sz="32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6189" y="380623"/>
            <a:ext cx="610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1A9AA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 sz="2800" dirty="0">
              <a:solidFill>
                <a:srgbClr val="01A9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26531" y="1311966"/>
          <a:ext cx="10343834" cy="3518440"/>
        </p:xfrm>
        <a:graphic>
          <a:graphicData uri="http://schemas.openxmlformats.org/drawingml/2006/table">
            <a:tbl>
              <a:tblPr>
                <a:tableStyleId>{16497B5D-56F3-4AD6-AB69-16DFA3ABE691}</a:tableStyleId>
              </a:tblPr>
              <a:tblGrid>
                <a:gridCol w="1088824"/>
                <a:gridCol w="1689555"/>
                <a:gridCol w="3717023"/>
                <a:gridCol w="3848432"/>
              </a:tblGrid>
              <a:tr h="3591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Finding Ref.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Type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>
                          <a:effectLst/>
                        </a:rPr>
                        <a:t>Detail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Recommendation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  <a:tr h="5807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ToRs largely fit for purpose but should be reviewed in light of Strategy to ensure that objectives are consistent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ToRs to ensure alignment with strategy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Plan is very complex and could be rationalised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Rationalise work plan to reduce items and improve clarity</a:t>
                      </a:r>
                    </a:p>
                  </a:txBody>
                  <a:tcPr marL="6350" marR="6350" marT="6350" marB="0"/>
                </a:tc>
              </a:tr>
              <a:tr h="38716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instrument in place to describe the role of NOAA in hosting the Archived GEBCO grid in the DCDB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 into IHO - DCDB MoU</a:t>
                      </a:r>
                    </a:p>
                  </a:txBody>
                  <a:tcPr marL="6350" marR="6350" marT="6350" marB="0"/>
                </a:tc>
              </a:tr>
              <a:tr h="77433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TSCOM 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instrument in place to describe the role of NOC/BODC in managing the GEBCO website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IHO/IOC to consider implementing an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36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7682</TotalTime>
  <Words>1242</Words>
  <Application>Microsoft Office PowerPoint</Application>
  <PresentationFormat>Widescreen</PresentationFormat>
  <Paragraphs>213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Malgun Gothic</vt:lpstr>
      <vt:lpstr>Malgun Gothic</vt:lpstr>
      <vt:lpstr>Arial</vt:lpstr>
      <vt:lpstr>Calibri</vt:lpstr>
      <vt:lpstr>Office 테마</vt:lpstr>
      <vt:lpstr>Photoshop.Image.12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</dc:creator>
  <cp:lastModifiedBy>SAM</cp:lastModifiedBy>
  <cp:revision>16</cp:revision>
  <dcterms:created xsi:type="dcterms:W3CDTF">2021-02-18T04:17:55Z</dcterms:created>
  <dcterms:modified xsi:type="dcterms:W3CDTF">2022-10-31T14:29:33Z</dcterms:modified>
</cp:coreProperties>
</file>