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7" r:id="rId2"/>
    <p:sldId id="258" r:id="rId3"/>
    <p:sldId id="259" r:id="rId4"/>
    <p:sldId id="260" r:id="rId5"/>
    <p:sldId id="263"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 roundtripDataSignature="AMtx7mjpDkgEyNosI9vhO9YPCpDgMsRMq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6497B5D-56F3-4AD6-AB69-16DFA3ABE691}">
  <a:tblStyle styleId="{16497B5D-56F3-4AD6-AB69-16DFA3ABE691}" styleName="Table_0">
    <a:wholeTbl>
      <a:tcTxStyle b="off" i="off">
        <a:font>
          <a:latin typeface="맑은 고딕"/>
          <a:ea typeface="맑은 고딕"/>
          <a:cs typeface="맑은 고딕"/>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맑은 고딕"/>
          <a:ea typeface="맑은 고딕"/>
          <a:cs typeface="맑은 고딕"/>
        </a:font>
        <a:schemeClr val="lt1"/>
      </a:tcTxStyle>
      <a:tcStyle>
        <a:tcBdr/>
        <a:fill>
          <a:solidFill>
            <a:schemeClr val="accent1"/>
          </a:solidFill>
        </a:fill>
      </a:tcStyle>
    </a:lastCol>
    <a:firstCol>
      <a:tcTxStyle b="on" i="off">
        <a:font>
          <a:latin typeface="맑은 고딕"/>
          <a:ea typeface="맑은 고딕"/>
          <a:cs typeface="맑은 고딕"/>
        </a:font>
        <a:schemeClr val="lt1"/>
      </a:tcTxStyle>
      <a:tcStyle>
        <a:tcBdr/>
        <a:fill>
          <a:solidFill>
            <a:schemeClr val="accent1"/>
          </a:solidFill>
        </a:fill>
      </a:tcStyle>
    </a:firstCol>
    <a:lastRow>
      <a:tcTxStyle b="on" i="off">
        <a:font>
          <a:latin typeface="맑은 고딕"/>
          <a:ea typeface="맑은 고딕"/>
          <a:cs typeface="맑은 고딕"/>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맑은 고딕"/>
          <a:ea typeface="맑은 고딕"/>
          <a:cs typeface="맑은 고딕"/>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customschemas.google.com/relationships/presentationmetadata" Target="metadata"/><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6" name="Google Shape;13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895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295884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oleObject" Target="../embeddings/oleObject4.bin"/><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제목 슬라이드">
  <p:cSld name="1_제목 슬라이드">
    <p:spTree>
      <p:nvGrpSpPr>
        <p:cNvPr id="1" name="Shape 11"/>
        <p:cNvGrpSpPr/>
        <p:nvPr/>
      </p:nvGrpSpPr>
      <p:grpSpPr>
        <a:xfrm>
          <a:off x="0" y="0"/>
          <a:ext cx="0" cy="0"/>
          <a:chOff x="0" y="0"/>
          <a:chExt cx="0" cy="0"/>
        </a:xfrm>
      </p:grpSpPr>
      <p:pic>
        <p:nvPicPr>
          <p:cNvPr id="12" name="Google Shape;12;p8"/>
          <p:cNvPicPr preferRelativeResize="0"/>
          <p:nvPr/>
        </p:nvPicPr>
        <p:blipFill rotWithShape="1">
          <a:blip r:embed="rId2">
            <a:alphaModFix/>
          </a:blip>
          <a:srcRect/>
          <a:stretch/>
        </p:blipFill>
        <p:spPr>
          <a:xfrm>
            <a:off x="1" y="5301398"/>
            <a:ext cx="12191999" cy="877346"/>
          </a:xfrm>
          <a:prstGeom prst="rect">
            <a:avLst/>
          </a:prstGeom>
          <a:solidFill>
            <a:srgbClr val="052F63"/>
          </a:solidFill>
          <a:ln>
            <a:noFill/>
          </a:ln>
        </p:spPr>
      </p:pic>
      <p:sp>
        <p:nvSpPr>
          <p:cNvPr id="13" name="Google Shape;13;p8"/>
          <p:cNvSpPr/>
          <p:nvPr/>
        </p:nvSpPr>
        <p:spPr>
          <a:xfrm>
            <a:off x="0" y="6178745"/>
            <a:ext cx="12192000" cy="679256"/>
          </a:xfrm>
          <a:prstGeom prst="rect">
            <a:avLst/>
          </a:prstGeom>
          <a:solidFill>
            <a:srgbClr val="1530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Malgun Gothic"/>
              <a:ea typeface="Malgun Gothic"/>
              <a:cs typeface="Malgun Gothic"/>
              <a:sym typeface="Malgun Gothic"/>
            </a:endParaRPr>
          </a:p>
        </p:txBody>
      </p:sp>
      <p:grpSp>
        <p:nvGrpSpPr>
          <p:cNvPr id="14" name="Google Shape;14;p8"/>
          <p:cNvGrpSpPr/>
          <p:nvPr/>
        </p:nvGrpSpPr>
        <p:grpSpPr>
          <a:xfrm>
            <a:off x="208326" y="6257641"/>
            <a:ext cx="2428229" cy="474134"/>
            <a:chOff x="347663" y="278130"/>
            <a:chExt cx="2926879" cy="571500"/>
          </a:xfrm>
        </p:grpSpPr>
        <p:pic>
          <p:nvPicPr>
            <p:cNvPr id="15" name="Google Shape;15;p8"/>
            <p:cNvPicPr preferRelativeResize="0"/>
            <p:nvPr/>
          </p:nvPicPr>
          <p:blipFill rotWithShape="1">
            <a:blip r:embed="rId3">
              <a:alphaModFix/>
            </a:blip>
            <a:srcRect/>
            <a:stretch/>
          </p:blipFill>
          <p:spPr>
            <a:xfrm>
              <a:off x="347663" y="278130"/>
              <a:ext cx="642938" cy="571500"/>
            </a:xfrm>
            <a:prstGeom prst="rect">
              <a:avLst/>
            </a:prstGeom>
            <a:noFill/>
            <a:ln>
              <a:noFill/>
            </a:ln>
          </p:spPr>
        </p:pic>
        <p:sp>
          <p:nvSpPr>
            <p:cNvPr id="16" name="Google Shape;16;p8"/>
            <p:cNvSpPr txBox="1"/>
            <p:nvPr/>
          </p:nvSpPr>
          <p:spPr>
            <a:xfrm>
              <a:off x="990601" y="363825"/>
              <a:ext cx="22839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0" i="0" u="none" strike="noStrike" cap="none">
                  <a:solidFill>
                    <a:schemeClr val="lt1"/>
                  </a:solidFill>
                  <a:latin typeface="Arial"/>
                  <a:ea typeface="Arial"/>
                  <a:cs typeface="Arial"/>
                  <a:sym typeface="Arial"/>
                </a:rPr>
                <a:t>GEBCO</a:t>
              </a:r>
              <a:endParaRPr sz="2000" b="0" i="0" u="none" strike="noStrike" cap="none">
                <a:solidFill>
                  <a:schemeClr val="lt1"/>
                </a:solidFill>
                <a:latin typeface="Arial"/>
                <a:ea typeface="Arial"/>
                <a:cs typeface="Arial"/>
                <a:sym typeface="Arial"/>
              </a:endParaRPr>
            </a:p>
          </p:txBody>
        </p:sp>
      </p:grpSp>
      <p:graphicFrame>
        <p:nvGraphicFramePr>
          <p:cNvPr id="17" name="Google Shape;17;p8"/>
          <p:cNvGraphicFramePr/>
          <p:nvPr/>
        </p:nvGraphicFramePr>
        <p:xfrm>
          <a:off x="9567188" y="6155150"/>
          <a:ext cx="1622613" cy="539848"/>
        </p:xfrm>
        <a:graphic>
          <a:graphicData uri="http://schemas.openxmlformats.org/presentationml/2006/ole">
            <mc:AlternateContent xmlns:mc="http://schemas.openxmlformats.org/markup-compatibility/2006">
              <mc:Choice xmlns:v="urn:schemas-microsoft-com:vml" Requires="v">
                <p:oleObj r:id="rId4" imgW="1622613" imgH="539848" progId="Photoshop.Image.12">
                  <p:embed/>
                </p:oleObj>
              </mc:Choice>
              <mc:Fallback>
                <p:oleObj r:id="rId4" imgW="1622613" imgH="539848" progId="Photoshop.Image.12">
                  <p:embed/>
                  <p:pic>
                    <p:nvPicPr>
                      <p:cNvPr id="17" name="Google Shape;17;p8"/>
                      <p:cNvPicPr preferRelativeResize="0"/>
                      <p:nvPr/>
                    </p:nvPicPr>
                    <p:blipFill rotWithShape="1">
                      <a:blip r:embed="rId5">
                        <a:alphaModFix/>
                      </a:blip>
                      <a:srcRect/>
                      <a:stretch/>
                    </p:blipFill>
                    <p:spPr>
                      <a:xfrm>
                        <a:off x="9567188" y="6155150"/>
                        <a:ext cx="1622613" cy="539848"/>
                      </a:xfrm>
                      <a:prstGeom prst="rect">
                        <a:avLst/>
                      </a:prstGeom>
                      <a:noFill/>
                      <a:ln>
                        <a:noFill/>
                      </a:ln>
                    </p:spPr>
                  </p:pic>
                </p:oleObj>
              </mc:Fallback>
            </mc:AlternateContent>
          </a:graphicData>
        </a:graphic>
      </p:graphicFrame>
      <p:pic>
        <p:nvPicPr>
          <p:cNvPr id="18" name="Google Shape;18;p8"/>
          <p:cNvPicPr preferRelativeResize="0"/>
          <p:nvPr/>
        </p:nvPicPr>
        <p:blipFill rotWithShape="1">
          <a:blip r:embed="rId6">
            <a:alphaModFix/>
          </a:blip>
          <a:srcRect/>
          <a:stretch/>
        </p:blipFill>
        <p:spPr>
          <a:xfrm>
            <a:off x="11220319" y="6108839"/>
            <a:ext cx="659578" cy="636945"/>
          </a:xfrm>
          <a:prstGeom prst="rect">
            <a:avLst/>
          </a:prstGeom>
          <a:noFill/>
          <a:ln>
            <a:noFill/>
          </a:ln>
        </p:spPr>
      </p:pic>
      <p:sp>
        <p:nvSpPr>
          <p:cNvPr id="19" name="Google Shape;19;p8"/>
          <p:cNvSpPr txBox="1">
            <a:spLocks noGrp="1"/>
          </p:cNvSpPr>
          <p:nvPr>
            <p:ph type="sldNum" idx="12"/>
          </p:nvPr>
        </p:nvSpPr>
        <p:spPr>
          <a:xfrm>
            <a:off x="6678610" y="6242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cSld name="VERTICAL_TEXT">
    <p:spTree>
      <p:nvGrpSpPr>
        <p:cNvPr id="1" name="Shape 87"/>
        <p:cNvGrpSpPr/>
        <p:nvPr/>
      </p:nvGrpSpPr>
      <p:grpSpPr>
        <a:xfrm>
          <a:off x="0" y="0"/>
          <a:ext cx="0" cy="0"/>
          <a:chOff x="0" y="0"/>
          <a:chExt cx="0" cy="0"/>
        </a:xfrm>
      </p:grpSpPr>
      <p:sp>
        <p:nvSpPr>
          <p:cNvPr id="88" name="Google Shape;88;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cSld name="VERTICAL_TITLE_AND_VERTICAL_TEXT">
    <p:spTree>
      <p:nvGrpSpPr>
        <p:cNvPr id="1" name="Shape 93"/>
        <p:cNvGrpSpPr/>
        <p:nvPr/>
      </p:nvGrpSpPr>
      <p:grpSpPr>
        <a:xfrm>
          <a:off x="0" y="0"/>
          <a:ext cx="0" cy="0"/>
          <a:chOff x="0" y="0"/>
          <a:chExt cx="0" cy="0"/>
        </a:xfrm>
      </p:grpSpPr>
      <p:sp>
        <p:nvSpPr>
          <p:cNvPr id="94" name="Google Shape;94;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6" name="Google Shape;96;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슬라이드">
  <p:cSld name="제목 슬라이드">
    <p:spTree>
      <p:nvGrpSpPr>
        <p:cNvPr id="1" name="Shape 20"/>
        <p:cNvGrpSpPr/>
        <p:nvPr/>
      </p:nvGrpSpPr>
      <p:grpSpPr>
        <a:xfrm>
          <a:off x="0" y="0"/>
          <a:ext cx="0" cy="0"/>
          <a:chOff x="0" y="0"/>
          <a:chExt cx="0" cy="0"/>
        </a:xfrm>
      </p:grpSpPr>
      <p:pic>
        <p:nvPicPr>
          <p:cNvPr id="21" name="Google Shape;21;p9"/>
          <p:cNvPicPr preferRelativeResize="0"/>
          <p:nvPr/>
        </p:nvPicPr>
        <p:blipFill rotWithShape="1">
          <a:blip r:embed="rId2">
            <a:alphaModFix/>
          </a:blip>
          <a:srcRect t="980" b="16059"/>
          <a:stretch/>
        </p:blipFill>
        <p:spPr>
          <a:xfrm>
            <a:off x="0" y="0"/>
            <a:ext cx="12192000" cy="6858000"/>
          </a:xfrm>
          <a:prstGeom prst="rect">
            <a:avLst/>
          </a:prstGeom>
          <a:noFill/>
          <a:ln>
            <a:noFill/>
          </a:ln>
        </p:spPr>
      </p:pic>
      <p:sp>
        <p:nvSpPr>
          <p:cNvPr id="22" name="Google Shape;22;p9"/>
          <p:cNvSpPr/>
          <p:nvPr/>
        </p:nvSpPr>
        <p:spPr>
          <a:xfrm>
            <a:off x="0" y="1213455"/>
            <a:ext cx="12215446" cy="4632150"/>
          </a:xfrm>
          <a:prstGeom prst="rect">
            <a:avLst/>
          </a:prstGeom>
          <a:solidFill>
            <a:schemeClr val="lt1">
              <a:alpha val="3882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algun Gothic"/>
              <a:ea typeface="Malgun Gothic"/>
              <a:cs typeface="Malgun Gothic"/>
              <a:sym typeface="Malgun Gothic"/>
            </a:endParaRPr>
          </a:p>
        </p:txBody>
      </p:sp>
      <p:graphicFrame>
        <p:nvGraphicFramePr>
          <p:cNvPr id="23" name="Google Shape;23;p9"/>
          <p:cNvGraphicFramePr/>
          <p:nvPr/>
        </p:nvGraphicFramePr>
        <p:xfrm>
          <a:off x="9567188" y="6155150"/>
          <a:ext cx="1622613" cy="539848"/>
        </p:xfrm>
        <a:graphic>
          <a:graphicData uri="http://schemas.openxmlformats.org/presentationml/2006/ole">
            <mc:AlternateContent xmlns:mc="http://schemas.openxmlformats.org/markup-compatibility/2006">
              <mc:Choice xmlns:v="urn:schemas-microsoft-com:vml" Requires="v">
                <p:oleObj r:id="rId3" imgW="1622613" imgH="539848" progId="Photoshop.Image.12">
                  <p:embed/>
                </p:oleObj>
              </mc:Choice>
              <mc:Fallback>
                <p:oleObj r:id="rId3" imgW="1622613" imgH="539848" progId="Photoshop.Image.12">
                  <p:embed/>
                  <p:pic>
                    <p:nvPicPr>
                      <p:cNvPr id="23" name="Google Shape;23;p9"/>
                      <p:cNvPicPr preferRelativeResize="0"/>
                      <p:nvPr/>
                    </p:nvPicPr>
                    <p:blipFill rotWithShape="1">
                      <a:blip r:embed="rId4">
                        <a:alphaModFix/>
                      </a:blip>
                      <a:srcRect/>
                      <a:stretch/>
                    </p:blipFill>
                    <p:spPr>
                      <a:xfrm>
                        <a:off x="9567188" y="6155150"/>
                        <a:ext cx="1622613" cy="539848"/>
                      </a:xfrm>
                      <a:prstGeom prst="rect">
                        <a:avLst/>
                      </a:prstGeom>
                      <a:noFill/>
                      <a:ln>
                        <a:noFill/>
                      </a:ln>
                    </p:spPr>
                  </p:pic>
                </p:oleObj>
              </mc:Fallback>
            </mc:AlternateContent>
          </a:graphicData>
        </a:graphic>
      </p:graphicFrame>
      <p:pic>
        <p:nvPicPr>
          <p:cNvPr id="24" name="Google Shape;24;p9"/>
          <p:cNvPicPr preferRelativeResize="0"/>
          <p:nvPr/>
        </p:nvPicPr>
        <p:blipFill rotWithShape="1">
          <a:blip r:embed="rId5">
            <a:alphaModFix/>
          </a:blip>
          <a:srcRect/>
          <a:stretch/>
        </p:blipFill>
        <p:spPr>
          <a:xfrm>
            <a:off x="249691" y="197975"/>
            <a:ext cx="1052241" cy="935325"/>
          </a:xfrm>
          <a:prstGeom prst="rect">
            <a:avLst/>
          </a:prstGeom>
          <a:noFill/>
          <a:ln>
            <a:noFill/>
          </a:ln>
        </p:spPr>
      </p:pic>
      <p:sp>
        <p:nvSpPr>
          <p:cNvPr id="25" name="Google Shape;25;p9"/>
          <p:cNvSpPr txBox="1"/>
          <p:nvPr/>
        </p:nvSpPr>
        <p:spPr>
          <a:xfrm>
            <a:off x="1301932" y="471407"/>
            <a:ext cx="22839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0">
                <a:solidFill>
                  <a:schemeClr val="lt1"/>
                </a:solidFill>
                <a:latin typeface="Arial"/>
                <a:ea typeface="Arial"/>
                <a:cs typeface="Arial"/>
                <a:sym typeface="Arial"/>
              </a:rPr>
              <a:t>GEBCO</a:t>
            </a:r>
            <a:endParaRPr sz="2000" b="0">
              <a:solidFill>
                <a:schemeClr val="lt1"/>
              </a:solidFill>
              <a:latin typeface="Arial"/>
              <a:ea typeface="Arial"/>
              <a:cs typeface="Arial"/>
              <a:sym typeface="Arial"/>
            </a:endParaRPr>
          </a:p>
        </p:txBody>
      </p:sp>
      <p:pic>
        <p:nvPicPr>
          <p:cNvPr id="26" name="Google Shape;26;p9"/>
          <p:cNvPicPr preferRelativeResize="0"/>
          <p:nvPr/>
        </p:nvPicPr>
        <p:blipFill rotWithShape="1">
          <a:blip r:embed="rId6">
            <a:alphaModFix/>
          </a:blip>
          <a:srcRect/>
          <a:stretch/>
        </p:blipFill>
        <p:spPr>
          <a:xfrm>
            <a:off x="11220319" y="6108839"/>
            <a:ext cx="659578" cy="63694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제목 및 내용">
  <p:cSld name="제목 및 내용">
    <p:spTree>
      <p:nvGrpSpPr>
        <p:cNvPr id="1" name="Shape 27"/>
        <p:cNvGrpSpPr/>
        <p:nvPr/>
      </p:nvGrpSpPr>
      <p:grpSpPr>
        <a:xfrm>
          <a:off x="0" y="0"/>
          <a:ext cx="0" cy="0"/>
          <a:chOff x="0" y="0"/>
          <a:chExt cx="0" cy="0"/>
        </a:xfrm>
      </p:grpSpPr>
      <p:pic>
        <p:nvPicPr>
          <p:cNvPr id="28" name="Google Shape;28;p10"/>
          <p:cNvPicPr preferRelativeResize="0"/>
          <p:nvPr/>
        </p:nvPicPr>
        <p:blipFill rotWithShape="1">
          <a:blip r:embed="rId2">
            <a:alphaModFix/>
          </a:blip>
          <a:srcRect t="980" b="16059"/>
          <a:stretch/>
        </p:blipFill>
        <p:spPr>
          <a:xfrm>
            <a:off x="0" y="0"/>
            <a:ext cx="12192000" cy="6858000"/>
          </a:xfrm>
          <a:prstGeom prst="rect">
            <a:avLst/>
          </a:prstGeom>
          <a:noFill/>
          <a:ln>
            <a:noFill/>
          </a:ln>
        </p:spPr>
      </p:pic>
      <p:sp>
        <p:nvSpPr>
          <p:cNvPr id="29" name="Google Shape;29;p10"/>
          <p:cNvSpPr/>
          <p:nvPr/>
        </p:nvSpPr>
        <p:spPr>
          <a:xfrm>
            <a:off x="3261360" y="0"/>
            <a:ext cx="8954086" cy="6858000"/>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algun Gothic"/>
              <a:ea typeface="Malgun Gothic"/>
              <a:cs typeface="Malgun Gothic"/>
              <a:sym typeface="Malgun Gothic"/>
            </a:endParaRPr>
          </a:p>
        </p:txBody>
      </p:sp>
      <p:grpSp>
        <p:nvGrpSpPr>
          <p:cNvPr id="30" name="Google Shape;30;p10"/>
          <p:cNvGrpSpPr/>
          <p:nvPr/>
        </p:nvGrpSpPr>
        <p:grpSpPr>
          <a:xfrm>
            <a:off x="6982323" y="1385536"/>
            <a:ext cx="1757680" cy="73078"/>
            <a:chOff x="995680" y="2045281"/>
            <a:chExt cx="1757680" cy="73078"/>
          </a:xfrm>
        </p:grpSpPr>
        <p:sp>
          <p:nvSpPr>
            <p:cNvPr id="31" name="Google Shape;31;p10"/>
            <p:cNvSpPr/>
            <p:nvPr/>
          </p:nvSpPr>
          <p:spPr>
            <a:xfrm rot="10800000" flipH="1">
              <a:off x="1031240" y="2045283"/>
              <a:ext cx="1722120" cy="730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algun Gothic"/>
                <a:ea typeface="Malgun Gothic"/>
                <a:cs typeface="Malgun Gothic"/>
                <a:sym typeface="Malgun Gothic"/>
              </a:endParaRPr>
            </a:p>
          </p:txBody>
        </p:sp>
        <p:sp>
          <p:nvSpPr>
            <p:cNvPr id="32" name="Google Shape;32;p10"/>
            <p:cNvSpPr/>
            <p:nvPr/>
          </p:nvSpPr>
          <p:spPr>
            <a:xfrm rot="10800000" flipH="1">
              <a:off x="995680" y="2045281"/>
              <a:ext cx="268588" cy="73077"/>
            </a:xfrm>
            <a:prstGeom prst="rect">
              <a:avLst/>
            </a:prstGeom>
            <a:solidFill>
              <a:srgbClr val="01A9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algun Gothic"/>
                <a:ea typeface="Malgun Gothic"/>
                <a:cs typeface="Malgun Gothic"/>
                <a:sym typeface="Malgun Gothic"/>
              </a:endParaRPr>
            </a:p>
          </p:txBody>
        </p:sp>
      </p:grpSp>
      <p:grpSp>
        <p:nvGrpSpPr>
          <p:cNvPr id="33" name="Google Shape;33;p10"/>
          <p:cNvGrpSpPr/>
          <p:nvPr/>
        </p:nvGrpSpPr>
        <p:grpSpPr>
          <a:xfrm>
            <a:off x="347663" y="278130"/>
            <a:ext cx="2926879" cy="571500"/>
            <a:chOff x="347663" y="278130"/>
            <a:chExt cx="2926879" cy="571500"/>
          </a:xfrm>
        </p:grpSpPr>
        <p:pic>
          <p:nvPicPr>
            <p:cNvPr id="34" name="Google Shape;34;p10"/>
            <p:cNvPicPr preferRelativeResize="0"/>
            <p:nvPr/>
          </p:nvPicPr>
          <p:blipFill rotWithShape="1">
            <a:blip r:embed="rId3">
              <a:alphaModFix/>
            </a:blip>
            <a:srcRect/>
            <a:stretch/>
          </p:blipFill>
          <p:spPr>
            <a:xfrm>
              <a:off x="347663" y="278130"/>
              <a:ext cx="642938" cy="571500"/>
            </a:xfrm>
            <a:prstGeom prst="rect">
              <a:avLst/>
            </a:prstGeom>
            <a:noFill/>
            <a:ln>
              <a:noFill/>
            </a:ln>
          </p:spPr>
        </p:pic>
        <p:sp>
          <p:nvSpPr>
            <p:cNvPr id="35" name="Google Shape;35;p10"/>
            <p:cNvSpPr txBox="1"/>
            <p:nvPr/>
          </p:nvSpPr>
          <p:spPr>
            <a:xfrm>
              <a:off x="990601" y="363825"/>
              <a:ext cx="22839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0">
                  <a:solidFill>
                    <a:schemeClr val="lt1"/>
                  </a:solidFill>
                  <a:latin typeface="Arial"/>
                  <a:ea typeface="Arial"/>
                  <a:cs typeface="Arial"/>
                  <a:sym typeface="Arial"/>
                </a:rPr>
                <a:t>GEBCO</a:t>
              </a:r>
              <a:endParaRPr sz="2000" b="0">
                <a:solidFill>
                  <a:schemeClr val="lt1"/>
                </a:solidFill>
                <a:latin typeface="Arial"/>
                <a:ea typeface="Arial"/>
                <a:cs typeface="Arial"/>
                <a:sym typeface="Arial"/>
              </a:endParaRPr>
            </a:p>
          </p:txBody>
        </p:sp>
      </p:grpSp>
      <p:sp>
        <p:nvSpPr>
          <p:cNvPr id="36" name="Google Shape;36;p10"/>
          <p:cNvSpPr txBox="1"/>
          <p:nvPr/>
        </p:nvSpPr>
        <p:spPr>
          <a:xfrm>
            <a:off x="6872045" y="800765"/>
            <a:ext cx="1978237"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a:solidFill>
                  <a:schemeClr val="lt1"/>
                </a:solidFill>
                <a:latin typeface="Arial"/>
                <a:ea typeface="Arial"/>
                <a:cs typeface="Arial"/>
                <a:sym typeface="Arial"/>
              </a:rPr>
              <a:t>Contents</a:t>
            </a:r>
            <a:endParaRPr sz="3200">
              <a:solidFill>
                <a:schemeClr val="lt1"/>
              </a:solidFill>
              <a:latin typeface="Arial"/>
              <a:ea typeface="Arial"/>
              <a:cs typeface="Arial"/>
              <a:sym typeface="Arial"/>
            </a:endParaRPr>
          </a:p>
        </p:txBody>
      </p:sp>
      <p:graphicFrame>
        <p:nvGraphicFramePr>
          <p:cNvPr id="37" name="Google Shape;37;p10"/>
          <p:cNvGraphicFramePr/>
          <p:nvPr/>
        </p:nvGraphicFramePr>
        <p:xfrm>
          <a:off x="9567188" y="6155150"/>
          <a:ext cx="1622613" cy="539848"/>
        </p:xfrm>
        <a:graphic>
          <a:graphicData uri="http://schemas.openxmlformats.org/presentationml/2006/ole">
            <mc:AlternateContent xmlns:mc="http://schemas.openxmlformats.org/markup-compatibility/2006">
              <mc:Choice xmlns:v="urn:schemas-microsoft-com:vml" Requires="v">
                <p:oleObj r:id="rId4" imgW="1622613" imgH="539848" progId="Photoshop.Image.12">
                  <p:embed/>
                </p:oleObj>
              </mc:Choice>
              <mc:Fallback>
                <p:oleObj r:id="rId4" imgW="1622613" imgH="539848" progId="Photoshop.Image.12">
                  <p:embed/>
                  <p:pic>
                    <p:nvPicPr>
                      <p:cNvPr id="37" name="Google Shape;37;p10"/>
                      <p:cNvPicPr preferRelativeResize="0"/>
                      <p:nvPr/>
                    </p:nvPicPr>
                    <p:blipFill rotWithShape="1">
                      <a:blip r:embed="rId5">
                        <a:alphaModFix/>
                      </a:blip>
                      <a:srcRect/>
                      <a:stretch/>
                    </p:blipFill>
                    <p:spPr>
                      <a:xfrm>
                        <a:off x="9567188" y="6155150"/>
                        <a:ext cx="1622613" cy="539848"/>
                      </a:xfrm>
                      <a:prstGeom prst="rect">
                        <a:avLst/>
                      </a:prstGeom>
                      <a:noFill/>
                      <a:ln>
                        <a:noFill/>
                      </a:ln>
                    </p:spPr>
                  </p:pic>
                </p:oleObj>
              </mc:Fallback>
            </mc:AlternateContent>
          </a:graphicData>
        </a:graphic>
      </p:graphicFrame>
      <p:pic>
        <p:nvPicPr>
          <p:cNvPr id="38" name="Google Shape;38;p10"/>
          <p:cNvPicPr preferRelativeResize="0"/>
          <p:nvPr/>
        </p:nvPicPr>
        <p:blipFill rotWithShape="1">
          <a:blip r:embed="rId6">
            <a:alphaModFix/>
          </a:blip>
          <a:srcRect/>
          <a:stretch/>
        </p:blipFill>
        <p:spPr>
          <a:xfrm>
            <a:off x="11220319" y="6108839"/>
            <a:ext cx="659578" cy="63694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구역 머리글">
  <p:cSld name="구역 머리글">
    <p:spTree>
      <p:nvGrpSpPr>
        <p:cNvPr id="1" name="Shape 39"/>
        <p:cNvGrpSpPr/>
        <p:nvPr/>
      </p:nvGrpSpPr>
      <p:grpSpPr>
        <a:xfrm>
          <a:off x="0" y="0"/>
          <a:ext cx="0" cy="0"/>
          <a:chOff x="0" y="0"/>
          <a:chExt cx="0" cy="0"/>
        </a:xfrm>
      </p:grpSpPr>
      <p:pic>
        <p:nvPicPr>
          <p:cNvPr id="40" name="Google Shape;40;p11"/>
          <p:cNvPicPr preferRelativeResize="0"/>
          <p:nvPr/>
        </p:nvPicPr>
        <p:blipFill rotWithShape="1">
          <a:blip r:embed="rId2">
            <a:alphaModFix/>
          </a:blip>
          <a:srcRect t="69126" b="16059"/>
          <a:stretch/>
        </p:blipFill>
        <p:spPr>
          <a:xfrm>
            <a:off x="0" y="5633356"/>
            <a:ext cx="12192000" cy="1224644"/>
          </a:xfrm>
          <a:prstGeom prst="rect">
            <a:avLst/>
          </a:prstGeom>
          <a:noFill/>
          <a:ln>
            <a:noFill/>
          </a:ln>
        </p:spPr>
      </p:pic>
      <p:pic>
        <p:nvPicPr>
          <p:cNvPr id="41" name="Google Shape;41;p11"/>
          <p:cNvPicPr preferRelativeResize="0"/>
          <p:nvPr/>
        </p:nvPicPr>
        <p:blipFill rotWithShape="1">
          <a:blip r:embed="rId3">
            <a:alphaModFix/>
          </a:blip>
          <a:srcRect t="980" b="84205"/>
          <a:stretch/>
        </p:blipFill>
        <p:spPr>
          <a:xfrm>
            <a:off x="0" y="0"/>
            <a:ext cx="12192000" cy="1224643"/>
          </a:xfrm>
          <a:prstGeom prst="rect">
            <a:avLst/>
          </a:prstGeom>
          <a:noFill/>
          <a:ln>
            <a:noFill/>
          </a:ln>
        </p:spPr>
      </p:pic>
      <p:sp>
        <p:nvSpPr>
          <p:cNvPr id="42" name="Google Shape;42;p11"/>
          <p:cNvSpPr txBox="1">
            <a:spLocks noGrp="1"/>
          </p:cNvSpPr>
          <p:nvPr>
            <p:ph type="sldNum" idx="12"/>
          </p:nvPr>
        </p:nvSpPr>
        <p:spPr>
          <a:xfrm>
            <a:off x="6678610" y="624251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grpSp>
        <p:nvGrpSpPr>
          <p:cNvPr id="43" name="Google Shape;43;p11"/>
          <p:cNvGrpSpPr/>
          <p:nvPr/>
        </p:nvGrpSpPr>
        <p:grpSpPr>
          <a:xfrm>
            <a:off x="347663" y="278130"/>
            <a:ext cx="2926879" cy="571500"/>
            <a:chOff x="347663" y="278130"/>
            <a:chExt cx="2926879" cy="571500"/>
          </a:xfrm>
        </p:grpSpPr>
        <p:pic>
          <p:nvPicPr>
            <p:cNvPr id="44" name="Google Shape;44;p11"/>
            <p:cNvPicPr preferRelativeResize="0"/>
            <p:nvPr/>
          </p:nvPicPr>
          <p:blipFill rotWithShape="1">
            <a:blip r:embed="rId4">
              <a:alphaModFix/>
            </a:blip>
            <a:srcRect/>
            <a:stretch/>
          </p:blipFill>
          <p:spPr>
            <a:xfrm>
              <a:off x="347663" y="278130"/>
              <a:ext cx="642938" cy="571500"/>
            </a:xfrm>
            <a:prstGeom prst="rect">
              <a:avLst/>
            </a:prstGeom>
            <a:noFill/>
            <a:ln>
              <a:noFill/>
            </a:ln>
          </p:spPr>
        </p:pic>
        <p:sp>
          <p:nvSpPr>
            <p:cNvPr id="45" name="Google Shape;45;p11"/>
            <p:cNvSpPr txBox="1"/>
            <p:nvPr/>
          </p:nvSpPr>
          <p:spPr>
            <a:xfrm>
              <a:off x="990601" y="363825"/>
              <a:ext cx="2283941"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0">
                  <a:solidFill>
                    <a:schemeClr val="lt1"/>
                  </a:solidFill>
                  <a:latin typeface="Arial"/>
                  <a:ea typeface="Arial"/>
                  <a:cs typeface="Arial"/>
                  <a:sym typeface="Arial"/>
                </a:rPr>
                <a:t>GEBCO</a:t>
              </a:r>
              <a:endParaRPr sz="2000" b="0">
                <a:solidFill>
                  <a:schemeClr val="lt1"/>
                </a:solidFill>
                <a:latin typeface="Arial"/>
                <a:ea typeface="Arial"/>
                <a:cs typeface="Arial"/>
                <a:sym typeface="Arial"/>
              </a:endParaRPr>
            </a:p>
          </p:txBody>
        </p:sp>
      </p:grpSp>
      <p:graphicFrame>
        <p:nvGraphicFramePr>
          <p:cNvPr id="46" name="Google Shape;46;p11"/>
          <p:cNvGraphicFramePr/>
          <p:nvPr/>
        </p:nvGraphicFramePr>
        <p:xfrm>
          <a:off x="9567188" y="6155150"/>
          <a:ext cx="1622613" cy="539848"/>
        </p:xfrm>
        <a:graphic>
          <a:graphicData uri="http://schemas.openxmlformats.org/presentationml/2006/ole">
            <mc:AlternateContent xmlns:mc="http://schemas.openxmlformats.org/markup-compatibility/2006">
              <mc:Choice xmlns:v="urn:schemas-microsoft-com:vml" Requires="v">
                <p:oleObj r:id="rId5" imgW="1622613" imgH="539848" progId="Photoshop.Image.12">
                  <p:embed/>
                </p:oleObj>
              </mc:Choice>
              <mc:Fallback>
                <p:oleObj r:id="rId5" imgW="1622613" imgH="539848" progId="Photoshop.Image.12">
                  <p:embed/>
                  <p:pic>
                    <p:nvPicPr>
                      <p:cNvPr id="46" name="Google Shape;46;p11"/>
                      <p:cNvPicPr preferRelativeResize="0"/>
                      <p:nvPr/>
                    </p:nvPicPr>
                    <p:blipFill rotWithShape="1">
                      <a:blip r:embed="rId6">
                        <a:alphaModFix/>
                      </a:blip>
                      <a:srcRect/>
                      <a:stretch/>
                    </p:blipFill>
                    <p:spPr>
                      <a:xfrm>
                        <a:off x="9567188" y="6155150"/>
                        <a:ext cx="1622613" cy="539848"/>
                      </a:xfrm>
                      <a:prstGeom prst="rect">
                        <a:avLst/>
                      </a:prstGeom>
                      <a:noFill/>
                      <a:ln>
                        <a:noFill/>
                      </a:ln>
                    </p:spPr>
                  </p:pic>
                </p:oleObj>
              </mc:Fallback>
            </mc:AlternateContent>
          </a:graphicData>
        </a:graphic>
      </p:graphicFrame>
      <p:pic>
        <p:nvPicPr>
          <p:cNvPr id="47" name="Google Shape;47;p11"/>
          <p:cNvPicPr preferRelativeResize="0"/>
          <p:nvPr/>
        </p:nvPicPr>
        <p:blipFill rotWithShape="1">
          <a:blip r:embed="rId7">
            <a:alphaModFix/>
          </a:blip>
          <a:srcRect/>
          <a:stretch/>
        </p:blipFill>
        <p:spPr>
          <a:xfrm>
            <a:off x="11220319" y="6108839"/>
            <a:ext cx="659578" cy="63694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콘텐츠 2개" type="twoObj">
  <p:cSld name="TWO_OBJECTS">
    <p:spTree>
      <p:nvGrpSpPr>
        <p:cNvPr id="1" name="Shape 48"/>
        <p:cNvGrpSpPr/>
        <p:nvPr/>
      </p:nvGrpSpPr>
      <p:grpSpPr>
        <a:xfrm>
          <a:off x="0" y="0"/>
          <a:ext cx="0" cy="0"/>
          <a:chOff x="0" y="0"/>
          <a:chExt cx="0" cy="0"/>
        </a:xfrm>
      </p:grpSpPr>
      <p:sp>
        <p:nvSpPr>
          <p:cNvPr id="49" name="Google Shape;4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비교" type="twoTxTwoObj">
  <p:cSld name="TWO_OBJECTS_WITH_TEXT">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9" name="Google Shape;59;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0" name="Google Shape;60;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제목만" type="titleOnly">
  <p:cSld name="TITLE_ONLY">
    <p:spTree>
      <p:nvGrpSpPr>
        <p:cNvPr id="1" name="Shape 64"/>
        <p:cNvGrpSpPr/>
        <p:nvPr/>
      </p:nvGrpSpPr>
      <p:grpSpPr>
        <a:xfrm>
          <a:off x="0" y="0"/>
          <a:ext cx="0" cy="0"/>
          <a:chOff x="0" y="0"/>
          <a:chExt cx="0" cy="0"/>
        </a:xfrm>
      </p:grpSpPr>
      <p:sp>
        <p:nvSpPr>
          <p:cNvPr id="65" name="Google Shape;65;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cSld name="OBJECT_WITH_CAPTION_TEXT">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algun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6" name="Google Shape;76;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7" name="Google Shape;77;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cSld name="PICTURE_WITH_CAPTION_TEXT">
    <p:spTree>
      <p:nvGrpSpPr>
        <p:cNvPr id="1" name="Shape 80"/>
        <p:cNvGrpSpPr/>
        <p:nvPr/>
      </p:nvGrpSpPr>
      <p:grpSpPr>
        <a:xfrm>
          <a:off x="0" y="0"/>
          <a:ext cx="0" cy="0"/>
          <a:chOff x="0" y="0"/>
          <a:chExt cx="0" cy="0"/>
        </a:xfrm>
      </p:grpSpPr>
      <p:sp>
        <p:nvSpPr>
          <p:cNvPr id="81" name="Google Shape;81;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Malgun Gothic"/>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7"/>
          <p:cNvSpPr>
            <a:spLocks noGrp="1"/>
          </p:cNvSpPr>
          <p:nvPr>
            <p:ph type="pic" idx="2"/>
          </p:nvPr>
        </p:nvSpPr>
        <p:spPr>
          <a:xfrm>
            <a:off x="5183188" y="987425"/>
            <a:ext cx="6172200" cy="4873625"/>
          </a:xfrm>
          <a:prstGeom prst="rect">
            <a:avLst/>
          </a:prstGeom>
          <a:noFill/>
          <a:ln>
            <a:noFill/>
          </a:ln>
        </p:spPr>
      </p:sp>
      <p:sp>
        <p:nvSpPr>
          <p:cNvPr id="83" name="Google Shape;83;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4" name="Google Shape;84;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Malgun Gothic"/>
              <a:buNone/>
              <a:defRPr sz="4400" b="0" i="0" u="none" strike="noStrike" cap="none">
                <a:solidFill>
                  <a:schemeClr val="dk1"/>
                </a:solidFill>
                <a:latin typeface="Malgun Gothic"/>
                <a:ea typeface="Malgun Gothic"/>
                <a:cs typeface="Malgun Gothic"/>
                <a:sym typeface="Malgun Gothic"/>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Malgun Gothic"/>
                <a:ea typeface="Malgun Gothic"/>
                <a:cs typeface="Malgun Gothic"/>
                <a:sym typeface="Malgun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Malgun Gothic"/>
                <a:ea typeface="Malgun Gothic"/>
                <a:cs typeface="Malgun Gothic"/>
                <a:sym typeface="Malgun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Malgun Gothic"/>
                <a:ea typeface="Malgun Gothic"/>
                <a:cs typeface="Malgun Gothic"/>
                <a:sym typeface="Malgun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9" name="Google Shape;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10" name="Google Shape;1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Malgun Gothic"/>
                <a:ea typeface="Malgun Gothic"/>
                <a:cs typeface="Malgun Gothic"/>
                <a:sym typeface="Malgun Gothic"/>
              </a:defRPr>
            </a:lvl1pPr>
            <a:lvl2pPr marL="0" marR="0" lvl="1" indent="0" algn="r" rtl="0">
              <a:spcBef>
                <a:spcPts val="0"/>
              </a:spcBef>
              <a:buNone/>
              <a:defRPr sz="1200" b="0" i="0" u="none" strike="noStrike" cap="none">
                <a:solidFill>
                  <a:srgbClr val="888888"/>
                </a:solidFill>
                <a:latin typeface="Malgun Gothic"/>
                <a:ea typeface="Malgun Gothic"/>
                <a:cs typeface="Malgun Gothic"/>
                <a:sym typeface="Malgun Gothic"/>
              </a:defRPr>
            </a:lvl2pPr>
            <a:lvl3pPr marL="0" marR="0" lvl="2" indent="0" algn="r" rtl="0">
              <a:spcBef>
                <a:spcPts val="0"/>
              </a:spcBef>
              <a:buNone/>
              <a:defRPr sz="1200" b="0" i="0" u="none" strike="noStrike" cap="none">
                <a:solidFill>
                  <a:srgbClr val="888888"/>
                </a:solidFill>
                <a:latin typeface="Malgun Gothic"/>
                <a:ea typeface="Malgun Gothic"/>
                <a:cs typeface="Malgun Gothic"/>
                <a:sym typeface="Malgun Gothic"/>
              </a:defRPr>
            </a:lvl3pPr>
            <a:lvl4pPr marL="0" marR="0" lvl="3" indent="0" algn="r" rtl="0">
              <a:spcBef>
                <a:spcPts val="0"/>
              </a:spcBef>
              <a:buNone/>
              <a:defRPr sz="1200" b="0" i="0" u="none" strike="noStrike" cap="none">
                <a:solidFill>
                  <a:srgbClr val="888888"/>
                </a:solidFill>
                <a:latin typeface="Malgun Gothic"/>
                <a:ea typeface="Malgun Gothic"/>
                <a:cs typeface="Malgun Gothic"/>
                <a:sym typeface="Malgun Gothic"/>
              </a:defRPr>
            </a:lvl4pPr>
            <a:lvl5pPr marL="0" marR="0" lvl="4" indent="0" algn="r" rtl="0">
              <a:spcBef>
                <a:spcPts val="0"/>
              </a:spcBef>
              <a:buNone/>
              <a:defRPr sz="1200" b="0" i="0" u="none" strike="noStrike" cap="none">
                <a:solidFill>
                  <a:srgbClr val="888888"/>
                </a:solidFill>
                <a:latin typeface="Malgun Gothic"/>
                <a:ea typeface="Malgun Gothic"/>
                <a:cs typeface="Malgun Gothic"/>
                <a:sym typeface="Malgun Gothic"/>
              </a:defRPr>
            </a:lvl5pPr>
            <a:lvl6pPr marL="0" marR="0" lvl="5" indent="0" algn="r" rtl="0">
              <a:spcBef>
                <a:spcPts val="0"/>
              </a:spcBef>
              <a:buNone/>
              <a:defRPr sz="1200" b="0" i="0" u="none" strike="noStrike" cap="none">
                <a:solidFill>
                  <a:srgbClr val="888888"/>
                </a:solidFill>
                <a:latin typeface="Malgun Gothic"/>
                <a:ea typeface="Malgun Gothic"/>
                <a:cs typeface="Malgun Gothic"/>
                <a:sym typeface="Malgun Gothic"/>
              </a:defRPr>
            </a:lvl6pPr>
            <a:lvl7pPr marL="0" marR="0" lvl="6" indent="0" algn="r" rtl="0">
              <a:spcBef>
                <a:spcPts val="0"/>
              </a:spcBef>
              <a:buNone/>
              <a:defRPr sz="1200" b="0" i="0" u="none" strike="noStrike" cap="none">
                <a:solidFill>
                  <a:srgbClr val="888888"/>
                </a:solidFill>
                <a:latin typeface="Malgun Gothic"/>
                <a:ea typeface="Malgun Gothic"/>
                <a:cs typeface="Malgun Gothic"/>
                <a:sym typeface="Malgun Gothic"/>
              </a:defRPr>
            </a:lvl7pPr>
            <a:lvl8pPr marL="0" marR="0" lvl="7" indent="0" algn="r" rtl="0">
              <a:spcBef>
                <a:spcPts val="0"/>
              </a:spcBef>
              <a:buNone/>
              <a:defRPr sz="1200" b="0" i="0" u="none" strike="noStrike" cap="none">
                <a:solidFill>
                  <a:srgbClr val="888888"/>
                </a:solidFill>
                <a:latin typeface="Malgun Gothic"/>
                <a:ea typeface="Malgun Gothic"/>
                <a:cs typeface="Malgun Gothic"/>
                <a:sym typeface="Malgun Gothic"/>
              </a:defRPr>
            </a:lvl8pPr>
            <a:lvl9pPr marL="0" marR="0" lvl="8" indent="0" algn="r" rtl="0">
              <a:spcBef>
                <a:spcPts val="0"/>
              </a:spcBef>
              <a:buNone/>
              <a:defRPr sz="1200" b="0" i="0" u="none" strike="noStrike" cap="none">
                <a:solidFill>
                  <a:srgbClr val="888888"/>
                </a:solidFill>
                <a:latin typeface="Malgun Gothic"/>
                <a:ea typeface="Malgun Gothic"/>
                <a:cs typeface="Malgun Gothic"/>
                <a:sym typeface="Malgun Gothic"/>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mailto:lsxinh@gmail.com"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hyperlink" Target="mailto:sumi44masa@gmail.com" TargetMode="External"/><Relationship Id="rId4" Type="http://schemas.openxmlformats.org/officeDocument/2006/relationships/hyperlink" Target="mailto:rochelle@ccom.unh.edu"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p:nvPr/>
        </p:nvSpPr>
        <p:spPr>
          <a:xfrm>
            <a:off x="1143001" y="2108200"/>
            <a:ext cx="86359" cy="1320800"/>
          </a:xfrm>
          <a:prstGeom prst="rect">
            <a:avLst/>
          </a:prstGeom>
          <a:solidFill>
            <a:srgbClr val="01A9A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01A9AA"/>
              </a:solidFill>
              <a:latin typeface="Malgun Gothic"/>
              <a:ea typeface="Malgun Gothic"/>
              <a:cs typeface="Malgun Gothic"/>
              <a:sym typeface="Malgun Gothic"/>
            </a:endParaRPr>
          </a:p>
        </p:txBody>
      </p:sp>
      <p:sp>
        <p:nvSpPr>
          <p:cNvPr id="115" name="Google Shape;115;p2"/>
          <p:cNvSpPr txBox="1"/>
          <p:nvPr/>
        </p:nvSpPr>
        <p:spPr>
          <a:xfrm>
            <a:off x="1529924" y="1891695"/>
            <a:ext cx="10415772" cy="193895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6000" dirty="0">
                <a:solidFill>
                  <a:srgbClr val="01A9AA"/>
                </a:solidFill>
                <a:latin typeface="Arial"/>
                <a:ea typeface="Arial"/>
                <a:cs typeface="Arial"/>
                <a:sym typeface="Arial"/>
              </a:rPr>
              <a:t>S</a:t>
            </a:r>
            <a:r>
              <a:rPr lang="en-US" sz="6000" dirty="0">
                <a:solidFill>
                  <a:schemeClr val="lt1"/>
                </a:solidFill>
                <a:latin typeface="Arial"/>
                <a:ea typeface="Arial"/>
                <a:cs typeface="Arial"/>
                <a:sym typeface="Arial"/>
              </a:rPr>
              <a:t>ub Committee on </a:t>
            </a:r>
            <a:r>
              <a:rPr lang="en-US" sz="6000" dirty="0">
                <a:solidFill>
                  <a:schemeClr val="lt1"/>
                </a:solidFill>
              </a:rPr>
              <a:t>Education and Training </a:t>
            </a:r>
            <a:endParaRPr sz="6000" dirty="0">
              <a:solidFill>
                <a:schemeClr val="lt1"/>
              </a:solidFill>
              <a:latin typeface="Arial"/>
              <a:ea typeface="Arial"/>
              <a:cs typeface="Arial"/>
              <a:sym typeface="Arial"/>
            </a:endParaRPr>
          </a:p>
        </p:txBody>
      </p:sp>
      <p:sp>
        <p:nvSpPr>
          <p:cNvPr id="116" name="Google Shape;116;p2"/>
          <p:cNvSpPr/>
          <p:nvPr/>
        </p:nvSpPr>
        <p:spPr>
          <a:xfrm>
            <a:off x="1529924" y="4439654"/>
            <a:ext cx="4028904" cy="830956"/>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n-US" sz="1600" dirty="0">
                <a:solidFill>
                  <a:schemeClr val="lt1"/>
                </a:solidFill>
                <a:latin typeface="Arial"/>
                <a:ea typeface="Arial"/>
                <a:cs typeface="Arial"/>
                <a:sym typeface="Arial"/>
              </a:rPr>
              <a:t>Paul Brett Chair</a:t>
            </a:r>
            <a:endParaRPr dirty="0"/>
          </a:p>
          <a:p>
            <a:pPr marL="0" marR="0" lvl="0" indent="0" algn="l" rtl="0">
              <a:lnSpc>
                <a:spcPct val="150000"/>
              </a:lnSpc>
              <a:spcBef>
                <a:spcPts val="0"/>
              </a:spcBef>
              <a:spcAft>
                <a:spcPts val="0"/>
              </a:spcAft>
              <a:buNone/>
            </a:pPr>
            <a:r>
              <a:rPr lang="en-US" sz="1600" dirty="0">
                <a:solidFill>
                  <a:schemeClr val="lt1"/>
                </a:solidFill>
                <a:latin typeface="Arial"/>
                <a:ea typeface="Arial"/>
                <a:cs typeface="Arial"/>
                <a:sym typeface="Arial"/>
              </a:rPr>
              <a:t>2022. 10</a:t>
            </a:r>
            <a:endParaRPr sz="1600" dirty="0">
              <a:solidFill>
                <a:schemeClr val="lt1"/>
              </a:solidFill>
              <a:latin typeface="Arial"/>
              <a:ea typeface="Arial"/>
              <a:cs typeface="Arial"/>
              <a:sym typeface="Arial"/>
            </a:endParaRPr>
          </a:p>
        </p:txBody>
      </p:sp>
      <p:sp>
        <p:nvSpPr>
          <p:cNvPr id="117" name="Google Shape;117;p2"/>
          <p:cNvSpPr txBox="1"/>
          <p:nvPr/>
        </p:nvSpPr>
        <p:spPr>
          <a:xfrm>
            <a:off x="1529924" y="3830647"/>
            <a:ext cx="4922520" cy="52322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400" b="0" i="0" dirty="0">
                <a:solidFill>
                  <a:schemeClr val="lt1"/>
                </a:solidFill>
                <a:latin typeface="Arial"/>
                <a:ea typeface="Arial"/>
                <a:cs typeface="Arial"/>
                <a:sym typeface="Arial"/>
              </a:rPr>
              <a:t>GEBCO aims to provide the most authoritative, publicly available bathymetry data sets for the world’s oceans.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p:nvPr/>
        </p:nvSpPr>
        <p:spPr>
          <a:xfrm>
            <a:off x="5021275" y="2480260"/>
            <a:ext cx="24282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Insert text here</a:t>
            </a:r>
            <a:endParaRPr sz="2000">
              <a:solidFill>
                <a:schemeClr val="lt1"/>
              </a:solidFill>
              <a:latin typeface="Arial"/>
              <a:ea typeface="Arial"/>
              <a:cs typeface="Arial"/>
              <a:sym typeface="Arial"/>
            </a:endParaRPr>
          </a:p>
        </p:txBody>
      </p:sp>
      <p:sp>
        <p:nvSpPr>
          <p:cNvPr id="123" name="Google Shape;123;p3"/>
          <p:cNvSpPr txBox="1"/>
          <p:nvPr/>
        </p:nvSpPr>
        <p:spPr>
          <a:xfrm>
            <a:off x="5021275" y="2958566"/>
            <a:ext cx="2251270"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Insert text here</a:t>
            </a:r>
            <a:endParaRPr/>
          </a:p>
          <a:p>
            <a:pPr marL="342900" marR="0" lvl="0" indent="-342900" algn="l" rtl="0">
              <a:lnSpc>
                <a:spcPct val="100000"/>
              </a:lnSpc>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Insert text here</a:t>
            </a:r>
            <a:endParaRPr sz="1600">
              <a:solidFill>
                <a:schemeClr val="lt1"/>
              </a:solidFill>
              <a:latin typeface="Arial"/>
              <a:ea typeface="Arial"/>
              <a:cs typeface="Arial"/>
              <a:sym typeface="Arial"/>
            </a:endParaRPr>
          </a:p>
          <a:p>
            <a:pPr marL="342900" marR="0" lvl="0" indent="-241300" algn="l" rtl="0">
              <a:spcBef>
                <a:spcPts val="0"/>
              </a:spcBef>
              <a:spcAft>
                <a:spcPts val="0"/>
              </a:spcAft>
              <a:buClr>
                <a:schemeClr val="dk1"/>
              </a:buClr>
              <a:buSzPts val="1600"/>
              <a:buFont typeface="Malgun Gothic"/>
              <a:buNone/>
            </a:pPr>
            <a:endParaRPr sz="1600">
              <a:solidFill>
                <a:schemeClr val="lt1"/>
              </a:solidFill>
              <a:latin typeface="Arial"/>
              <a:ea typeface="Arial"/>
              <a:cs typeface="Arial"/>
              <a:sym typeface="Arial"/>
            </a:endParaRPr>
          </a:p>
        </p:txBody>
      </p:sp>
      <p:sp>
        <p:nvSpPr>
          <p:cNvPr id="124" name="Google Shape;124;p3"/>
          <p:cNvSpPr/>
          <p:nvPr/>
        </p:nvSpPr>
        <p:spPr>
          <a:xfrm>
            <a:off x="4261626" y="2413738"/>
            <a:ext cx="6078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1A9AA"/>
                </a:solidFill>
                <a:latin typeface="Arial"/>
                <a:ea typeface="Arial"/>
                <a:cs typeface="Arial"/>
                <a:sym typeface="Arial"/>
              </a:rPr>
              <a:t>01</a:t>
            </a:r>
            <a:endParaRPr sz="2800">
              <a:solidFill>
                <a:srgbClr val="01A9AA"/>
              </a:solidFill>
              <a:latin typeface="Arial"/>
              <a:ea typeface="Arial"/>
              <a:cs typeface="Arial"/>
              <a:sym typeface="Arial"/>
            </a:endParaRPr>
          </a:p>
        </p:txBody>
      </p:sp>
      <p:sp>
        <p:nvSpPr>
          <p:cNvPr id="125" name="Google Shape;125;p3"/>
          <p:cNvSpPr txBox="1"/>
          <p:nvPr/>
        </p:nvSpPr>
        <p:spPr>
          <a:xfrm>
            <a:off x="9034476" y="2480260"/>
            <a:ext cx="24282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Insert text here</a:t>
            </a:r>
            <a:endParaRPr sz="2000">
              <a:solidFill>
                <a:schemeClr val="lt1"/>
              </a:solidFill>
              <a:latin typeface="Arial"/>
              <a:ea typeface="Arial"/>
              <a:cs typeface="Arial"/>
              <a:sym typeface="Arial"/>
            </a:endParaRPr>
          </a:p>
        </p:txBody>
      </p:sp>
      <p:sp>
        <p:nvSpPr>
          <p:cNvPr id="126" name="Google Shape;126;p3"/>
          <p:cNvSpPr txBox="1"/>
          <p:nvPr/>
        </p:nvSpPr>
        <p:spPr>
          <a:xfrm>
            <a:off x="9034476" y="2958566"/>
            <a:ext cx="2251270"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Insert text here</a:t>
            </a:r>
            <a:endParaRPr/>
          </a:p>
          <a:p>
            <a:pPr marL="342900" marR="0" lvl="0" indent="-342900" algn="l" rtl="0">
              <a:lnSpc>
                <a:spcPct val="100000"/>
              </a:lnSpc>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Insert text here</a:t>
            </a:r>
            <a:endParaRPr sz="1600">
              <a:solidFill>
                <a:schemeClr val="lt1"/>
              </a:solidFill>
              <a:latin typeface="Arial"/>
              <a:ea typeface="Arial"/>
              <a:cs typeface="Arial"/>
              <a:sym typeface="Arial"/>
            </a:endParaRPr>
          </a:p>
          <a:p>
            <a:pPr marL="342900" marR="0" lvl="0" indent="-241300" algn="l" rtl="0">
              <a:spcBef>
                <a:spcPts val="0"/>
              </a:spcBef>
              <a:spcAft>
                <a:spcPts val="0"/>
              </a:spcAft>
              <a:buClr>
                <a:schemeClr val="dk1"/>
              </a:buClr>
              <a:buSzPts val="1600"/>
              <a:buFont typeface="Malgun Gothic"/>
              <a:buNone/>
            </a:pPr>
            <a:endParaRPr sz="1600">
              <a:solidFill>
                <a:schemeClr val="lt1"/>
              </a:solidFill>
              <a:latin typeface="Arial"/>
              <a:ea typeface="Arial"/>
              <a:cs typeface="Arial"/>
              <a:sym typeface="Arial"/>
            </a:endParaRPr>
          </a:p>
        </p:txBody>
      </p:sp>
      <p:sp>
        <p:nvSpPr>
          <p:cNvPr id="127" name="Google Shape;127;p3"/>
          <p:cNvSpPr/>
          <p:nvPr/>
        </p:nvSpPr>
        <p:spPr>
          <a:xfrm>
            <a:off x="8274827" y="2413738"/>
            <a:ext cx="6078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1A9AA"/>
                </a:solidFill>
                <a:latin typeface="Arial"/>
                <a:ea typeface="Arial"/>
                <a:cs typeface="Arial"/>
                <a:sym typeface="Arial"/>
              </a:rPr>
              <a:t>02</a:t>
            </a:r>
            <a:endParaRPr sz="2800">
              <a:solidFill>
                <a:srgbClr val="01A9AA"/>
              </a:solidFill>
              <a:latin typeface="Arial"/>
              <a:ea typeface="Arial"/>
              <a:cs typeface="Arial"/>
              <a:sym typeface="Arial"/>
            </a:endParaRPr>
          </a:p>
        </p:txBody>
      </p:sp>
      <p:sp>
        <p:nvSpPr>
          <p:cNvPr id="128" name="Google Shape;128;p3"/>
          <p:cNvSpPr txBox="1"/>
          <p:nvPr/>
        </p:nvSpPr>
        <p:spPr>
          <a:xfrm>
            <a:off x="5019259" y="4237821"/>
            <a:ext cx="24282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Insert text here</a:t>
            </a:r>
            <a:endParaRPr sz="2000">
              <a:solidFill>
                <a:schemeClr val="lt1"/>
              </a:solidFill>
              <a:latin typeface="Arial"/>
              <a:ea typeface="Arial"/>
              <a:cs typeface="Arial"/>
              <a:sym typeface="Arial"/>
            </a:endParaRPr>
          </a:p>
        </p:txBody>
      </p:sp>
      <p:sp>
        <p:nvSpPr>
          <p:cNvPr id="129" name="Google Shape;129;p3"/>
          <p:cNvSpPr txBox="1"/>
          <p:nvPr/>
        </p:nvSpPr>
        <p:spPr>
          <a:xfrm>
            <a:off x="5019259" y="4716127"/>
            <a:ext cx="2251270"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Insert text here</a:t>
            </a:r>
            <a:endParaRPr/>
          </a:p>
          <a:p>
            <a:pPr marL="342900" marR="0" lvl="0" indent="-342900" algn="l" rtl="0">
              <a:lnSpc>
                <a:spcPct val="100000"/>
              </a:lnSpc>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Insert text here</a:t>
            </a:r>
            <a:endParaRPr sz="1600">
              <a:solidFill>
                <a:schemeClr val="lt1"/>
              </a:solidFill>
              <a:latin typeface="Arial"/>
              <a:ea typeface="Arial"/>
              <a:cs typeface="Arial"/>
              <a:sym typeface="Arial"/>
            </a:endParaRPr>
          </a:p>
          <a:p>
            <a:pPr marL="342900" marR="0" lvl="0" indent="-241300" algn="l" rtl="0">
              <a:spcBef>
                <a:spcPts val="0"/>
              </a:spcBef>
              <a:spcAft>
                <a:spcPts val="0"/>
              </a:spcAft>
              <a:buClr>
                <a:schemeClr val="dk1"/>
              </a:buClr>
              <a:buSzPts val="1600"/>
              <a:buFont typeface="Malgun Gothic"/>
              <a:buNone/>
            </a:pPr>
            <a:endParaRPr sz="1600">
              <a:solidFill>
                <a:schemeClr val="lt1"/>
              </a:solidFill>
              <a:latin typeface="Arial"/>
              <a:ea typeface="Arial"/>
              <a:cs typeface="Arial"/>
              <a:sym typeface="Arial"/>
            </a:endParaRPr>
          </a:p>
        </p:txBody>
      </p:sp>
      <p:sp>
        <p:nvSpPr>
          <p:cNvPr id="130" name="Google Shape;130;p3"/>
          <p:cNvSpPr/>
          <p:nvPr/>
        </p:nvSpPr>
        <p:spPr>
          <a:xfrm>
            <a:off x="4259610" y="4171299"/>
            <a:ext cx="6078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1A9AA"/>
                </a:solidFill>
                <a:latin typeface="Arial"/>
                <a:ea typeface="Arial"/>
                <a:cs typeface="Arial"/>
                <a:sym typeface="Arial"/>
              </a:rPr>
              <a:t>03</a:t>
            </a:r>
            <a:endParaRPr sz="2800">
              <a:solidFill>
                <a:srgbClr val="01A9AA"/>
              </a:solidFill>
              <a:latin typeface="Arial"/>
              <a:ea typeface="Arial"/>
              <a:cs typeface="Arial"/>
              <a:sym typeface="Arial"/>
            </a:endParaRPr>
          </a:p>
        </p:txBody>
      </p:sp>
      <p:sp>
        <p:nvSpPr>
          <p:cNvPr id="131" name="Google Shape;131;p3"/>
          <p:cNvSpPr txBox="1"/>
          <p:nvPr/>
        </p:nvSpPr>
        <p:spPr>
          <a:xfrm>
            <a:off x="9032460" y="4237821"/>
            <a:ext cx="242824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Insert text here</a:t>
            </a:r>
            <a:endParaRPr sz="2000">
              <a:solidFill>
                <a:schemeClr val="lt1"/>
              </a:solidFill>
              <a:latin typeface="Arial"/>
              <a:ea typeface="Arial"/>
              <a:cs typeface="Arial"/>
              <a:sym typeface="Arial"/>
            </a:endParaRPr>
          </a:p>
        </p:txBody>
      </p:sp>
      <p:sp>
        <p:nvSpPr>
          <p:cNvPr id="132" name="Google Shape;132;p3"/>
          <p:cNvSpPr txBox="1"/>
          <p:nvPr/>
        </p:nvSpPr>
        <p:spPr>
          <a:xfrm>
            <a:off x="9032460" y="4716127"/>
            <a:ext cx="2251270" cy="83099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Insert text here</a:t>
            </a:r>
            <a:endParaRPr/>
          </a:p>
          <a:p>
            <a:pPr marL="342900" marR="0" lvl="0" indent="-342900" algn="l" rtl="0">
              <a:lnSpc>
                <a:spcPct val="100000"/>
              </a:lnSpc>
              <a:spcBef>
                <a:spcPts val="0"/>
              </a:spcBef>
              <a:spcAft>
                <a:spcPts val="0"/>
              </a:spcAft>
              <a:buClr>
                <a:schemeClr val="lt1"/>
              </a:buClr>
              <a:buSzPts val="1600"/>
              <a:buFont typeface="Arial"/>
              <a:buChar char="-"/>
            </a:pPr>
            <a:r>
              <a:rPr lang="en-US" sz="1600">
                <a:solidFill>
                  <a:schemeClr val="lt1"/>
                </a:solidFill>
                <a:latin typeface="Arial"/>
                <a:ea typeface="Arial"/>
                <a:cs typeface="Arial"/>
                <a:sym typeface="Arial"/>
              </a:rPr>
              <a:t>Insert text here</a:t>
            </a:r>
            <a:endParaRPr sz="1600">
              <a:solidFill>
                <a:schemeClr val="lt1"/>
              </a:solidFill>
              <a:latin typeface="Arial"/>
              <a:ea typeface="Arial"/>
              <a:cs typeface="Arial"/>
              <a:sym typeface="Arial"/>
            </a:endParaRPr>
          </a:p>
          <a:p>
            <a:pPr marL="342900" marR="0" lvl="0" indent="-241300" algn="l" rtl="0">
              <a:spcBef>
                <a:spcPts val="0"/>
              </a:spcBef>
              <a:spcAft>
                <a:spcPts val="0"/>
              </a:spcAft>
              <a:buClr>
                <a:schemeClr val="dk1"/>
              </a:buClr>
              <a:buSzPts val="1600"/>
              <a:buFont typeface="Malgun Gothic"/>
              <a:buNone/>
            </a:pPr>
            <a:endParaRPr sz="1600">
              <a:solidFill>
                <a:schemeClr val="lt1"/>
              </a:solidFill>
              <a:latin typeface="Arial"/>
              <a:ea typeface="Arial"/>
              <a:cs typeface="Arial"/>
              <a:sym typeface="Arial"/>
            </a:endParaRPr>
          </a:p>
        </p:txBody>
      </p:sp>
      <p:sp>
        <p:nvSpPr>
          <p:cNvPr id="133" name="Google Shape;133;p3"/>
          <p:cNvSpPr/>
          <p:nvPr/>
        </p:nvSpPr>
        <p:spPr>
          <a:xfrm>
            <a:off x="8272811" y="4171299"/>
            <a:ext cx="607859"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1A9AA"/>
                </a:solidFill>
                <a:latin typeface="Arial"/>
                <a:ea typeface="Arial"/>
                <a:cs typeface="Arial"/>
                <a:sym typeface="Arial"/>
              </a:rPr>
              <a:t>04</a:t>
            </a:r>
            <a:endParaRPr sz="2800">
              <a:solidFill>
                <a:srgbClr val="01A9AA"/>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
          <p:cNvSpPr txBox="1"/>
          <p:nvPr/>
        </p:nvSpPr>
        <p:spPr>
          <a:xfrm>
            <a:off x="1372980" y="1494694"/>
            <a:ext cx="3777285"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dirty="0">
                <a:solidFill>
                  <a:srgbClr val="595959"/>
                </a:solidFill>
              </a:rPr>
              <a:t>Objectives</a:t>
            </a:r>
            <a:endParaRPr sz="3200" dirty="0">
              <a:solidFill>
                <a:srgbClr val="595959"/>
              </a:solidFill>
              <a:latin typeface="Arial"/>
              <a:ea typeface="Arial"/>
              <a:cs typeface="Arial"/>
              <a:sym typeface="Arial"/>
            </a:endParaRPr>
          </a:p>
        </p:txBody>
      </p:sp>
      <p:sp>
        <p:nvSpPr>
          <p:cNvPr id="139" name="Google Shape;139;p4"/>
          <p:cNvSpPr txBox="1"/>
          <p:nvPr/>
        </p:nvSpPr>
        <p:spPr>
          <a:xfrm>
            <a:off x="425512" y="2182525"/>
            <a:ext cx="11190083" cy="2000507"/>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rgbClr val="595959"/>
              </a:buClr>
              <a:buSzPts val="2400"/>
              <a:buFont typeface="Arial"/>
              <a:buChar char="-"/>
            </a:pPr>
            <a:r>
              <a:rPr lang="en-US" sz="2000" dirty="0"/>
              <a:t>The Sub-Committee on Education and Training (SCET) was established in 2022 to develop and coordinate the education and training strategy of the GEBCO </a:t>
            </a:r>
            <a:r>
              <a:rPr lang="en-US" sz="2000" dirty="0" err="1"/>
              <a:t>Programme</a:t>
            </a:r>
            <a:endParaRPr lang="en-US" sz="4000" dirty="0"/>
          </a:p>
          <a:p>
            <a:pPr marL="342900" marR="0" lvl="0" indent="-342900" algn="l" rtl="0">
              <a:spcBef>
                <a:spcPts val="0"/>
              </a:spcBef>
              <a:spcAft>
                <a:spcPts val="0"/>
              </a:spcAft>
              <a:buClr>
                <a:srgbClr val="595959"/>
              </a:buClr>
              <a:buSzPts val="2400"/>
              <a:buFont typeface="Arial"/>
              <a:buChar char="-"/>
            </a:pPr>
            <a:r>
              <a:rPr lang="en-US" sz="2000" dirty="0"/>
              <a:t>aims to raise awareness amongst academic institutions of gaps in education and training that may impact on the progress and development of ocean mapping and in particular, the objectives of the GEBCO </a:t>
            </a:r>
            <a:r>
              <a:rPr lang="en-US" sz="2000" dirty="0" err="1"/>
              <a:t>Programme</a:t>
            </a:r>
            <a:endParaRPr lang="en-US" sz="1600" dirty="0"/>
          </a:p>
          <a:p>
            <a:pPr marL="342900" marR="0" lvl="0" indent="-190500" algn="l" rtl="0">
              <a:spcBef>
                <a:spcPts val="0"/>
              </a:spcBef>
              <a:spcAft>
                <a:spcPts val="0"/>
              </a:spcAft>
              <a:buClr>
                <a:schemeClr val="dk1"/>
              </a:buClr>
              <a:buSzPts val="2400"/>
              <a:buFont typeface="Malgun Gothic"/>
              <a:buNone/>
            </a:pPr>
            <a:endParaRPr sz="2400" dirty="0">
              <a:solidFill>
                <a:srgbClr val="595959"/>
              </a:solidFill>
              <a:latin typeface="Arial"/>
              <a:ea typeface="Arial"/>
              <a:cs typeface="Arial"/>
              <a:sym typeface="Arial"/>
            </a:endParaRPr>
          </a:p>
        </p:txBody>
      </p:sp>
      <p:sp>
        <p:nvSpPr>
          <p:cNvPr id="140" name="Google Shape;140;p4"/>
          <p:cNvSpPr/>
          <p:nvPr/>
        </p:nvSpPr>
        <p:spPr>
          <a:xfrm>
            <a:off x="607538" y="1433139"/>
            <a:ext cx="1224844"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a:solidFill>
                  <a:srgbClr val="01A9AA"/>
                </a:solidFill>
                <a:latin typeface="Arial"/>
                <a:ea typeface="Arial"/>
                <a:cs typeface="Arial"/>
                <a:sym typeface="Arial"/>
              </a:rPr>
              <a:t>01</a:t>
            </a:r>
            <a:endParaRPr sz="4000">
              <a:solidFill>
                <a:srgbClr val="01A9AA"/>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5"/>
          <p:cNvSpPr/>
          <p:nvPr/>
        </p:nvSpPr>
        <p:spPr>
          <a:xfrm>
            <a:off x="342900" y="264160"/>
            <a:ext cx="756920" cy="7569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algun Gothic"/>
              <a:ea typeface="Malgun Gothic"/>
              <a:cs typeface="Malgun Gothic"/>
              <a:sym typeface="Malgun Gothic"/>
            </a:endParaRPr>
          </a:p>
        </p:txBody>
      </p:sp>
      <p:sp>
        <p:nvSpPr>
          <p:cNvPr id="146" name="Google Shape;146;p5"/>
          <p:cNvSpPr txBox="1"/>
          <p:nvPr/>
        </p:nvSpPr>
        <p:spPr>
          <a:xfrm>
            <a:off x="1246835" y="442178"/>
            <a:ext cx="37772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dirty="0">
                <a:solidFill>
                  <a:srgbClr val="595959"/>
                </a:solidFill>
                <a:latin typeface="Arial"/>
                <a:ea typeface="Arial"/>
                <a:cs typeface="Arial"/>
                <a:sym typeface="Arial"/>
              </a:rPr>
              <a:t>Insert text here</a:t>
            </a:r>
            <a:endParaRPr sz="2000" dirty="0">
              <a:solidFill>
                <a:srgbClr val="595959"/>
              </a:solidFill>
              <a:latin typeface="Arial"/>
              <a:ea typeface="Arial"/>
              <a:cs typeface="Arial"/>
              <a:sym typeface="Arial"/>
            </a:endParaRPr>
          </a:p>
        </p:txBody>
      </p:sp>
      <p:sp>
        <p:nvSpPr>
          <p:cNvPr id="147" name="Google Shape;147;p5"/>
          <p:cNvSpPr/>
          <p:nvPr/>
        </p:nvSpPr>
        <p:spPr>
          <a:xfrm>
            <a:off x="416189" y="380623"/>
            <a:ext cx="6103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1A9AA"/>
                </a:solidFill>
                <a:latin typeface="Arial"/>
                <a:ea typeface="Arial"/>
                <a:cs typeface="Arial"/>
                <a:sym typeface="Arial"/>
              </a:rPr>
              <a:t>01</a:t>
            </a:r>
            <a:endParaRPr sz="2800">
              <a:solidFill>
                <a:srgbClr val="01A9AA"/>
              </a:solidFill>
              <a:latin typeface="Arial"/>
              <a:ea typeface="Arial"/>
              <a:cs typeface="Arial"/>
              <a:sym typeface="Arial"/>
            </a:endParaRPr>
          </a:p>
        </p:txBody>
      </p:sp>
      <p:graphicFrame>
        <p:nvGraphicFramePr>
          <p:cNvPr id="2" name="Table 1">
            <a:extLst>
              <a:ext uri="{FF2B5EF4-FFF2-40B4-BE49-F238E27FC236}">
                <a16:creationId xmlns:a16="http://schemas.microsoft.com/office/drawing/2014/main" id="{0AB8ADC7-FDE5-E189-2FCD-53EC514C35FA}"/>
              </a:ext>
            </a:extLst>
          </p:cNvPr>
          <p:cNvGraphicFramePr>
            <a:graphicFrameLocks noGrp="1"/>
          </p:cNvGraphicFramePr>
          <p:nvPr>
            <p:extLst>
              <p:ext uri="{D42A27DB-BD31-4B8C-83A1-F6EECF244321}">
                <p14:modId xmlns:p14="http://schemas.microsoft.com/office/powerpoint/2010/main" val="3594000855"/>
              </p:ext>
            </p:extLst>
          </p:nvPr>
        </p:nvGraphicFramePr>
        <p:xfrm>
          <a:off x="838200" y="1277075"/>
          <a:ext cx="10515600" cy="3547212"/>
        </p:xfrm>
        <a:graphic>
          <a:graphicData uri="http://schemas.openxmlformats.org/drawingml/2006/table">
            <a:tbl>
              <a:tblPr/>
              <a:tblGrid>
                <a:gridCol w="2004487">
                  <a:extLst>
                    <a:ext uri="{9D8B030D-6E8A-4147-A177-3AD203B41FA5}">
                      <a16:colId xmlns:a16="http://schemas.microsoft.com/office/drawing/2014/main" val="598197602"/>
                    </a:ext>
                  </a:extLst>
                </a:gridCol>
                <a:gridCol w="2569243">
                  <a:extLst>
                    <a:ext uri="{9D8B030D-6E8A-4147-A177-3AD203B41FA5}">
                      <a16:colId xmlns:a16="http://schemas.microsoft.com/office/drawing/2014/main" val="4184902348"/>
                    </a:ext>
                  </a:extLst>
                </a:gridCol>
                <a:gridCol w="2998775">
                  <a:extLst>
                    <a:ext uri="{9D8B030D-6E8A-4147-A177-3AD203B41FA5}">
                      <a16:colId xmlns:a16="http://schemas.microsoft.com/office/drawing/2014/main" val="1882950454"/>
                    </a:ext>
                  </a:extLst>
                </a:gridCol>
                <a:gridCol w="1018152">
                  <a:extLst>
                    <a:ext uri="{9D8B030D-6E8A-4147-A177-3AD203B41FA5}">
                      <a16:colId xmlns:a16="http://schemas.microsoft.com/office/drawing/2014/main" val="874421890"/>
                    </a:ext>
                  </a:extLst>
                </a:gridCol>
                <a:gridCol w="1924943">
                  <a:extLst>
                    <a:ext uri="{9D8B030D-6E8A-4147-A177-3AD203B41FA5}">
                      <a16:colId xmlns:a16="http://schemas.microsoft.com/office/drawing/2014/main" val="99929104"/>
                    </a:ext>
                  </a:extLst>
                </a:gridCol>
              </a:tblGrid>
              <a:tr h="318172">
                <a:tc gridSpan="5">
                  <a:txBody>
                    <a:bodyPr/>
                    <a:lstStyle/>
                    <a:p>
                      <a:pPr rtl="0" fontAlgn="t"/>
                      <a:r>
                        <a:rPr lang="en-US" sz="1000" b="1">
                          <a:solidFill>
                            <a:srgbClr val="666666"/>
                          </a:solidFill>
                          <a:effectLst/>
                          <a:latin typeface="Roboto" panose="02000000000000000000" pitchFamily="2" charset="0"/>
                        </a:rPr>
                        <a:t>CONFIRMED MEMBERSHIP</a:t>
                      </a:r>
                    </a:p>
                  </a:txBody>
                  <a:tcPr marL="23863" marR="23863" marT="15909" marB="15909">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79505284"/>
                  </a:ext>
                </a:extLst>
              </a:tr>
              <a:tr h="254538">
                <a:tc>
                  <a:txBody>
                    <a:bodyPr/>
                    <a:lstStyle/>
                    <a:p>
                      <a:pPr rtl="0" fontAlgn="ctr"/>
                      <a:r>
                        <a:rPr lang="en-US" sz="1200" b="0">
                          <a:solidFill>
                            <a:srgbClr val="FFFFFF"/>
                          </a:solidFill>
                          <a:effectLst/>
                          <a:latin typeface="Roboto" panose="02000000000000000000" pitchFamily="2" charset="0"/>
                        </a:rPr>
                        <a:t>Name &amp; Surname</a:t>
                      </a:r>
                    </a:p>
                  </a:txBody>
                  <a:tcPr marL="23863" marR="23863" marT="15909" marB="15909" anchor="ctr">
                    <a:lnL>
                      <a:noFill/>
                    </a:lnL>
                    <a:lnR>
                      <a:noFill/>
                    </a:lnR>
                    <a:lnT>
                      <a:noFill/>
                    </a:lnT>
                    <a:lnB>
                      <a:noFill/>
                    </a:lnB>
                    <a:solidFill>
                      <a:srgbClr val="3367D6"/>
                    </a:solidFill>
                  </a:tcPr>
                </a:tc>
                <a:tc>
                  <a:txBody>
                    <a:bodyPr/>
                    <a:lstStyle/>
                    <a:p>
                      <a:pPr rtl="0" fontAlgn="ctr"/>
                      <a:r>
                        <a:rPr lang="en-US" sz="1200" b="0">
                          <a:solidFill>
                            <a:srgbClr val="FFFFFF"/>
                          </a:solidFill>
                          <a:effectLst/>
                          <a:latin typeface="Roboto" panose="02000000000000000000" pitchFamily="2" charset="0"/>
                        </a:rPr>
                        <a:t>Affiliation</a:t>
                      </a:r>
                    </a:p>
                  </a:txBody>
                  <a:tcPr marL="23863" marR="23863" marT="15909" marB="15909" anchor="ctr">
                    <a:lnL>
                      <a:noFill/>
                    </a:lnL>
                    <a:lnR>
                      <a:noFill/>
                    </a:lnR>
                    <a:lnT>
                      <a:noFill/>
                    </a:lnT>
                    <a:lnB>
                      <a:noFill/>
                    </a:lnB>
                    <a:solidFill>
                      <a:srgbClr val="3367D6"/>
                    </a:solidFill>
                  </a:tcPr>
                </a:tc>
                <a:tc>
                  <a:txBody>
                    <a:bodyPr/>
                    <a:lstStyle/>
                    <a:p>
                      <a:pPr rtl="0" fontAlgn="ctr"/>
                      <a:r>
                        <a:rPr lang="en-US" sz="1200" b="0">
                          <a:solidFill>
                            <a:srgbClr val="FFFFFF"/>
                          </a:solidFill>
                          <a:effectLst/>
                          <a:latin typeface="Roboto" panose="02000000000000000000" pitchFamily="2" charset="0"/>
                        </a:rPr>
                        <a:t>E-mail</a:t>
                      </a:r>
                    </a:p>
                  </a:txBody>
                  <a:tcPr marL="23863" marR="23863" marT="15909" marB="15909" anchor="ctr">
                    <a:lnL>
                      <a:noFill/>
                    </a:lnL>
                    <a:lnR>
                      <a:noFill/>
                    </a:lnR>
                    <a:lnT>
                      <a:noFill/>
                    </a:lnT>
                    <a:lnB>
                      <a:noFill/>
                    </a:lnB>
                    <a:solidFill>
                      <a:srgbClr val="3367D6"/>
                    </a:solidFill>
                  </a:tcPr>
                </a:tc>
                <a:tc>
                  <a:txBody>
                    <a:bodyPr/>
                    <a:lstStyle/>
                    <a:p>
                      <a:pPr rtl="0" fontAlgn="ctr"/>
                      <a:r>
                        <a:rPr lang="en-US" sz="1200" b="0">
                          <a:solidFill>
                            <a:srgbClr val="FFFFFF"/>
                          </a:solidFill>
                          <a:effectLst/>
                          <a:latin typeface="Roboto" panose="02000000000000000000" pitchFamily="2" charset="0"/>
                        </a:rPr>
                        <a:t>Remarks</a:t>
                      </a:r>
                    </a:p>
                  </a:txBody>
                  <a:tcPr marL="23863" marR="23863" marT="15909" marB="15909" anchor="ctr">
                    <a:lnL>
                      <a:noFill/>
                    </a:lnL>
                    <a:lnR>
                      <a:noFill/>
                    </a:lnR>
                    <a:lnT>
                      <a:noFill/>
                    </a:lnT>
                    <a:lnB>
                      <a:noFill/>
                    </a:lnB>
                    <a:solidFill>
                      <a:srgbClr val="3367D6"/>
                    </a:solidFill>
                  </a:tcPr>
                </a:tc>
                <a:tc>
                  <a:txBody>
                    <a:bodyPr/>
                    <a:lstStyle/>
                    <a:p>
                      <a:pPr rtl="0" fontAlgn="ctr"/>
                      <a:endParaRPr lang="en-US" sz="1200" b="0">
                        <a:solidFill>
                          <a:srgbClr val="FFFFFF"/>
                        </a:solidFill>
                        <a:effectLst/>
                        <a:latin typeface="Roboto" panose="02000000000000000000" pitchFamily="2" charset="0"/>
                      </a:endParaRPr>
                    </a:p>
                  </a:txBody>
                  <a:tcPr marL="23863" marR="23863" marT="15909" marB="15909" anchor="ctr">
                    <a:lnL>
                      <a:noFill/>
                    </a:lnL>
                    <a:lnR>
                      <a:noFill/>
                    </a:lnR>
                    <a:lnT>
                      <a:noFill/>
                    </a:lnT>
                    <a:lnB>
                      <a:noFill/>
                    </a:lnB>
                    <a:solidFill>
                      <a:srgbClr val="3367D6"/>
                    </a:solidFill>
                  </a:tcPr>
                </a:tc>
                <a:extLst>
                  <a:ext uri="{0D108BD9-81ED-4DB2-BD59-A6C34878D82A}">
                    <a16:rowId xmlns:a16="http://schemas.microsoft.com/office/drawing/2014/main" val="4028593945"/>
                  </a:ext>
                </a:extLst>
              </a:tr>
              <a:tr h="222721">
                <a:tc>
                  <a:txBody>
                    <a:bodyPr/>
                    <a:lstStyle/>
                    <a:p>
                      <a:pPr rtl="0" fontAlgn="ctr"/>
                      <a:r>
                        <a:rPr lang="en-US" sz="1200" b="0">
                          <a:effectLst/>
                          <a:latin typeface="Roboto" panose="02000000000000000000" pitchFamily="2" charset="0"/>
                        </a:rPr>
                        <a:t>Paul Brett</a:t>
                      </a:r>
                    </a:p>
                  </a:txBody>
                  <a:tcPr marL="23863" marR="23863" marT="15909" marB="15909" anchor="ctr">
                    <a:lnL>
                      <a:noFill/>
                    </a:lnL>
                    <a:lnR>
                      <a:noFill/>
                    </a:lnR>
                    <a:lnT>
                      <a:noFill/>
                    </a:lnT>
                    <a:lnB>
                      <a:noFill/>
                    </a:lnB>
                  </a:tcPr>
                </a:tc>
                <a:tc>
                  <a:txBody>
                    <a:bodyPr/>
                    <a:lstStyle/>
                    <a:p>
                      <a:pPr rtl="0" fontAlgn="ctr"/>
                      <a:r>
                        <a:rPr lang="en-US" sz="1200" b="0">
                          <a:solidFill>
                            <a:srgbClr val="666666"/>
                          </a:solidFill>
                          <a:effectLst/>
                          <a:latin typeface="Roboto" panose="02000000000000000000" pitchFamily="2" charset="0"/>
                        </a:rPr>
                        <a:t>Memorial University, Canada</a:t>
                      </a:r>
                    </a:p>
                  </a:txBody>
                  <a:tcPr marL="23863" marR="23863" marT="15909" marB="15909" anchor="ctr">
                    <a:lnL>
                      <a:noFill/>
                    </a:lnL>
                    <a:lnR>
                      <a:noFill/>
                    </a:lnR>
                    <a:lnT>
                      <a:noFill/>
                    </a:lnT>
                    <a:lnB>
                      <a:noFill/>
                    </a:lnB>
                  </a:tcPr>
                </a:tc>
                <a:tc>
                  <a:txBody>
                    <a:bodyPr/>
                    <a:lstStyle/>
                    <a:p>
                      <a:pPr rtl="0" fontAlgn="ctr"/>
                      <a:r>
                        <a:rPr lang="en-US" sz="1200" b="0">
                          <a:solidFill>
                            <a:srgbClr val="666666"/>
                          </a:solidFill>
                          <a:effectLst/>
                          <a:latin typeface="Roboto" panose="02000000000000000000" pitchFamily="2" charset="0"/>
                        </a:rPr>
                        <a:t>pbrett@mi.mun.ca</a:t>
                      </a:r>
                    </a:p>
                  </a:txBody>
                  <a:tcPr marL="23863" marR="23863" marT="15909" marB="15909" anchor="ctr">
                    <a:lnL>
                      <a:noFill/>
                    </a:lnL>
                    <a:lnR>
                      <a:noFill/>
                    </a:lnR>
                    <a:lnT>
                      <a:noFill/>
                    </a:lnT>
                    <a:lnB>
                      <a:noFill/>
                    </a:lnB>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tcPr>
                </a:tc>
                <a:tc>
                  <a:txBody>
                    <a:bodyPr/>
                    <a:lstStyle/>
                    <a:p>
                      <a:pPr rtl="0" fontAlgn="ctr"/>
                      <a:endParaRPr lang="en-US" sz="1200">
                        <a:effectLst/>
                      </a:endParaRPr>
                    </a:p>
                  </a:txBody>
                  <a:tcPr marL="23863" marR="23863" marT="15909" marB="15909" anchor="ctr">
                    <a:lnL>
                      <a:noFill/>
                    </a:lnL>
                    <a:lnR>
                      <a:noFill/>
                    </a:lnR>
                    <a:lnT>
                      <a:noFill/>
                    </a:lnT>
                    <a:lnB>
                      <a:noFill/>
                    </a:lnB>
                  </a:tcPr>
                </a:tc>
                <a:extLst>
                  <a:ext uri="{0D108BD9-81ED-4DB2-BD59-A6C34878D82A}">
                    <a16:rowId xmlns:a16="http://schemas.microsoft.com/office/drawing/2014/main" val="97440633"/>
                  </a:ext>
                </a:extLst>
              </a:tr>
              <a:tr h="388170">
                <a:tc>
                  <a:txBody>
                    <a:bodyPr/>
                    <a:lstStyle/>
                    <a:p>
                      <a:pPr rtl="0" fontAlgn="ctr"/>
                      <a:r>
                        <a:rPr lang="en-US" sz="1200" b="0">
                          <a:effectLst/>
                          <a:latin typeface="Roboto" panose="02000000000000000000" pitchFamily="2" charset="0"/>
                        </a:rPr>
                        <a:t>Mohamed Moawed Abbas Elsaied</a:t>
                      </a:r>
                    </a:p>
                  </a:txBody>
                  <a:tcPr marL="23863" marR="23863" marT="15909" marB="15909" anchor="ctr">
                    <a:lnL>
                      <a:noFill/>
                    </a:lnL>
                    <a:lnR>
                      <a:noFill/>
                    </a:lnR>
                    <a:lnT>
                      <a:noFill/>
                    </a:lnT>
                    <a:lnB>
                      <a:noFill/>
                    </a:lnB>
                    <a:solidFill>
                      <a:srgbClr val="F3F3F3"/>
                    </a:solidFill>
                  </a:tcPr>
                </a:tc>
                <a:tc>
                  <a:txBody>
                    <a:bodyPr/>
                    <a:lstStyle/>
                    <a:p>
                      <a:pPr rtl="0" fontAlgn="ctr"/>
                      <a:r>
                        <a:rPr lang="en-US" sz="1200" b="0">
                          <a:solidFill>
                            <a:srgbClr val="666666"/>
                          </a:solidFill>
                          <a:effectLst/>
                          <a:latin typeface="Roboto" panose="02000000000000000000" pitchFamily="2" charset="0"/>
                        </a:rPr>
                        <a:t>University of Matrouh</a:t>
                      </a:r>
                    </a:p>
                  </a:txBody>
                  <a:tcPr marL="23863" marR="23863" marT="15909" marB="15909" anchor="ctr">
                    <a:lnL>
                      <a:noFill/>
                    </a:lnL>
                    <a:lnR>
                      <a:noFill/>
                    </a:lnR>
                    <a:lnT>
                      <a:noFill/>
                    </a:lnT>
                    <a:lnB>
                      <a:noFill/>
                    </a:lnB>
                    <a:solidFill>
                      <a:srgbClr val="F3F3F3"/>
                    </a:solidFill>
                  </a:tcPr>
                </a:tc>
                <a:tc>
                  <a:txBody>
                    <a:bodyPr/>
                    <a:lstStyle/>
                    <a:p>
                      <a:pPr rtl="0" fontAlgn="ctr"/>
                      <a:r>
                        <a:rPr lang="en-US" sz="1200" b="0">
                          <a:solidFill>
                            <a:srgbClr val="666666"/>
                          </a:solidFill>
                          <a:effectLst/>
                          <a:latin typeface="Roboto" panose="02000000000000000000" pitchFamily="2" charset="0"/>
                        </a:rPr>
                        <a:t>MohamedElsaied@mau.edu.eg; mmgeologist@gmail.com</a:t>
                      </a:r>
                    </a:p>
                  </a:txBody>
                  <a:tcPr marL="23863" marR="23863" marT="15909" marB="15909" anchor="ctr">
                    <a:lnL>
                      <a:noFill/>
                    </a:lnL>
                    <a:lnR>
                      <a:noFill/>
                    </a:lnR>
                    <a:lnT>
                      <a:noFill/>
                    </a:lnT>
                    <a:lnB>
                      <a:noFill/>
                    </a:lnB>
                    <a:solidFill>
                      <a:srgbClr val="F3F3F3"/>
                    </a:solidFill>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solidFill>
                      <a:srgbClr val="F3F3F3"/>
                    </a:solidFill>
                  </a:tcPr>
                </a:tc>
                <a:tc>
                  <a:txBody>
                    <a:bodyPr/>
                    <a:lstStyle/>
                    <a:p>
                      <a:pPr rtl="0" fontAlgn="ctr"/>
                      <a:endParaRPr lang="en-US" sz="1200">
                        <a:effectLst/>
                      </a:endParaRPr>
                    </a:p>
                  </a:txBody>
                  <a:tcPr marL="23863" marR="23863" marT="15909" marB="15909" anchor="ctr">
                    <a:lnL>
                      <a:noFill/>
                    </a:lnL>
                    <a:lnR>
                      <a:noFill/>
                    </a:lnR>
                    <a:lnT>
                      <a:noFill/>
                    </a:lnT>
                    <a:lnB>
                      <a:noFill/>
                    </a:lnB>
                    <a:solidFill>
                      <a:srgbClr val="F3F3F3"/>
                    </a:solidFill>
                  </a:tcPr>
                </a:tc>
                <a:extLst>
                  <a:ext uri="{0D108BD9-81ED-4DB2-BD59-A6C34878D82A}">
                    <a16:rowId xmlns:a16="http://schemas.microsoft.com/office/drawing/2014/main" val="3613468115"/>
                  </a:ext>
                </a:extLst>
              </a:tr>
              <a:tr h="388170">
                <a:tc>
                  <a:txBody>
                    <a:bodyPr/>
                    <a:lstStyle/>
                    <a:p>
                      <a:pPr rtl="0" fontAlgn="ctr"/>
                      <a:r>
                        <a:rPr lang="en-US" sz="1200" b="0">
                          <a:solidFill>
                            <a:srgbClr val="292929"/>
                          </a:solidFill>
                          <a:effectLst/>
                          <a:latin typeface="Roboto" panose="02000000000000000000" pitchFamily="2" charset="0"/>
                        </a:rPr>
                        <a:t>Xinh (Sy Xinh) Le</a:t>
                      </a:r>
                    </a:p>
                  </a:txBody>
                  <a:tcPr marL="23863" marR="23863" marT="15909" marB="15909" anchor="ctr">
                    <a:lnL>
                      <a:noFill/>
                    </a:lnL>
                    <a:lnR>
                      <a:noFill/>
                    </a:lnR>
                    <a:lnT>
                      <a:noFill/>
                    </a:lnT>
                    <a:lnB>
                      <a:noFill/>
                    </a:lnB>
                    <a:solidFill>
                      <a:srgbClr val="FFFFFF"/>
                    </a:solidFill>
                  </a:tcPr>
                </a:tc>
                <a:tc>
                  <a:txBody>
                    <a:bodyPr/>
                    <a:lstStyle/>
                    <a:p>
                      <a:pPr rtl="0" fontAlgn="ctr"/>
                      <a:r>
                        <a:rPr lang="en-US" sz="1200" b="0">
                          <a:solidFill>
                            <a:srgbClr val="666666"/>
                          </a:solidFill>
                          <a:effectLst/>
                          <a:latin typeface="Roboto" panose="02000000000000000000" pitchFamily="2" charset="0"/>
                        </a:rPr>
                        <a:t>Guardian Geomatics / Curtin University, Aus</a:t>
                      </a:r>
                    </a:p>
                  </a:txBody>
                  <a:tcPr marL="23863" marR="23863" marT="15909" marB="15909" anchor="ctr">
                    <a:lnL>
                      <a:noFill/>
                    </a:lnL>
                    <a:lnR>
                      <a:noFill/>
                    </a:lnR>
                    <a:lnT>
                      <a:noFill/>
                    </a:lnT>
                    <a:lnB>
                      <a:noFill/>
                    </a:lnB>
                  </a:tcPr>
                </a:tc>
                <a:tc>
                  <a:txBody>
                    <a:bodyPr/>
                    <a:lstStyle/>
                    <a:p>
                      <a:pPr rtl="0" fontAlgn="ctr"/>
                      <a:r>
                        <a:rPr lang="en-US" sz="1200" b="0" u="sng">
                          <a:solidFill>
                            <a:srgbClr val="1155CC"/>
                          </a:solidFill>
                          <a:effectLst/>
                          <a:latin typeface="Roboto" panose="02000000000000000000" pitchFamily="2" charset="0"/>
                          <a:hlinkClick r:id="rId3"/>
                        </a:rPr>
                        <a:t>lsxinh@gmail.com</a:t>
                      </a:r>
                      <a:endParaRPr lang="en-US" sz="1200" b="0" u="sng">
                        <a:solidFill>
                          <a:srgbClr val="1155CC"/>
                        </a:solidFill>
                        <a:effectLst/>
                        <a:latin typeface="Roboto" panose="02000000000000000000" pitchFamily="2" charset="0"/>
                      </a:endParaRPr>
                    </a:p>
                  </a:txBody>
                  <a:tcPr marL="23863" marR="23863" marT="15909" marB="15909" anchor="ctr">
                    <a:lnL>
                      <a:noFill/>
                    </a:lnL>
                    <a:lnR>
                      <a:noFill/>
                    </a:lnR>
                    <a:lnT>
                      <a:noFill/>
                    </a:lnT>
                    <a:lnB>
                      <a:noFill/>
                    </a:lnB>
                    <a:solidFill>
                      <a:srgbClr val="FFFFFF"/>
                    </a:solidFill>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tcPr>
                </a:tc>
                <a:tc>
                  <a:txBody>
                    <a:bodyPr/>
                    <a:lstStyle/>
                    <a:p>
                      <a:pPr rtl="0" fontAlgn="ctr"/>
                      <a:endParaRPr lang="en-US" sz="1200">
                        <a:effectLst/>
                      </a:endParaRPr>
                    </a:p>
                  </a:txBody>
                  <a:tcPr marL="23863" marR="23863" marT="15909" marB="15909" anchor="ctr">
                    <a:lnL>
                      <a:noFill/>
                    </a:lnL>
                    <a:lnR>
                      <a:noFill/>
                    </a:lnR>
                    <a:lnT>
                      <a:noFill/>
                    </a:lnT>
                    <a:lnB>
                      <a:noFill/>
                    </a:lnB>
                  </a:tcPr>
                </a:tc>
                <a:extLst>
                  <a:ext uri="{0D108BD9-81ED-4DB2-BD59-A6C34878D82A}">
                    <a16:rowId xmlns:a16="http://schemas.microsoft.com/office/drawing/2014/main" val="3051004131"/>
                  </a:ext>
                </a:extLst>
              </a:tr>
              <a:tr h="222721">
                <a:tc>
                  <a:txBody>
                    <a:bodyPr/>
                    <a:lstStyle/>
                    <a:p>
                      <a:pPr rtl="0" fontAlgn="ctr"/>
                      <a:r>
                        <a:rPr lang="en-US" sz="1200" b="0">
                          <a:solidFill>
                            <a:srgbClr val="222222"/>
                          </a:solidFill>
                          <a:effectLst/>
                          <a:latin typeface="Roboto" panose="02000000000000000000" pitchFamily="2" charset="0"/>
                        </a:rPr>
                        <a:t>Rochelle Wigley</a:t>
                      </a:r>
                    </a:p>
                  </a:txBody>
                  <a:tcPr marL="23863" marR="23863" marT="15909" marB="15909" anchor="ctr">
                    <a:lnL>
                      <a:noFill/>
                    </a:lnL>
                    <a:lnR>
                      <a:noFill/>
                    </a:lnR>
                    <a:lnT>
                      <a:noFill/>
                    </a:lnT>
                    <a:lnB>
                      <a:noFill/>
                    </a:lnB>
                    <a:solidFill>
                      <a:srgbClr val="F3F3F3"/>
                    </a:solidFill>
                  </a:tcPr>
                </a:tc>
                <a:tc>
                  <a:txBody>
                    <a:bodyPr/>
                    <a:lstStyle/>
                    <a:p>
                      <a:pPr rtl="0" fontAlgn="ctr"/>
                      <a:r>
                        <a:rPr lang="en-US" sz="1200" b="0">
                          <a:solidFill>
                            <a:srgbClr val="666666"/>
                          </a:solidFill>
                          <a:effectLst/>
                          <a:latin typeface="Roboto" panose="02000000000000000000" pitchFamily="2" charset="0"/>
                        </a:rPr>
                        <a:t>CCOM/JHC UNH</a:t>
                      </a:r>
                    </a:p>
                  </a:txBody>
                  <a:tcPr marL="23863" marR="23863" marT="15909" marB="15909" anchor="ctr">
                    <a:lnL>
                      <a:noFill/>
                    </a:lnL>
                    <a:lnR>
                      <a:noFill/>
                    </a:lnR>
                    <a:lnT>
                      <a:noFill/>
                    </a:lnT>
                    <a:lnB>
                      <a:noFill/>
                    </a:lnB>
                    <a:solidFill>
                      <a:srgbClr val="F3F3F3"/>
                    </a:solidFill>
                  </a:tcPr>
                </a:tc>
                <a:tc>
                  <a:txBody>
                    <a:bodyPr/>
                    <a:lstStyle/>
                    <a:p>
                      <a:pPr rtl="0" fontAlgn="ctr"/>
                      <a:r>
                        <a:rPr lang="en-US" sz="1200" b="0" u="sng">
                          <a:solidFill>
                            <a:srgbClr val="1155CC"/>
                          </a:solidFill>
                          <a:effectLst/>
                          <a:latin typeface="Roboto" panose="02000000000000000000" pitchFamily="2" charset="0"/>
                          <a:hlinkClick r:id="rId4"/>
                        </a:rPr>
                        <a:t>rochelle@ccom.unh.edu</a:t>
                      </a:r>
                      <a:endParaRPr lang="en-US" sz="1200" b="0" u="sng">
                        <a:solidFill>
                          <a:srgbClr val="1155CC"/>
                        </a:solidFill>
                        <a:effectLst/>
                        <a:latin typeface="Roboto" panose="02000000000000000000" pitchFamily="2" charset="0"/>
                      </a:endParaRPr>
                    </a:p>
                  </a:txBody>
                  <a:tcPr marL="23863" marR="23863" marT="15909" marB="15909" anchor="ctr">
                    <a:lnL>
                      <a:noFill/>
                    </a:lnL>
                    <a:lnR>
                      <a:noFill/>
                    </a:lnR>
                    <a:lnT>
                      <a:noFill/>
                    </a:lnT>
                    <a:lnB>
                      <a:noFill/>
                    </a:lnB>
                    <a:solidFill>
                      <a:srgbClr val="F3F3F3"/>
                    </a:solidFill>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solidFill>
                      <a:srgbClr val="F3F3F3"/>
                    </a:solidFill>
                  </a:tcPr>
                </a:tc>
                <a:tc>
                  <a:txBody>
                    <a:bodyPr/>
                    <a:lstStyle/>
                    <a:p>
                      <a:pPr rtl="0" fontAlgn="ctr"/>
                      <a:endParaRPr lang="en-US" sz="1200">
                        <a:effectLst/>
                      </a:endParaRPr>
                    </a:p>
                  </a:txBody>
                  <a:tcPr marL="23863" marR="23863" marT="15909" marB="15909" anchor="ctr">
                    <a:lnL>
                      <a:noFill/>
                    </a:lnL>
                    <a:lnR>
                      <a:noFill/>
                    </a:lnR>
                    <a:lnT>
                      <a:noFill/>
                    </a:lnT>
                    <a:lnB>
                      <a:noFill/>
                    </a:lnB>
                    <a:solidFill>
                      <a:srgbClr val="F3F3F3"/>
                    </a:solidFill>
                  </a:tcPr>
                </a:tc>
                <a:extLst>
                  <a:ext uri="{0D108BD9-81ED-4DB2-BD59-A6C34878D82A}">
                    <a16:rowId xmlns:a16="http://schemas.microsoft.com/office/drawing/2014/main" val="1871433168"/>
                  </a:ext>
                </a:extLst>
              </a:tr>
              <a:tr h="222721">
                <a:tc>
                  <a:txBody>
                    <a:bodyPr/>
                    <a:lstStyle/>
                    <a:p>
                      <a:pPr rtl="0" fontAlgn="ctr"/>
                      <a:r>
                        <a:rPr lang="en-US" sz="1200" b="0">
                          <a:effectLst/>
                          <a:latin typeface="Roboto" panose="02000000000000000000" pitchFamily="2" charset="0"/>
                        </a:rPr>
                        <a:t>Seeboruth Sattiabaruth</a:t>
                      </a:r>
                    </a:p>
                  </a:txBody>
                  <a:tcPr marL="23863" marR="23863" marT="15909" marB="15909" anchor="ctr">
                    <a:lnL>
                      <a:noFill/>
                    </a:lnL>
                    <a:lnR>
                      <a:noFill/>
                    </a:lnR>
                    <a:lnT>
                      <a:noFill/>
                    </a:lnT>
                    <a:lnB>
                      <a:noFill/>
                    </a:lnB>
                  </a:tcPr>
                </a:tc>
                <a:tc>
                  <a:txBody>
                    <a:bodyPr/>
                    <a:lstStyle/>
                    <a:p>
                      <a:pPr rtl="0" fontAlgn="ctr"/>
                      <a:r>
                        <a:rPr lang="en-US" sz="1200" b="0">
                          <a:solidFill>
                            <a:srgbClr val="666666"/>
                          </a:solidFill>
                          <a:effectLst/>
                          <a:latin typeface="Roboto" panose="02000000000000000000" pitchFamily="2" charset="0"/>
                        </a:rPr>
                        <a:t>Mauritius, government</a:t>
                      </a:r>
                    </a:p>
                  </a:txBody>
                  <a:tcPr marL="23863" marR="23863" marT="15909" marB="15909" anchor="ctr">
                    <a:lnL>
                      <a:noFill/>
                    </a:lnL>
                    <a:lnR>
                      <a:noFill/>
                    </a:lnR>
                    <a:lnT>
                      <a:noFill/>
                    </a:lnT>
                    <a:lnB>
                      <a:noFill/>
                    </a:lnB>
                  </a:tcPr>
                </a:tc>
                <a:tc>
                  <a:txBody>
                    <a:bodyPr/>
                    <a:lstStyle/>
                    <a:p>
                      <a:pPr rtl="0" fontAlgn="ctr"/>
                      <a:r>
                        <a:rPr lang="en-US" sz="1200" b="0">
                          <a:solidFill>
                            <a:srgbClr val="666666"/>
                          </a:solidFill>
                          <a:effectLst/>
                          <a:latin typeface="Roboto" panose="02000000000000000000" pitchFamily="2" charset="0"/>
                        </a:rPr>
                        <a:t>seeboruth.shailesh@gmail.com</a:t>
                      </a:r>
                    </a:p>
                  </a:txBody>
                  <a:tcPr marL="23863" marR="23863" marT="15909" marB="15909" anchor="ctr">
                    <a:lnL>
                      <a:noFill/>
                    </a:lnL>
                    <a:lnR>
                      <a:noFill/>
                    </a:lnR>
                    <a:lnT>
                      <a:noFill/>
                    </a:lnT>
                    <a:lnB>
                      <a:noFill/>
                    </a:lnB>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tcPr>
                </a:tc>
                <a:tc>
                  <a:txBody>
                    <a:bodyPr/>
                    <a:lstStyle/>
                    <a:p>
                      <a:pPr rtl="0" fontAlgn="ctr"/>
                      <a:endParaRPr lang="en-US" sz="1200">
                        <a:effectLst/>
                      </a:endParaRPr>
                    </a:p>
                  </a:txBody>
                  <a:tcPr marL="23863" marR="23863" marT="15909" marB="15909" anchor="ctr">
                    <a:lnL>
                      <a:noFill/>
                    </a:lnL>
                    <a:lnR>
                      <a:noFill/>
                    </a:lnR>
                    <a:lnT>
                      <a:noFill/>
                    </a:lnT>
                    <a:lnB>
                      <a:noFill/>
                    </a:lnB>
                  </a:tcPr>
                </a:tc>
                <a:extLst>
                  <a:ext uri="{0D108BD9-81ED-4DB2-BD59-A6C34878D82A}">
                    <a16:rowId xmlns:a16="http://schemas.microsoft.com/office/drawing/2014/main" val="885891093"/>
                  </a:ext>
                </a:extLst>
              </a:tr>
              <a:tr h="222721">
                <a:tc>
                  <a:txBody>
                    <a:bodyPr/>
                    <a:lstStyle/>
                    <a:p>
                      <a:pPr rtl="0" fontAlgn="ctr"/>
                      <a:r>
                        <a:rPr lang="en-US" sz="1200" b="0">
                          <a:effectLst/>
                          <a:latin typeface="Roboto" panose="02000000000000000000" pitchFamily="2" charset="0"/>
                        </a:rPr>
                        <a:t>Masanao Sumioshi</a:t>
                      </a:r>
                    </a:p>
                  </a:txBody>
                  <a:tcPr marL="23863" marR="23863" marT="15909" marB="15909" anchor="ctr">
                    <a:lnL>
                      <a:noFill/>
                    </a:lnL>
                    <a:lnR>
                      <a:noFill/>
                    </a:lnR>
                    <a:lnT>
                      <a:noFill/>
                    </a:lnT>
                    <a:lnB>
                      <a:noFill/>
                    </a:lnB>
                    <a:solidFill>
                      <a:srgbClr val="F3F3F3"/>
                    </a:solidFill>
                  </a:tcPr>
                </a:tc>
                <a:tc>
                  <a:txBody>
                    <a:bodyPr/>
                    <a:lstStyle/>
                    <a:p>
                      <a:pPr rtl="0" fontAlgn="ctr"/>
                      <a:r>
                        <a:rPr lang="en-US" sz="1200" b="0">
                          <a:solidFill>
                            <a:srgbClr val="666666"/>
                          </a:solidFill>
                          <a:effectLst/>
                          <a:latin typeface="Roboto" panose="02000000000000000000" pitchFamily="2" charset="0"/>
                        </a:rPr>
                        <a:t>Japan, Coastguard</a:t>
                      </a:r>
                    </a:p>
                  </a:txBody>
                  <a:tcPr marL="23863" marR="23863" marT="15909" marB="15909" anchor="ctr">
                    <a:lnL>
                      <a:noFill/>
                    </a:lnL>
                    <a:lnR>
                      <a:noFill/>
                    </a:lnR>
                    <a:lnT>
                      <a:noFill/>
                    </a:lnT>
                    <a:lnB>
                      <a:noFill/>
                    </a:lnB>
                    <a:solidFill>
                      <a:srgbClr val="F3F3F3"/>
                    </a:solidFill>
                  </a:tcPr>
                </a:tc>
                <a:tc>
                  <a:txBody>
                    <a:bodyPr/>
                    <a:lstStyle/>
                    <a:p>
                      <a:pPr rtl="0" fontAlgn="ctr"/>
                      <a:r>
                        <a:rPr lang="en-US" sz="1200" b="0" u="sng">
                          <a:solidFill>
                            <a:srgbClr val="1155CC"/>
                          </a:solidFill>
                          <a:effectLst/>
                          <a:latin typeface="Roboto" panose="02000000000000000000" pitchFamily="2" charset="0"/>
                          <a:hlinkClick r:id="rId5"/>
                        </a:rPr>
                        <a:t>sumi44masa@gmail.com</a:t>
                      </a:r>
                      <a:endParaRPr lang="en-US" sz="1200" b="0" u="sng">
                        <a:solidFill>
                          <a:srgbClr val="1155CC"/>
                        </a:solidFill>
                        <a:effectLst/>
                        <a:latin typeface="Roboto" panose="02000000000000000000" pitchFamily="2" charset="0"/>
                      </a:endParaRPr>
                    </a:p>
                  </a:txBody>
                  <a:tcPr marL="23863" marR="23863" marT="15909" marB="15909" anchor="ctr">
                    <a:lnL>
                      <a:noFill/>
                    </a:lnL>
                    <a:lnR>
                      <a:noFill/>
                    </a:lnR>
                    <a:lnT>
                      <a:noFill/>
                    </a:lnT>
                    <a:lnB>
                      <a:noFill/>
                    </a:lnB>
                    <a:solidFill>
                      <a:srgbClr val="F3F3F3"/>
                    </a:solidFill>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solidFill>
                      <a:srgbClr val="F3F3F3"/>
                    </a:solidFill>
                  </a:tcPr>
                </a:tc>
                <a:tc>
                  <a:txBody>
                    <a:bodyPr/>
                    <a:lstStyle/>
                    <a:p>
                      <a:pPr rtl="0" fontAlgn="ctr"/>
                      <a:endParaRPr lang="en-US" sz="1200">
                        <a:effectLst/>
                      </a:endParaRPr>
                    </a:p>
                  </a:txBody>
                  <a:tcPr marL="23863" marR="23863" marT="15909" marB="15909" anchor="ctr">
                    <a:lnL>
                      <a:noFill/>
                    </a:lnL>
                    <a:lnR>
                      <a:noFill/>
                    </a:lnR>
                    <a:lnT>
                      <a:noFill/>
                    </a:lnT>
                    <a:lnB>
                      <a:noFill/>
                    </a:lnB>
                    <a:solidFill>
                      <a:srgbClr val="F3F3F3"/>
                    </a:solidFill>
                  </a:tcPr>
                </a:tc>
                <a:extLst>
                  <a:ext uri="{0D108BD9-81ED-4DB2-BD59-A6C34878D82A}">
                    <a16:rowId xmlns:a16="http://schemas.microsoft.com/office/drawing/2014/main" val="1389121453"/>
                  </a:ext>
                </a:extLst>
              </a:tr>
              <a:tr h="222721">
                <a:tc>
                  <a:txBody>
                    <a:bodyPr/>
                    <a:lstStyle/>
                    <a:p>
                      <a:pPr rtl="0" fontAlgn="ctr"/>
                      <a:r>
                        <a:rPr lang="en-US" sz="1200" b="0">
                          <a:solidFill>
                            <a:srgbClr val="000000"/>
                          </a:solidFill>
                          <a:effectLst/>
                          <a:latin typeface="Roboto" panose="02000000000000000000" pitchFamily="2" charset="0"/>
                        </a:rPr>
                        <a:t>Shereen Sharma</a:t>
                      </a:r>
                    </a:p>
                  </a:txBody>
                  <a:tcPr marL="23863" marR="23863" marT="15909" marB="15909" anchor="ctr">
                    <a:lnL>
                      <a:noFill/>
                    </a:lnL>
                    <a:lnR>
                      <a:noFill/>
                    </a:lnR>
                    <a:lnT>
                      <a:noFill/>
                    </a:lnT>
                    <a:lnB>
                      <a:noFill/>
                    </a:lnB>
                  </a:tcPr>
                </a:tc>
                <a:tc>
                  <a:txBody>
                    <a:bodyPr/>
                    <a:lstStyle/>
                    <a:p>
                      <a:pPr rtl="0" fontAlgn="ctr"/>
                      <a:r>
                        <a:rPr lang="en-US" sz="1200" b="0">
                          <a:solidFill>
                            <a:srgbClr val="666666"/>
                          </a:solidFill>
                          <a:effectLst/>
                          <a:latin typeface="Roboto" panose="02000000000000000000" pitchFamily="2" charset="0"/>
                        </a:rPr>
                        <a:t>Seabed 2030</a:t>
                      </a:r>
                    </a:p>
                  </a:txBody>
                  <a:tcPr marL="23863" marR="23863" marT="15909" marB="15909" anchor="ctr">
                    <a:lnL>
                      <a:noFill/>
                    </a:lnL>
                    <a:lnR>
                      <a:noFill/>
                    </a:lnR>
                    <a:lnT>
                      <a:noFill/>
                    </a:lnT>
                    <a:lnB>
                      <a:noFill/>
                    </a:lnB>
                  </a:tcPr>
                </a:tc>
                <a:tc>
                  <a:txBody>
                    <a:bodyPr/>
                    <a:lstStyle/>
                    <a:p>
                      <a:pPr rtl="0" fontAlgn="ctr"/>
                      <a:r>
                        <a:rPr lang="en-US" sz="1200" b="0">
                          <a:solidFill>
                            <a:srgbClr val="666666"/>
                          </a:solidFill>
                          <a:effectLst/>
                          <a:latin typeface="Roboto" panose="02000000000000000000" pitchFamily="2" charset="0"/>
                        </a:rPr>
                        <a:t>development@seabed2030.org </a:t>
                      </a:r>
                    </a:p>
                  </a:txBody>
                  <a:tcPr marL="23863" marR="23863" marT="15909" marB="15909" anchor="ctr">
                    <a:lnL>
                      <a:noFill/>
                    </a:lnL>
                    <a:lnR>
                      <a:noFill/>
                    </a:lnR>
                    <a:lnT>
                      <a:noFill/>
                    </a:lnT>
                    <a:lnB>
                      <a:noFill/>
                    </a:lnB>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tcPr>
                </a:tc>
                <a:tc>
                  <a:txBody>
                    <a:bodyPr/>
                    <a:lstStyle/>
                    <a:p>
                      <a:pPr rtl="0" fontAlgn="ctr"/>
                      <a:endParaRPr lang="en-US" sz="1200">
                        <a:effectLst/>
                      </a:endParaRPr>
                    </a:p>
                  </a:txBody>
                  <a:tcPr marL="23863" marR="23863" marT="15909" marB="15909" anchor="ctr">
                    <a:lnL>
                      <a:noFill/>
                    </a:lnL>
                    <a:lnR>
                      <a:noFill/>
                    </a:lnR>
                    <a:lnT>
                      <a:noFill/>
                    </a:lnT>
                    <a:lnB>
                      <a:noFill/>
                    </a:lnB>
                  </a:tcPr>
                </a:tc>
                <a:extLst>
                  <a:ext uri="{0D108BD9-81ED-4DB2-BD59-A6C34878D82A}">
                    <a16:rowId xmlns:a16="http://schemas.microsoft.com/office/drawing/2014/main" val="3852223960"/>
                  </a:ext>
                </a:extLst>
              </a:tr>
              <a:tr h="388170">
                <a:tc>
                  <a:txBody>
                    <a:bodyPr/>
                    <a:lstStyle/>
                    <a:p>
                      <a:pPr rtl="0" fontAlgn="ctr"/>
                      <a:r>
                        <a:rPr lang="en-US" sz="1200" b="0">
                          <a:effectLst/>
                          <a:latin typeface="Roboto" panose="02000000000000000000" pitchFamily="2" charset="0"/>
                        </a:rPr>
                        <a:t>Danai Lampridou</a:t>
                      </a:r>
                    </a:p>
                  </a:txBody>
                  <a:tcPr marL="23863" marR="23863" marT="15909" marB="15909" anchor="ctr">
                    <a:lnL>
                      <a:noFill/>
                    </a:lnL>
                    <a:lnR>
                      <a:noFill/>
                    </a:lnR>
                    <a:lnT>
                      <a:noFill/>
                    </a:lnT>
                    <a:lnB>
                      <a:noFill/>
                    </a:lnB>
                    <a:solidFill>
                      <a:srgbClr val="F3F3F3"/>
                    </a:solidFill>
                  </a:tcPr>
                </a:tc>
                <a:tc>
                  <a:txBody>
                    <a:bodyPr/>
                    <a:lstStyle/>
                    <a:p>
                      <a:pPr rtl="0" fontAlgn="ctr"/>
                      <a:r>
                        <a:rPr lang="en-US" sz="1200" b="0">
                          <a:solidFill>
                            <a:srgbClr val="666666"/>
                          </a:solidFill>
                          <a:effectLst/>
                          <a:latin typeface="Roboto" panose="02000000000000000000" pitchFamily="2" charset="0"/>
                        </a:rPr>
                        <a:t>National and Kapodistrian University of Athens</a:t>
                      </a:r>
                    </a:p>
                  </a:txBody>
                  <a:tcPr marL="23863" marR="23863" marT="15909" marB="15909" anchor="ctr">
                    <a:lnL>
                      <a:noFill/>
                    </a:lnL>
                    <a:lnR>
                      <a:noFill/>
                    </a:lnR>
                    <a:lnT>
                      <a:noFill/>
                    </a:lnT>
                    <a:lnB>
                      <a:noFill/>
                    </a:lnB>
                    <a:solidFill>
                      <a:srgbClr val="F3F3F3"/>
                    </a:solidFill>
                  </a:tcPr>
                </a:tc>
                <a:tc>
                  <a:txBody>
                    <a:bodyPr/>
                    <a:lstStyle/>
                    <a:p>
                      <a:pPr rtl="0" fontAlgn="ctr"/>
                      <a:r>
                        <a:rPr lang="en-US" sz="1200" b="0">
                          <a:solidFill>
                            <a:srgbClr val="666666"/>
                          </a:solidFill>
                          <a:effectLst/>
                          <a:latin typeface="Roboto" panose="02000000000000000000" pitchFamily="2" charset="0"/>
                        </a:rPr>
                        <a:t>dlabgeo@hotmail.com</a:t>
                      </a:r>
                    </a:p>
                  </a:txBody>
                  <a:tcPr marL="23863" marR="23863" marT="15909" marB="15909" anchor="ctr">
                    <a:lnL>
                      <a:noFill/>
                    </a:lnL>
                    <a:lnR>
                      <a:noFill/>
                    </a:lnR>
                    <a:lnT>
                      <a:noFill/>
                    </a:lnT>
                    <a:lnB>
                      <a:noFill/>
                    </a:lnB>
                    <a:solidFill>
                      <a:srgbClr val="F3F3F3"/>
                    </a:solidFill>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solidFill>
                      <a:srgbClr val="F3F3F3"/>
                    </a:solidFill>
                  </a:tcPr>
                </a:tc>
                <a:tc>
                  <a:txBody>
                    <a:bodyPr/>
                    <a:lstStyle/>
                    <a:p>
                      <a:pPr rtl="0" fontAlgn="ctr"/>
                      <a:endParaRPr lang="en-US" sz="1200">
                        <a:effectLst/>
                      </a:endParaRPr>
                    </a:p>
                  </a:txBody>
                  <a:tcPr marL="23863" marR="23863" marT="15909" marB="15909" anchor="ctr">
                    <a:lnL>
                      <a:noFill/>
                    </a:lnL>
                    <a:lnR>
                      <a:noFill/>
                    </a:lnR>
                    <a:lnT>
                      <a:noFill/>
                    </a:lnT>
                    <a:lnB>
                      <a:noFill/>
                    </a:lnB>
                    <a:solidFill>
                      <a:srgbClr val="F3F3F3"/>
                    </a:solidFill>
                  </a:tcPr>
                </a:tc>
                <a:extLst>
                  <a:ext uri="{0D108BD9-81ED-4DB2-BD59-A6C34878D82A}">
                    <a16:rowId xmlns:a16="http://schemas.microsoft.com/office/drawing/2014/main" val="3191724615"/>
                  </a:ext>
                </a:extLst>
              </a:tr>
              <a:tr h="222721">
                <a:tc>
                  <a:txBody>
                    <a:bodyPr/>
                    <a:lstStyle/>
                    <a:p>
                      <a:pPr rtl="0" fontAlgn="ctr"/>
                      <a:r>
                        <a:rPr lang="en-US" sz="1200" b="0">
                          <a:effectLst/>
                          <a:latin typeface="Roboto" panose="02000000000000000000" pitchFamily="2" charset="0"/>
                        </a:rPr>
                        <a:t>Lucy Fieldhouse</a:t>
                      </a:r>
                    </a:p>
                  </a:txBody>
                  <a:tcPr marL="23863" marR="23863" marT="15909" marB="15909" anchor="ctr">
                    <a:lnL>
                      <a:noFill/>
                    </a:lnL>
                    <a:lnR>
                      <a:noFill/>
                    </a:lnR>
                    <a:lnT>
                      <a:noFill/>
                    </a:lnT>
                    <a:lnB>
                      <a:noFill/>
                    </a:lnB>
                  </a:tcPr>
                </a:tc>
                <a:tc>
                  <a:txBody>
                    <a:bodyPr/>
                    <a:lstStyle/>
                    <a:p>
                      <a:pPr rtl="0" fontAlgn="ctr"/>
                      <a:r>
                        <a:rPr lang="en-US" sz="1200" b="0">
                          <a:solidFill>
                            <a:srgbClr val="666666"/>
                          </a:solidFill>
                          <a:effectLst/>
                          <a:latin typeface="Roboto" panose="02000000000000000000" pitchFamily="2" charset="0"/>
                        </a:rPr>
                        <a:t>UKHO, IHO Capability building WG</a:t>
                      </a:r>
                    </a:p>
                  </a:txBody>
                  <a:tcPr marL="23863" marR="23863" marT="15909" marB="15909" anchor="ctr">
                    <a:lnL>
                      <a:noFill/>
                    </a:lnL>
                    <a:lnR>
                      <a:noFill/>
                    </a:lnR>
                    <a:lnT>
                      <a:noFill/>
                    </a:lnT>
                    <a:lnB>
                      <a:noFill/>
                    </a:lnB>
                  </a:tcPr>
                </a:tc>
                <a:tc>
                  <a:txBody>
                    <a:bodyPr/>
                    <a:lstStyle/>
                    <a:p>
                      <a:pPr rtl="0" fontAlgn="ctr"/>
                      <a:r>
                        <a:rPr lang="en-US" sz="1200" b="0">
                          <a:solidFill>
                            <a:srgbClr val="666666"/>
                          </a:solidFill>
                          <a:effectLst/>
                          <a:latin typeface="Roboto" panose="02000000000000000000" pitchFamily="2" charset="0"/>
                        </a:rPr>
                        <a:t>Lucy.Fieldhouse@ukho.gov.uk</a:t>
                      </a:r>
                    </a:p>
                  </a:txBody>
                  <a:tcPr marL="23863" marR="23863" marT="15909" marB="15909" anchor="ctr">
                    <a:lnL>
                      <a:noFill/>
                    </a:lnL>
                    <a:lnR>
                      <a:noFill/>
                    </a:lnR>
                    <a:lnT>
                      <a:noFill/>
                    </a:lnT>
                    <a:lnB>
                      <a:noFill/>
                    </a:lnB>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tcPr>
                </a:tc>
                <a:tc>
                  <a:txBody>
                    <a:bodyPr/>
                    <a:lstStyle/>
                    <a:p>
                      <a:pPr rtl="0" fontAlgn="ctr"/>
                      <a:endParaRPr lang="en-US" sz="1200">
                        <a:effectLst/>
                      </a:endParaRPr>
                    </a:p>
                  </a:txBody>
                  <a:tcPr marL="23863" marR="23863" marT="15909" marB="15909" anchor="ctr">
                    <a:lnL>
                      <a:noFill/>
                    </a:lnL>
                    <a:lnR>
                      <a:noFill/>
                    </a:lnR>
                    <a:lnT>
                      <a:noFill/>
                    </a:lnT>
                    <a:lnB>
                      <a:noFill/>
                    </a:lnB>
                  </a:tcPr>
                </a:tc>
                <a:extLst>
                  <a:ext uri="{0D108BD9-81ED-4DB2-BD59-A6C34878D82A}">
                    <a16:rowId xmlns:a16="http://schemas.microsoft.com/office/drawing/2014/main" val="2531658158"/>
                  </a:ext>
                </a:extLst>
              </a:tr>
              <a:tr h="222721">
                <a:tc>
                  <a:txBody>
                    <a:bodyPr/>
                    <a:lstStyle/>
                    <a:p>
                      <a:pPr rtl="0" fontAlgn="ctr"/>
                      <a:r>
                        <a:rPr lang="en-US" sz="1200" b="0">
                          <a:effectLst/>
                          <a:latin typeface="Roboto" panose="02000000000000000000" pitchFamily="2" charset="0"/>
                        </a:rPr>
                        <a:t>Kim Picard</a:t>
                      </a:r>
                    </a:p>
                  </a:txBody>
                  <a:tcPr marL="23863" marR="23863" marT="15909" marB="15909" anchor="ctr">
                    <a:lnL>
                      <a:noFill/>
                    </a:lnL>
                    <a:lnR>
                      <a:noFill/>
                    </a:lnR>
                    <a:lnT>
                      <a:noFill/>
                    </a:lnT>
                    <a:lnB>
                      <a:noFill/>
                    </a:lnB>
                    <a:solidFill>
                      <a:srgbClr val="F3F3F3"/>
                    </a:solidFill>
                  </a:tcPr>
                </a:tc>
                <a:tc>
                  <a:txBody>
                    <a:bodyPr/>
                    <a:lstStyle/>
                    <a:p>
                      <a:pPr rtl="0" fontAlgn="ctr"/>
                      <a:r>
                        <a:rPr lang="en-US" sz="1200" b="0">
                          <a:solidFill>
                            <a:srgbClr val="666666"/>
                          </a:solidFill>
                          <a:effectLst/>
                          <a:latin typeface="Roboto" panose="02000000000000000000" pitchFamily="2" charset="0"/>
                        </a:rPr>
                        <a:t>Geoscience Australia, Aus</a:t>
                      </a:r>
                    </a:p>
                  </a:txBody>
                  <a:tcPr marL="23863" marR="23863" marT="15909" marB="15909" anchor="ctr">
                    <a:lnL>
                      <a:noFill/>
                    </a:lnL>
                    <a:lnR>
                      <a:noFill/>
                    </a:lnR>
                    <a:lnT>
                      <a:noFill/>
                    </a:lnT>
                    <a:lnB>
                      <a:noFill/>
                    </a:lnB>
                    <a:solidFill>
                      <a:srgbClr val="F3F3F3"/>
                    </a:solidFill>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solidFill>
                      <a:srgbClr val="F3F3F3"/>
                    </a:solidFill>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solidFill>
                      <a:srgbClr val="F3F3F3"/>
                    </a:solidFill>
                  </a:tcPr>
                </a:tc>
                <a:tc>
                  <a:txBody>
                    <a:bodyPr/>
                    <a:lstStyle/>
                    <a:p>
                      <a:pPr rtl="0" fontAlgn="ctr"/>
                      <a:endParaRPr lang="en-US" sz="1200">
                        <a:effectLst/>
                      </a:endParaRPr>
                    </a:p>
                  </a:txBody>
                  <a:tcPr marL="23863" marR="23863" marT="15909" marB="15909" anchor="ctr">
                    <a:lnL>
                      <a:noFill/>
                    </a:lnL>
                    <a:lnR>
                      <a:noFill/>
                    </a:lnR>
                    <a:lnT>
                      <a:noFill/>
                    </a:lnT>
                    <a:lnB>
                      <a:noFill/>
                    </a:lnB>
                    <a:solidFill>
                      <a:srgbClr val="F3F3F3"/>
                    </a:solidFill>
                  </a:tcPr>
                </a:tc>
                <a:extLst>
                  <a:ext uri="{0D108BD9-81ED-4DB2-BD59-A6C34878D82A}">
                    <a16:rowId xmlns:a16="http://schemas.microsoft.com/office/drawing/2014/main" val="4139995877"/>
                  </a:ext>
                </a:extLst>
              </a:tr>
              <a:tr h="222721">
                <a:tc>
                  <a:txBody>
                    <a:bodyPr/>
                    <a:lstStyle/>
                    <a:p>
                      <a:pPr rtl="0" fontAlgn="ctr"/>
                      <a:r>
                        <a:rPr lang="en-US" sz="1200" b="0">
                          <a:effectLst/>
                          <a:latin typeface="Roboto" panose="02000000000000000000" pitchFamily="2" charset="0"/>
                        </a:rPr>
                        <a:t>Karolina Zwolak</a:t>
                      </a:r>
                    </a:p>
                  </a:txBody>
                  <a:tcPr marL="23863" marR="23863" marT="15909" marB="15909" anchor="ctr">
                    <a:lnL>
                      <a:noFill/>
                    </a:lnL>
                    <a:lnR>
                      <a:noFill/>
                    </a:lnR>
                    <a:lnT>
                      <a:noFill/>
                    </a:lnT>
                    <a:lnB>
                      <a:noFill/>
                    </a:lnB>
                  </a:tcPr>
                </a:tc>
                <a:tc>
                  <a:txBody>
                    <a:bodyPr/>
                    <a:lstStyle/>
                    <a:p>
                      <a:pPr rtl="0" fontAlgn="ctr"/>
                      <a:r>
                        <a:rPr lang="en-US" sz="1200" b="0">
                          <a:solidFill>
                            <a:srgbClr val="666666"/>
                          </a:solidFill>
                          <a:effectLst/>
                          <a:latin typeface="Roboto" panose="02000000000000000000" pitchFamily="2" charset="0"/>
                        </a:rPr>
                        <a:t>Poland</a:t>
                      </a:r>
                    </a:p>
                  </a:txBody>
                  <a:tcPr marL="23863" marR="23863" marT="15909" marB="15909" anchor="ctr">
                    <a:lnL>
                      <a:noFill/>
                    </a:lnL>
                    <a:lnR>
                      <a:noFill/>
                    </a:lnR>
                    <a:lnT>
                      <a:noFill/>
                    </a:lnT>
                    <a:lnB>
                      <a:noFill/>
                    </a:lnB>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tcPr>
                </a:tc>
                <a:tc>
                  <a:txBody>
                    <a:bodyPr/>
                    <a:lstStyle/>
                    <a:p>
                      <a:pPr rtl="0" fontAlgn="ctr"/>
                      <a:endParaRPr lang="en-US" sz="1200" b="0">
                        <a:solidFill>
                          <a:srgbClr val="666666"/>
                        </a:solidFill>
                        <a:effectLst/>
                        <a:latin typeface="Roboto" panose="02000000000000000000" pitchFamily="2" charset="0"/>
                      </a:endParaRPr>
                    </a:p>
                  </a:txBody>
                  <a:tcPr marL="23863" marR="23863" marT="15909" marB="15909" anchor="ctr">
                    <a:lnL>
                      <a:noFill/>
                    </a:lnL>
                    <a:lnR>
                      <a:noFill/>
                    </a:lnR>
                    <a:lnT>
                      <a:noFill/>
                    </a:lnT>
                    <a:lnB>
                      <a:noFill/>
                    </a:lnB>
                  </a:tcPr>
                </a:tc>
                <a:tc>
                  <a:txBody>
                    <a:bodyPr/>
                    <a:lstStyle/>
                    <a:p>
                      <a:pPr rtl="0" fontAlgn="ctr"/>
                      <a:endParaRPr lang="en-US" sz="1200" dirty="0">
                        <a:effectLst/>
                      </a:endParaRPr>
                    </a:p>
                  </a:txBody>
                  <a:tcPr marL="23863" marR="23863" marT="15909" marB="15909" anchor="ctr">
                    <a:lnL>
                      <a:noFill/>
                    </a:lnL>
                    <a:lnR>
                      <a:noFill/>
                    </a:lnR>
                    <a:lnT>
                      <a:noFill/>
                    </a:lnT>
                    <a:lnB>
                      <a:noFill/>
                    </a:lnB>
                  </a:tcPr>
                </a:tc>
                <a:extLst>
                  <a:ext uri="{0D108BD9-81ED-4DB2-BD59-A6C34878D82A}">
                    <a16:rowId xmlns:a16="http://schemas.microsoft.com/office/drawing/2014/main" val="20221727"/>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p:nvPr/>
        </p:nvSpPr>
        <p:spPr>
          <a:xfrm>
            <a:off x="342900" y="264160"/>
            <a:ext cx="756920" cy="7569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algun Gothic"/>
              <a:ea typeface="Malgun Gothic"/>
              <a:cs typeface="Malgun Gothic"/>
              <a:sym typeface="Malgun Gothic"/>
            </a:endParaRPr>
          </a:p>
        </p:txBody>
      </p:sp>
      <p:sp>
        <p:nvSpPr>
          <p:cNvPr id="153" name="Google Shape;153;p6"/>
          <p:cNvSpPr txBox="1"/>
          <p:nvPr/>
        </p:nvSpPr>
        <p:spPr>
          <a:xfrm>
            <a:off x="1246835" y="442178"/>
            <a:ext cx="37772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595959"/>
                </a:solidFill>
                <a:latin typeface="Arial"/>
                <a:ea typeface="Arial"/>
                <a:cs typeface="Arial"/>
                <a:sym typeface="Arial"/>
              </a:rPr>
              <a:t>How to make a table</a:t>
            </a:r>
            <a:endParaRPr sz="2000">
              <a:solidFill>
                <a:srgbClr val="595959"/>
              </a:solidFill>
              <a:latin typeface="Arial"/>
              <a:ea typeface="Arial"/>
              <a:cs typeface="Arial"/>
              <a:sym typeface="Arial"/>
            </a:endParaRPr>
          </a:p>
        </p:txBody>
      </p:sp>
      <p:sp>
        <p:nvSpPr>
          <p:cNvPr id="154" name="Google Shape;154;p6"/>
          <p:cNvSpPr/>
          <p:nvPr/>
        </p:nvSpPr>
        <p:spPr>
          <a:xfrm>
            <a:off x="416189" y="380623"/>
            <a:ext cx="6103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1A9AA"/>
                </a:solidFill>
                <a:latin typeface="Arial"/>
                <a:ea typeface="Arial"/>
                <a:cs typeface="Arial"/>
                <a:sym typeface="Arial"/>
              </a:rPr>
              <a:t>02</a:t>
            </a:r>
            <a:endParaRPr sz="2800">
              <a:solidFill>
                <a:srgbClr val="01A9AA"/>
              </a:solidFill>
              <a:latin typeface="Arial"/>
              <a:ea typeface="Arial"/>
              <a:cs typeface="Arial"/>
              <a:sym typeface="Arial"/>
            </a:endParaRPr>
          </a:p>
        </p:txBody>
      </p:sp>
      <p:graphicFrame>
        <p:nvGraphicFramePr>
          <p:cNvPr id="155" name="Google Shape;155;p6"/>
          <p:cNvGraphicFramePr/>
          <p:nvPr>
            <p:extLst>
              <p:ext uri="{D42A27DB-BD31-4B8C-83A1-F6EECF244321}">
                <p14:modId xmlns:p14="http://schemas.microsoft.com/office/powerpoint/2010/main" val="4014559239"/>
              </p:ext>
            </p:extLst>
          </p:nvPr>
        </p:nvGraphicFramePr>
        <p:xfrm>
          <a:off x="206432" y="1137543"/>
          <a:ext cx="11336736" cy="5604535"/>
        </p:xfrm>
        <a:graphic>
          <a:graphicData uri="http://schemas.openxmlformats.org/drawingml/2006/table">
            <a:tbl>
              <a:tblPr firstRow="1" bandRow="1">
                <a:noFill/>
                <a:tableStyleId>{16497B5D-56F3-4AD6-AB69-16DFA3ABE691}</a:tableStyleId>
              </a:tblPr>
              <a:tblGrid>
                <a:gridCol w="5362017">
                  <a:extLst>
                    <a:ext uri="{9D8B030D-6E8A-4147-A177-3AD203B41FA5}">
                      <a16:colId xmlns:a16="http://schemas.microsoft.com/office/drawing/2014/main" val="20000"/>
                    </a:ext>
                  </a:extLst>
                </a:gridCol>
                <a:gridCol w="306351">
                  <a:extLst>
                    <a:ext uri="{9D8B030D-6E8A-4147-A177-3AD203B41FA5}">
                      <a16:colId xmlns:a16="http://schemas.microsoft.com/office/drawing/2014/main" val="20001"/>
                    </a:ext>
                  </a:extLst>
                </a:gridCol>
                <a:gridCol w="2834184">
                  <a:extLst>
                    <a:ext uri="{9D8B030D-6E8A-4147-A177-3AD203B41FA5}">
                      <a16:colId xmlns:a16="http://schemas.microsoft.com/office/drawing/2014/main" val="20003"/>
                    </a:ext>
                  </a:extLst>
                </a:gridCol>
                <a:gridCol w="2834184">
                  <a:extLst>
                    <a:ext uri="{9D8B030D-6E8A-4147-A177-3AD203B41FA5}">
                      <a16:colId xmlns:a16="http://schemas.microsoft.com/office/drawing/2014/main" val="20004"/>
                    </a:ext>
                  </a:extLst>
                </a:gridCol>
              </a:tblGrid>
              <a:tr h="575275">
                <a:tc>
                  <a:txBody>
                    <a:bodyPr/>
                    <a:lstStyle/>
                    <a:p>
                      <a:pPr marL="0" marR="0" lvl="0" indent="0" algn="l" rtl="0">
                        <a:lnSpc>
                          <a:spcPct val="100000"/>
                        </a:lnSpc>
                        <a:spcBef>
                          <a:spcPts val="0"/>
                        </a:spcBef>
                        <a:spcAft>
                          <a:spcPts val="0"/>
                        </a:spcAft>
                        <a:buClr>
                          <a:schemeClr val="lt1"/>
                        </a:buClr>
                        <a:buSzPts val="1400"/>
                        <a:buFont typeface="Arial"/>
                        <a:buNone/>
                      </a:pPr>
                      <a:r>
                        <a:rPr lang="en-US" sz="1400" b="0" u="none" strike="noStrike" cap="none">
                          <a:solidFill>
                            <a:schemeClr val="lt1"/>
                          </a:solidFill>
                          <a:latin typeface="Arial"/>
                          <a:ea typeface="Arial"/>
                          <a:cs typeface="Arial"/>
                          <a:sym typeface="Arial"/>
                        </a:rPr>
                        <a:t>Column 1</a:t>
                      </a:r>
                      <a:endParaRPr sz="1400" b="0" u="none" strike="noStrike" cap="none">
                        <a:solidFill>
                          <a:schemeClr val="lt1"/>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6CFD8"/>
                    </a:solidFill>
                  </a:tcPr>
                </a:tc>
                <a:tc>
                  <a:txBody>
                    <a:bodyPr/>
                    <a:lstStyle/>
                    <a:p>
                      <a:pPr marL="0" marR="0" lvl="0" indent="0" algn="ctr" rtl="0">
                        <a:lnSpc>
                          <a:spcPct val="100000"/>
                        </a:lnSpc>
                        <a:spcBef>
                          <a:spcPts val="0"/>
                        </a:spcBef>
                        <a:spcAft>
                          <a:spcPts val="0"/>
                        </a:spcAft>
                        <a:buClr>
                          <a:schemeClr val="lt1"/>
                        </a:buClr>
                        <a:buSzPts val="1400"/>
                        <a:buFont typeface="Arial"/>
                        <a:buNone/>
                      </a:pPr>
                      <a:endParaRPr sz="1400" b="0" u="none" strike="noStrike" cap="none" dirty="0">
                        <a:solidFill>
                          <a:schemeClr val="lt1"/>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6CFD8"/>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400" b="0" u="none" strike="noStrike" cap="none" dirty="0">
                          <a:solidFill>
                            <a:schemeClr val="lt1"/>
                          </a:solidFill>
                          <a:latin typeface="Arial"/>
                          <a:ea typeface="Arial"/>
                          <a:cs typeface="Arial"/>
                          <a:sym typeface="Arial"/>
                        </a:rPr>
                        <a:t>Column 4</a:t>
                      </a:r>
                      <a:endParaRPr sz="1400" b="0" u="none" strike="noStrike" cap="none" dirty="0">
                        <a:solidFill>
                          <a:schemeClr val="lt1"/>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lnB w="12700" cap="flat" cmpd="sng" algn="ctr">
                      <a:solidFill>
                        <a:schemeClr val="dk1"/>
                      </a:solidFill>
                      <a:prstDash val="solid"/>
                      <a:round/>
                      <a:headEnd type="none" w="sm" len="sm"/>
                      <a:tailEnd type="none" w="sm" len="sm"/>
                    </a:lnB>
                    <a:solidFill>
                      <a:srgbClr val="76CFD8"/>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400" b="0" u="none" strike="noStrike" cap="none">
                          <a:solidFill>
                            <a:schemeClr val="lt1"/>
                          </a:solidFill>
                          <a:latin typeface="Arial"/>
                          <a:ea typeface="Arial"/>
                          <a:cs typeface="Arial"/>
                          <a:sym typeface="Arial"/>
                        </a:rPr>
                        <a:t>Column 4</a:t>
                      </a:r>
                      <a:endParaRPr sz="1400" b="0" u="none" strike="noStrike" cap="none">
                        <a:solidFill>
                          <a:schemeClr val="lt1"/>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6CFD8"/>
                    </a:solidFill>
                  </a:tcPr>
                </a:tc>
                <a:extLst>
                  <a:ext uri="{0D108BD9-81ED-4DB2-BD59-A6C34878D82A}">
                    <a16:rowId xmlns:a16="http://schemas.microsoft.com/office/drawing/2014/main" val="10000"/>
                  </a:ext>
                </a:extLst>
              </a:tr>
              <a:tr h="575275">
                <a:tc>
                  <a:txBody>
                    <a:bodyPr/>
                    <a:lstStyle/>
                    <a:p>
                      <a:pPr marL="0" marR="0" lvl="0" indent="0" algn="l" rtl="0">
                        <a:spcBef>
                          <a:spcPts val="0"/>
                        </a:spcBef>
                        <a:spcAft>
                          <a:spcPts val="0"/>
                        </a:spcAft>
                        <a:buNone/>
                      </a:pPr>
                      <a:r>
                        <a:rPr lang="en-US" dirty="0"/>
                        <a:t>Regularly survey academic institutions, and their associated alumni </a:t>
                      </a:r>
                      <a:r>
                        <a:rPr lang="en-US" dirty="0" err="1"/>
                        <a:t>programmes</a:t>
                      </a:r>
                      <a:r>
                        <a:rPr lang="en-US" dirty="0"/>
                        <a:t>, providing Ocean Mapping </a:t>
                      </a:r>
                      <a:r>
                        <a:rPr lang="en-US" dirty="0" err="1"/>
                        <a:t>programmes</a:t>
                      </a:r>
                      <a:r>
                        <a:rPr lang="en-US" dirty="0"/>
                        <a:t> to identify any topics which will impact on the goals of GEBCO and the development of the next generation of ocean mappers</a:t>
                      </a:r>
                      <a:endParaRPr sz="1400" u="none" strike="noStrike" cap="none" dirty="0">
                        <a:solidFill>
                          <a:srgbClr val="595959"/>
                        </a:solidFill>
                      </a:endParaRPr>
                    </a:p>
                  </a:txBody>
                  <a:tcPr marL="91450" marR="91450" marT="45725" marB="45725" anchor="ctr">
                    <a:lnT w="12700" cap="flat" cmpd="sng">
                      <a:solidFill>
                        <a:schemeClr val="dk1"/>
                      </a:solidFill>
                      <a:prstDash val="solid"/>
                      <a:round/>
                      <a:headEnd type="none" w="sm" len="sm"/>
                      <a:tailEnd type="none" w="sm" len="sm"/>
                    </a:lnT>
                    <a:solidFill>
                      <a:schemeClr val="lt2"/>
                    </a:solidFill>
                  </a:tcPr>
                </a:tc>
                <a:tc>
                  <a:txBody>
                    <a:bodyPr/>
                    <a:lstStyle/>
                    <a:p>
                      <a:pPr marL="0" marR="0" lvl="0" indent="0" algn="ctr" rtl="0">
                        <a:spcBef>
                          <a:spcPts val="0"/>
                        </a:spcBef>
                        <a:spcAft>
                          <a:spcPts val="0"/>
                        </a:spcAft>
                        <a:buNone/>
                      </a:pPr>
                      <a:endParaRPr sz="1400" u="none" strike="noStrike" cap="none">
                        <a:solidFill>
                          <a:srgbClr val="595959"/>
                        </a:solidFill>
                      </a:endParaRPr>
                    </a:p>
                  </a:txBody>
                  <a:tcPr marL="91450" marR="91450" marT="45725" marB="45725" anchor="ctr">
                    <a:lnT w="12700" cap="flat" cmpd="sng">
                      <a:solidFill>
                        <a:schemeClr val="dk1"/>
                      </a:solidFill>
                      <a:prstDash val="solid"/>
                      <a:round/>
                      <a:headEnd type="none" w="sm" len="sm"/>
                      <a:tailEnd type="none" w="sm" len="sm"/>
                    </a:lnT>
                    <a:lnB w="12700" cap="flat" cmpd="sng">
                      <a:solidFill>
                        <a:srgbClr val="D0CECE"/>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lgn="ctr">
                      <a:solidFill>
                        <a:schemeClr val="dk1"/>
                      </a:solidFill>
                      <a:prstDash val="solid"/>
                      <a:round/>
                      <a:headEnd type="none" w="sm" len="sm"/>
                      <a:tailEnd type="none" w="sm" len="sm"/>
                    </a:lnT>
                    <a:lnB w="12700" cap="flat" cmpd="sng" algn="ctr">
                      <a:solidFill>
                        <a:srgbClr val="D0CECE"/>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400" u="none" strike="noStrike" cap="none" dirty="0">
                          <a:solidFill>
                            <a:srgbClr val="595959"/>
                          </a:solidFill>
                        </a:rPr>
                        <a:t>value</a:t>
                      </a:r>
                      <a:endParaRPr sz="1400" u="none" strike="noStrike" cap="none" dirty="0">
                        <a:solidFill>
                          <a:srgbClr val="595959"/>
                        </a:solidFill>
                      </a:endParaRPr>
                    </a:p>
                  </a:txBody>
                  <a:tcPr marL="91450" marR="91450" marT="45725" marB="45725" anchor="ctr">
                    <a:lnT w="12700" cap="flat" cmpd="sng">
                      <a:solidFill>
                        <a:schemeClr val="dk1"/>
                      </a:solidFill>
                      <a:prstDash val="solid"/>
                      <a:round/>
                      <a:headEnd type="none" w="sm" len="sm"/>
                      <a:tailEnd type="none" w="sm" len="sm"/>
                    </a:lnT>
                    <a:solidFill>
                      <a:schemeClr val="lt2"/>
                    </a:solidFill>
                  </a:tcPr>
                </a:tc>
                <a:extLst>
                  <a:ext uri="{0D108BD9-81ED-4DB2-BD59-A6C34878D82A}">
                    <a16:rowId xmlns:a16="http://schemas.microsoft.com/office/drawing/2014/main" val="10001"/>
                  </a:ext>
                </a:extLst>
              </a:tr>
              <a:tr h="575275">
                <a:tc>
                  <a:txBody>
                    <a:bodyPr/>
                    <a:lstStyle/>
                    <a:p>
                      <a:pPr marL="0" marR="0" lvl="0" indent="0" algn="l" rtl="0">
                        <a:lnSpc>
                          <a:spcPct val="100000"/>
                        </a:lnSpc>
                        <a:spcBef>
                          <a:spcPts val="0"/>
                        </a:spcBef>
                        <a:spcAft>
                          <a:spcPts val="0"/>
                        </a:spcAft>
                        <a:buClr>
                          <a:srgbClr val="595959"/>
                        </a:buClr>
                        <a:buSzPts val="1400"/>
                        <a:buFont typeface="Malgun Gothic"/>
                        <a:buNone/>
                      </a:pPr>
                      <a:r>
                        <a:rPr lang="en-US" dirty="0"/>
                        <a:t>Foster and maintain collaboration and engagement, including identifying placement opportunities, with the various academic institutions providing ocean mapping </a:t>
                      </a:r>
                      <a:r>
                        <a:rPr lang="en-US" dirty="0" err="1"/>
                        <a:t>programmes</a:t>
                      </a:r>
                      <a:r>
                        <a:rPr lang="en-US" dirty="0"/>
                        <a:t>. </a:t>
                      </a:r>
                      <a:endParaRPr sz="1400" u="none" strike="noStrike" cap="none" dirty="0">
                        <a:solidFill>
                          <a:srgbClr val="595959"/>
                        </a:solidFill>
                      </a:endParaRPr>
                    </a:p>
                  </a:txBody>
                  <a:tcPr marL="91450" marR="91450" marT="45725" marB="45725" anchor="ctr">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lgn="ctr">
                      <a:solidFill>
                        <a:srgbClr val="D0CECE"/>
                      </a:solidFill>
                      <a:prstDash val="solid"/>
                      <a:round/>
                      <a:headEnd type="none" w="sm" len="sm"/>
                      <a:tailEnd type="none" w="sm" len="sm"/>
                    </a:lnT>
                    <a:lnB w="12700" cap="flat" cmpd="sng" algn="ctr">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solidFill>
                      <a:schemeClr val="lt2"/>
                    </a:solidFill>
                  </a:tcPr>
                </a:tc>
                <a:extLst>
                  <a:ext uri="{0D108BD9-81ED-4DB2-BD59-A6C34878D82A}">
                    <a16:rowId xmlns:a16="http://schemas.microsoft.com/office/drawing/2014/main" val="10002"/>
                  </a:ext>
                </a:extLst>
              </a:tr>
              <a:tr h="575275">
                <a:tc>
                  <a:txBody>
                    <a:bodyPr/>
                    <a:lstStyle/>
                    <a:p>
                      <a:pPr marL="0" marR="0" lvl="0" indent="0" algn="l" rtl="0">
                        <a:lnSpc>
                          <a:spcPct val="100000"/>
                        </a:lnSpc>
                        <a:spcBef>
                          <a:spcPts val="0"/>
                        </a:spcBef>
                        <a:spcAft>
                          <a:spcPts val="0"/>
                        </a:spcAft>
                        <a:buClr>
                          <a:srgbClr val="595959"/>
                        </a:buClr>
                        <a:buSzPts val="1400"/>
                        <a:buFont typeface="Malgun Gothic"/>
                        <a:buNone/>
                      </a:pPr>
                      <a:r>
                        <a:rPr lang="en-US" dirty="0"/>
                        <a:t>Identify gaps in existing education and training </a:t>
                      </a:r>
                      <a:r>
                        <a:rPr lang="en-US" dirty="0" err="1"/>
                        <a:t>programmes</a:t>
                      </a:r>
                      <a:r>
                        <a:rPr lang="en-US" dirty="0"/>
                        <a:t> that, if addressed, would contribute to fulfilling the goals of the GEBCO </a:t>
                      </a:r>
                      <a:r>
                        <a:rPr lang="en-US" dirty="0" err="1"/>
                        <a:t>programme</a:t>
                      </a:r>
                      <a:r>
                        <a:rPr lang="en-US" dirty="0"/>
                        <a:t>. Where appropriate and/or requested, provide advice to the relevant institutions. </a:t>
                      </a:r>
                      <a:endParaRPr sz="1400" u="none" strike="noStrike" cap="none" dirty="0">
                        <a:solidFill>
                          <a:srgbClr val="595959"/>
                        </a:solidFill>
                      </a:endParaRPr>
                    </a:p>
                  </a:txBody>
                  <a:tcPr marL="91450" marR="91450" marT="45725" marB="45725" anchor="ctr">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lgn="ctr">
                      <a:solidFill>
                        <a:srgbClr val="D0CECE"/>
                      </a:solidFill>
                      <a:prstDash val="solid"/>
                      <a:round/>
                      <a:headEnd type="none" w="sm" len="sm"/>
                      <a:tailEnd type="none" w="sm" len="sm"/>
                    </a:lnT>
                    <a:lnB w="12700" cap="flat" cmpd="sng" algn="ctr">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dirty="0">
                          <a:solidFill>
                            <a:srgbClr val="595959"/>
                          </a:solidFill>
                        </a:rPr>
                        <a:t>Value</a:t>
                      </a:r>
                      <a:endParaRPr sz="1400" u="none" strike="noStrike" cap="none" dirty="0">
                        <a:solidFill>
                          <a:srgbClr val="595959"/>
                        </a:solidFill>
                      </a:endParaRPr>
                    </a:p>
                  </a:txBody>
                  <a:tcPr marL="91450" marR="91450" marT="45725" marB="45725" anchor="ctr">
                    <a:solidFill>
                      <a:schemeClr val="lt2"/>
                    </a:solidFill>
                  </a:tcPr>
                </a:tc>
                <a:extLst>
                  <a:ext uri="{0D108BD9-81ED-4DB2-BD59-A6C34878D82A}">
                    <a16:rowId xmlns:a16="http://schemas.microsoft.com/office/drawing/2014/main" val="10003"/>
                  </a:ext>
                </a:extLst>
              </a:tr>
              <a:tr h="575275">
                <a:tc>
                  <a:txBody>
                    <a:bodyPr/>
                    <a:lstStyle/>
                    <a:p>
                      <a:pPr marL="0" marR="0" lvl="0" indent="0" algn="l" rtl="0">
                        <a:lnSpc>
                          <a:spcPct val="100000"/>
                        </a:lnSpc>
                        <a:spcBef>
                          <a:spcPts val="0"/>
                        </a:spcBef>
                        <a:spcAft>
                          <a:spcPts val="0"/>
                        </a:spcAft>
                        <a:buClr>
                          <a:srgbClr val="595959"/>
                        </a:buClr>
                        <a:buSzPts val="1400"/>
                        <a:buFont typeface="Malgun Gothic"/>
                        <a:buNone/>
                      </a:pPr>
                      <a:r>
                        <a:rPr lang="en-US" dirty="0"/>
                        <a:t>Identify requirements for further education and training, and engage with relevant institutions and organizations (academic and commercial) for opportunities for the provision of suitable courses and workshops.</a:t>
                      </a:r>
                      <a:endParaRPr sz="1400" u="none" strike="noStrike" cap="none" dirty="0">
                        <a:solidFill>
                          <a:srgbClr val="595959"/>
                        </a:solidFill>
                      </a:endParaRPr>
                    </a:p>
                  </a:txBody>
                  <a:tcPr marL="91450" marR="91450" marT="45725" marB="45725" anchor="ctr">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lgn="ctr">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lgn="ctr">
                      <a:solidFill>
                        <a:srgbClr val="D0CECE"/>
                      </a:solidFill>
                      <a:prstDash val="solid"/>
                      <a:round/>
                      <a:headEnd type="none" w="sm" len="sm"/>
                      <a:tailEnd type="none" w="sm" len="sm"/>
                    </a:lnT>
                    <a:lnB w="12700" cap="flat" cmpd="sng" algn="ctr">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dirty="0">
                          <a:solidFill>
                            <a:srgbClr val="595959"/>
                          </a:solidFill>
                        </a:rPr>
                        <a:t>Value</a:t>
                      </a:r>
                      <a:endParaRPr sz="1400" u="none" strike="noStrike" cap="none" dirty="0">
                        <a:solidFill>
                          <a:srgbClr val="595959"/>
                        </a:solidFill>
                      </a:endParaRPr>
                    </a:p>
                  </a:txBody>
                  <a:tcPr marL="91450" marR="91450" marT="45725" marB="45725" anchor="ctr">
                    <a:solidFill>
                      <a:schemeClr val="lt2"/>
                    </a:solidFill>
                  </a:tcPr>
                </a:tc>
                <a:extLst>
                  <a:ext uri="{0D108BD9-81ED-4DB2-BD59-A6C34878D82A}">
                    <a16:rowId xmlns:a16="http://schemas.microsoft.com/office/drawing/2014/main" val="10004"/>
                  </a:ext>
                </a:extLst>
              </a:tr>
              <a:tr h="575275">
                <a:tc>
                  <a:txBody>
                    <a:bodyPr/>
                    <a:lstStyle/>
                    <a:p>
                      <a:pPr marL="0" marR="0" lvl="0" indent="0" algn="l" rtl="0">
                        <a:lnSpc>
                          <a:spcPct val="100000"/>
                        </a:lnSpc>
                        <a:spcBef>
                          <a:spcPts val="0"/>
                        </a:spcBef>
                        <a:spcAft>
                          <a:spcPts val="0"/>
                        </a:spcAft>
                        <a:buClr>
                          <a:srgbClr val="595959"/>
                        </a:buClr>
                        <a:buSzPts val="1400"/>
                        <a:buFont typeface="Malgun Gothic"/>
                        <a:buNone/>
                      </a:pPr>
                      <a:r>
                        <a:rPr lang="en-US" dirty="0"/>
                        <a:t>Establish, support, and/or disband working groups or project teams, as needed, to carry out specific tasks or product development that advance the GEBCO </a:t>
                      </a:r>
                      <a:r>
                        <a:rPr lang="en-US" dirty="0" err="1"/>
                        <a:t>Programme</a:t>
                      </a:r>
                      <a:r>
                        <a:rPr lang="en-US" dirty="0"/>
                        <a:t>. </a:t>
                      </a:r>
                      <a:endParaRPr sz="1400" u="none" strike="noStrike" cap="none" dirty="0">
                        <a:solidFill>
                          <a:srgbClr val="595959"/>
                        </a:solidFill>
                      </a:endParaRPr>
                    </a:p>
                  </a:txBody>
                  <a:tcPr marL="91450" marR="91450" marT="45725" marB="45725" anchor="ctr">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lgn="ctr">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endParaRPr sz="1400" u="none" strike="noStrike" cap="none">
                        <a:solidFill>
                          <a:srgbClr val="595959"/>
                        </a:solidFill>
                      </a:endParaRPr>
                    </a:p>
                  </a:txBody>
                  <a:tcPr marL="91450" marR="91450" marT="45725" marB="45725" anchor="ctr">
                    <a:lnT w="12700" cap="flat" cmpd="sng" algn="ctr">
                      <a:solidFill>
                        <a:srgbClr val="D0CECE"/>
                      </a:solidFill>
                      <a:prstDash val="solid"/>
                      <a:round/>
                      <a:headEnd type="none" w="sm" len="sm"/>
                      <a:tailEnd type="none" w="sm" len="sm"/>
                    </a:lnT>
                    <a:lnB w="12700" cap="flat" cmpd="sng" algn="ctr">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endParaRPr sz="1400" u="none" strike="noStrike" cap="none" dirty="0">
                        <a:solidFill>
                          <a:srgbClr val="595959"/>
                        </a:solidFill>
                      </a:endParaRPr>
                    </a:p>
                  </a:txBody>
                  <a:tcPr marL="91450" marR="91450" marT="45725" marB="45725" anchor="ctr">
                    <a:solidFill>
                      <a:schemeClr val="lt2"/>
                    </a:solidFill>
                  </a:tcPr>
                </a:tc>
                <a:extLst>
                  <a:ext uri="{0D108BD9-81ED-4DB2-BD59-A6C34878D82A}">
                    <a16:rowId xmlns:a16="http://schemas.microsoft.com/office/drawing/2014/main" val="243866284"/>
                  </a:ext>
                </a:extLst>
              </a:tr>
              <a:tr h="575275">
                <a:tc>
                  <a:txBody>
                    <a:bodyPr/>
                    <a:lstStyle/>
                    <a:p>
                      <a:pPr marL="0" marR="0" lvl="0" indent="0" algn="l" rtl="0">
                        <a:lnSpc>
                          <a:spcPct val="100000"/>
                        </a:lnSpc>
                        <a:spcBef>
                          <a:spcPts val="0"/>
                        </a:spcBef>
                        <a:spcAft>
                          <a:spcPts val="0"/>
                        </a:spcAft>
                        <a:buClr>
                          <a:srgbClr val="595959"/>
                        </a:buClr>
                        <a:buSzPts val="1400"/>
                        <a:buFont typeface="Malgun Gothic"/>
                        <a:buNone/>
                      </a:pPr>
                      <a:r>
                        <a:rPr lang="en-US" dirty="0"/>
                        <a:t>Work closely with other GEBCO Sub-Committees and subordinate bodies of the IHO and IOC on matters of common interest.</a:t>
                      </a:r>
                      <a:endParaRPr sz="1400" u="none" strike="noStrike" cap="none" dirty="0">
                        <a:solidFill>
                          <a:srgbClr val="595959"/>
                        </a:solidFill>
                      </a:endParaRPr>
                    </a:p>
                  </a:txBody>
                  <a:tcPr marL="91450" marR="91450" marT="45725" marB="45725" anchor="ctr">
                    <a:lnB w="12700"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endParaRPr sz="1400" u="none" strike="noStrike" cap="none" dirty="0">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endParaRPr sz="1400" u="none" strike="noStrike" cap="none" dirty="0">
                        <a:solidFill>
                          <a:srgbClr val="595959"/>
                        </a:solidFill>
                      </a:endParaRPr>
                    </a:p>
                  </a:txBody>
                  <a:tcPr marL="91450" marR="91450" marT="45725" marB="45725" anchor="ctr">
                    <a:lnT w="12700" cap="flat" cmpd="sng" algn="ctr">
                      <a:solidFill>
                        <a:srgbClr val="D0CECE"/>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endParaRPr sz="1400" u="none" strike="noStrike" cap="none" dirty="0">
                        <a:solidFill>
                          <a:srgbClr val="595959"/>
                        </a:solidFill>
                      </a:endParaRPr>
                    </a:p>
                  </a:txBody>
                  <a:tcPr marL="91450" marR="91450" marT="45725" marB="45725" anchor="ctr">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237950486"/>
                  </a:ext>
                </a:extLst>
              </a:tr>
            </a:tbl>
          </a:graphicData>
        </a:graphic>
      </p:graphicFrame>
    </p:spTree>
    <p:extLst>
      <p:ext uri="{BB962C8B-B14F-4D97-AF65-F5344CB8AC3E}">
        <p14:creationId xmlns:p14="http://schemas.microsoft.com/office/powerpoint/2010/main" val="3904229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p:nvPr/>
        </p:nvSpPr>
        <p:spPr>
          <a:xfrm>
            <a:off x="342900" y="264160"/>
            <a:ext cx="756920" cy="7569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algun Gothic"/>
              <a:ea typeface="Malgun Gothic"/>
              <a:cs typeface="Malgun Gothic"/>
              <a:sym typeface="Malgun Gothic"/>
            </a:endParaRPr>
          </a:p>
        </p:txBody>
      </p:sp>
      <p:sp>
        <p:nvSpPr>
          <p:cNvPr id="153" name="Google Shape;153;p6"/>
          <p:cNvSpPr txBox="1"/>
          <p:nvPr/>
        </p:nvSpPr>
        <p:spPr>
          <a:xfrm>
            <a:off x="1255889" y="442178"/>
            <a:ext cx="37772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AU" sz="2000" b="1" i="0" u="none" strike="noStrike" cap="none" dirty="0">
                <a:solidFill>
                  <a:schemeClr val="dk1"/>
                </a:solidFill>
                <a:latin typeface="Arial"/>
                <a:ea typeface="Arial"/>
                <a:cs typeface="Arial"/>
                <a:sym typeface="Arial"/>
              </a:rPr>
              <a:t>Activity plan</a:t>
            </a:r>
            <a:endParaRPr sz="2000" dirty="0">
              <a:solidFill>
                <a:srgbClr val="595959"/>
              </a:solidFill>
              <a:latin typeface="Arial"/>
              <a:ea typeface="Arial"/>
              <a:cs typeface="Arial"/>
              <a:sym typeface="Arial"/>
            </a:endParaRPr>
          </a:p>
        </p:txBody>
      </p:sp>
      <p:sp>
        <p:nvSpPr>
          <p:cNvPr id="154" name="Google Shape;154;p6"/>
          <p:cNvSpPr/>
          <p:nvPr/>
        </p:nvSpPr>
        <p:spPr>
          <a:xfrm>
            <a:off x="416189" y="380623"/>
            <a:ext cx="6103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dirty="0">
                <a:solidFill>
                  <a:srgbClr val="01A9AA"/>
                </a:solidFill>
                <a:latin typeface="Arial"/>
                <a:ea typeface="Arial"/>
                <a:cs typeface="Arial"/>
                <a:sym typeface="Arial"/>
              </a:rPr>
              <a:t>03</a:t>
            </a:r>
            <a:endParaRPr sz="2800" dirty="0">
              <a:solidFill>
                <a:srgbClr val="01A9AA"/>
              </a:solidFill>
              <a:latin typeface="Arial"/>
              <a:ea typeface="Arial"/>
              <a:cs typeface="Arial"/>
              <a:sym typeface="Arial"/>
            </a:endParaRPr>
          </a:p>
        </p:txBody>
      </p:sp>
      <p:graphicFrame>
        <p:nvGraphicFramePr>
          <p:cNvPr id="2" name="Google Shape;73;p4">
            <a:extLst>
              <a:ext uri="{FF2B5EF4-FFF2-40B4-BE49-F238E27FC236}">
                <a16:creationId xmlns:a16="http://schemas.microsoft.com/office/drawing/2014/main" id="{E9475B19-EF20-53BF-7F2A-ABB471FFE90D}"/>
              </a:ext>
            </a:extLst>
          </p:cNvPr>
          <p:cNvGraphicFramePr/>
          <p:nvPr>
            <p:extLst>
              <p:ext uri="{D42A27DB-BD31-4B8C-83A1-F6EECF244321}">
                <p14:modId xmlns:p14="http://schemas.microsoft.com/office/powerpoint/2010/main" val="3177691049"/>
              </p:ext>
            </p:extLst>
          </p:nvPr>
        </p:nvGraphicFramePr>
        <p:xfrm>
          <a:off x="1661901" y="1409052"/>
          <a:ext cx="9868400" cy="4039895"/>
        </p:xfrm>
        <a:graphic>
          <a:graphicData uri="http://schemas.openxmlformats.org/drawingml/2006/table">
            <a:tbl>
              <a:tblPr>
                <a:noFill/>
              </a:tblPr>
              <a:tblGrid>
                <a:gridCol w="9868400">
                  <a:extLst>
                    <a:ext uri="{9D8B030D-6E8A-4147-A177-3AD203B41FA5}">
                      <a16:colId xmlns:a16="http://schemas.microsoft.com/office/drawing/2014/main" val="20000"/>
                    </a:ext>
                  </a:extLst>
                </a:gridCol>
              </a:tblGrid>
              <a:tr h="196850">
                <a:tc>
                  <a:txBody>
                    <a:bodyPr/>
                    <a:lstStyle/>
                    <a:p>
                      <a:pPr marL="0" marR="0" lvl="0" indent="0" algn="l" rtl="0">
                        <a:spcBef>
                          <a:spcPts val="0"/>
                        </a:spcBef>
                        <a:spcAft>
                          <a:spcPts val="0"/>
                        </a:spcAft>
                        <a:buNone/>
                      </a:pPr>
                      <a:r>
                        <a:rPr lang="en-AU" sz="1800" b="1" i="0" u="none" strike="noStrike" cap="none">
                          <a:solidFill>
                            <a:srgbClr val="000000"/>
                          </a:solidFill>
                          <a:latin typeface="Times New Roman"/>
                          <a:ea typeface="Times New Roman"/>
                          <a:cs typeface="Times New Roman"/>
                          <a:sym typeface="Times New Roman"/>
                        </a:rPr>
                        <a:t>Program establishment/ Governance activities</a:t>
                      </a:r>
                      <a:endParaRPr/>
                    </a:p>
                  </a:txBody>
                  <a:tcPr marL="6350" marR="6350" marT="635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0"/>
                  </a:ext>
                </a:extLst>
              </a:tr>
              <a:tr h="571525">
                <a:tc>
                  <a:txBody>
                    <a:bodyPr/>
                    <a:lstStyle/>
                    <a:p>
                      <a:pPr marL="0" marR="0" lvl="0" indent="0" algn="l" rtl="0">
                        <a:spcBef>
                          <a:spcPts val="0"/>
                        </a:spcBef>
                        <a:spcAft>
                          <a:spcPts val="0"/>
                        </a:spcAft>
                        <a:buNone/>
                      </a:pPr>
                      <a:r>
                        <a:rPr lang="en-AU" sz="1600" b="0" i="0" u="none" strike="noStrike" cap="none">
                          <a:solidFill>
                            <a:srgbClr val="000000"/>
                          </a:solidFill>
                          <a:latin typeface="Times New Roman"/>
                          <a:ea typeface="Times New Roman"/>
                          <a:cs typeface="Times New Roman"/>
                          <a:sym typeface="Times New Roman"/>
                        </a:rPr>
                        <a:t>Develop an inventory of the various International and national groups undertaking seabed mapping capability building programs and perform a gap analysis to identify the role that GEBCO and SCET can take </a:t>
                      </a:r>
                      <a:endParaRPr/>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400050">
                <a:tc>
                  <a:txBody>
                    <a:bodyPr/>
                    <a:lstStyle/>
                    <a:p>
                      <a:pPr marL="0" marR="0" lvl="0" indent="0" algn="l" rtl="0">
                        <a:spcBef>
                          <a:spcPts val="0"/>
                        </a:spcBef>
                        <a:spcAft>
                          <a:spcPts val="0"/>
                        </a:spcAft>
                        <a:buNone/>
                      </a:pPr>
                      <a:r>
                        <a:rPr lang="en-AU" sz="1600" b="0" i="0" u="none" strike="noStrike" cap="none">
                          <a:solidFill>
                            <a:srgbClr val="000000"/>
                          </a:solidFill>
                          <a:latin typeface="Times New Roman"/>
                          <a:ea typeface="Times New Roman"/>
                          <a:cs typeface="Times New Roman"/>
                          <a:sym typeface="Times New Roman"/>
                        </a:rPr>
                        <a:t>Develop a questionnaire to understand what the real and perceived GAPS are</a:t>
                      </a:r>
                      <a:endParaRPr/>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01925">
                <a:tc>
                  <a:txBody>
                    <a:bodyPr/>
                    <a:lstStyle/>
                    <a:p>
                      <a:pPr marL="0" marR="0" lvl="0" indent="0" algn="l" rtl="0">
                        <a:spcBef>
                          <a:spcPts val="0"/>
                        </a:spcBef>
                        <a:spcAft>
                          <a:spcPts val="0"/>
                        </a:spcAft>
                        <a:buNone/>
                      </a:pPr>
                      <a:r>
                        <a:rPr lang="en-AU" sz="1600" b="0" i="0" u="none" strike="noStrike" cap="none">
                          <a:solidFill>
                            <a:srgbClr val="000000"/>
                          </a:solidFill>
                          <a:latin typeface="Times New Roman"/>
                          <a:ea typeface="Times New Roman"/>
                          <a:cs typeface="Times New Roman"/>
                          <a:sym typeface="Times New Roman"/>
                        </a:rPr>
                        <a:t>Grow and diversify the SCET committee</a:t>
                      </a:r>
                      <a:endParaRPr/>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314025">
                <a:tc>
                  <a:txBody>
                    <a:bodyPr/>
                    <a:lstStyle/>
                    <a:p>
                      <a:pPr marL="0" marR="0" lvl="0" indent="0" algn="l" rtl="0">
                        <a:spcBef>
                          <a:spcPts val="0"/>
                        </a:spcBef>
                        <a:spcAft>
                          <a:spcPts val="0"/>
                        </a:spcAft>
                        <a:buNone/>
                      </a:pPr>
                      <a:r>
                        <a:rPr lang="en-AU" sz="1600" b="0" i="0" u="none" strike="noStrike" cap="none">
                          <a:solidFill>
                            <a:srgbClr val="000000"/>
                          </a:solidFill>
                          <a:latin typeface="Times New Roman"/>
                          <a:ea typeface="Times New Roman"/>
                          <a:cs typeface="Times New Roman"/>
                          <a:sym typeface="Times New Roman"/>
                        </a:rPr>
                        <a:t>Revisit SCET ToR and develop a strategy and roadmap</a:t>
                      </a:r>
                      <a:endParaRPr/>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96900">
                <a:tc>
                  <a:txBody>
                    <a:bodyPr/>
                    <a:lstStyle/>
                    <a:p>
                      <a:pPr marL="0" marR="0" lvl="0" indent="0" algn="l" rtl="0">
                        <a:spcBef>
                          <a:spcPts val="0"/>
                        </a:spcBef>
                        <a:spcAft>
                          <a:spcPts val="0"/>
                        </a:spcAft>
                        <a:buNone/>
                      </a:pPr>
                      <a:r>
                        <a:rPr lang="en-AU" sz="1600" b="0" i="0" u="none" strike="noStrike" cap="none">
                          <a:solidFill>
                            <a:srgbClr val="000000"/>
                          </a:solidFill>
                          <a:latin typeface="Times New Roman"/>
                          <a:ea typeface="Times New Roman"/>
                          <a:cs typeface="Times New Roman"/>
                          <a:sym typeface="Times New Roman"/>
                        </a:rPr>
                        <a:t>Develop governance structure and cooperation ToR between SCET and the Nippon Foundation – GEBCO Training Programme at the University of New Hampshire.</a:t>
                      </a:r>
                      <a:endParaRPr/>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196850">
                <a:tc>
                  <a:txBody>
                    <a:bodyPr/>
                    <a:lstStyle/>
                    <a:p>
                      <a:pPr marL="0" marR="0" lvl="0" indent="0" algn="l" rtl="0">
                        <a:spcBef>
                          <a:spcPts val="0"/>
                        </a:spcBef>
                        <a:spcAft>
                          <a:spcPts val="0"/>
                        </a:spcAft>
                        <a:buNone/>
                      </a:pPr>
                      <a:r>
                        <a:rPr lang="en-AU" sz="1800" b="1" i="0" u="none" strike="noStrike" cap="none">
                          <a:solidFill>
                            <a:srgbClr val="000000"/>
                          </a:solidFill>
                          <a:latin typeface="Times New Roman"/>
                          <a:ea typeface="Times New Roman"/>
                          <a:cs typeface="Times New Roman"/>
                          <a:sym typeface="Times New Roman"/>
                        </a:rPr>
                        <a:t>Program activities</a:t>
                      </a:r>
                      <a:endParaRPr/>
                    </a:p>
                  </a:txBody>
                  <a:tcPr marL="6350" marR="6350" marT="6350" marB="0" anchor="ctr">
                    <a:lnL w="12700" cap="flat" cmpd="sng">
                      <a:solidFill>
                        <a:srgbClr val="000000"/>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999999"/>
                    </a:solidFill>
                  </a:tcPr>
                </a:tc>
                <a:extLst>
                  <a:ext uri="{0D108BD9-81ED-4DB2-BD59-A6C34878D82A}">
                    <a16:rowId xmlns:a16="http://schemas.microsoft.com/office/drawing/2014/main" val="10006"/>
                  </a:ext>
                </a:extLst>
              </a:tr>
              <a:tr h="430300">
                <a:tc>
                  <a:txBody>
                    <a:bodyPr/>
                    <a:lstStyle/>
                    <a:p>
                      <a:pPr marL="0" marR="0" lvl="0" indent="0" algn="l" rtl="0">
                        <a:spcBef>
                          <a:spcPts val="0"/>
                        </a:spcBef>
                        <a:spcAft>
                          <a:spcPts val="0"/>
                        </a:spcAft>
                        <a:buNone/>
                      </a:pPr>
                      <a:r>
                        <a:rPr lang="en-AU" sz="1600" b="0" i="0" u="none" strike="noStrike" cap="none">
                          <a:solidFill>
                            <a:srgbClr val="000000"/>
                          </a:solidFill>
                          <a:latin typeface="Times New Roman"/>
                          <a:ea typeface="Times New Roman"/>
                          <a:cs typeface="Times New Roman"/>
                          <a:sym typeface="Times New Roman"/>
                        </a:rPr>
                        <a:t>Establish a project focused on providing Early Career Professional opportunities - Networking, experience, broaden awareness</a:t>
                      </a:r>
                      <a:endParaRPr/>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00050">
                <a:tc>
                  <a:txBody>
                    <a:bodyPr/>
                    <a:lstStyle/>
                    <a:p>
                      <a:pPr marL="0" marR="0" lvl="0" indent="0" algn="l" rtl="0">
                        <a:spcBef>
                          <a:spcPts val="0"/>
                        </a:spcBef>
                        <a:spcAft>
                          <a:spcPts val="0"/>
                        </a:spcAft>
                        <a:buNone/>
                      </a:pPr>
                      <a:r>
                        <a:rPr lang="en-AU" sz="1600" b="0" i="0" u="none" strike="noStrike" cap="none">
                          <a:solidFill>
                            <a:srgbClr val="000000"/>
                          </a:solidFill>
                          <a:latin typeface="Times New Roman"/>
                          <a:ea typeface="Times New Roman"/>
                          <a:cs typeface="Times New Roman"/>
                          <a:sym typeface="Times New Roman"/>
                        </a:rPr>
                        <a:t>Develop a project to oversee open source software training modules</a:t>
                      </a:r>
                      <a:endParaRPr/>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00050">
                <a:tc>
                  <a:txBody>
                    <a:bodyPr/>
                    <a:lstStyle/>
                    <a:p>
                      <a:pPr marL="0" marR="0" lvl="0" indent="0" algn="l" rtl="0">
                        <a:spcBef>
                          <a:spcPts val="0"/>
                        </a:spcBef>
                        <a:spcAft>
                          <a:spcPts val="0"/>
                        </a:spcAft>
                        <a:buNone/>
                      </a:pPr>
                      <a:r>
                        <a:rPr lang="en-AU" sz="1600" b="0" i="0" u="none" strike="noStrike" cap="none" dirty="0">
                          <a:solidFill>
                            <a:srgbClr val="000000"/>
                          </a:solidFill>
                          <a:latin typeface="Times New Roman"/>
                          <a:ea typeface="Times New Roman"/>
                          <a:cs typeface="Times New Roman"/>
                          <a:sym typeface="Times New Roman"/>
                        </a:rPr>
                        <a:t>Promote GEBCO and GEBCO </a:t>
                      </a:r>
                      <a:r>
                        <a:rPr lang="en-AU" sz="1600" dirty="0">
                          <a:latin typeface="Times New Roman"/>
                          <a:ea typeface="Times New Roman"/>
                          <a:cs typeface="Times New Roman"/>
                          <a:sym typeface="Times New Roman"/>
                        </a:rPr>
                        <a:t>products </a:t>
                      </a:r>
                      <a:r>
                        <a:rPr lang="en-AU" sz="1600" b="0" i="0" u="none" strike="noStrike" cap="none" dirty="0">
                          <a:solidFill>
                            <a:srgbClr val="000000"/>
                          </a:solidFill>
                          <a:latin typeface="Times New Roman"/>
                          <a:ea typeface="Times New Roman"/>
                          <a:cs typeface="Times New Roman"/>
                          <a:sym typeface="Times New Roman"/>
                        </a:rPr>
                        <a:t>into geospatial schools </a:t>
                      </a:r>
                      <a:endParaRPr dirty="0"/>
                    </a:p>
                  </a:txBody>
                  <a:tcPr marL="6350" marR="6350" marT="635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p:nvPr/>
        </p:nvSpPr>
        <p:spPr>
          <a:xfrm>
            <a:off x="342900" y="264160"/>
            <a:ext cx="756920" cy="75692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Malgun Gothic"/>
              <a:ea typeface="Malgun Gothic"/>
              <a:cs typeface="Malgun Gothic"/>
              <a:sym typeface="Malgun Gothic"/>
            </a:endParaRPr>
          </a:p>
        </p:txBody>
      </p:sp>
      <p:sp>
        <p:nvSpPr>
          <p:cNvPr id="153" name="Google Shape;153;p6"/>
          <p:cNvSpPr txBox="1"/>
          <p:nvPr/>
        </p:nvSpPr>
        <p:spPr>
          <a:xfrm>
            <a:off x="1246835" y="442178"/>
            <a:ext cx="3777285"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rgbClr val="595959"/>
                </a:solidFill>
                <a:latin typeface="Arial"/>
                <a:ea typeface="Arial"/>
                <a:cs typeface="Arial"/>
                <a:sym typeface="Arial"/>
              </a:rPr>
              <a:t>How to make a table</a:t>
            </a:r>
            <a:endParaRPr sz="2000">
              <a:solidFill>
                <a:srgbClr val="595959"/>
              </a:solidFill>
              <a:latin typeface="Arial"/>
              <a:ea typeface="Arial"/>
              <a:cs typeface="Arial"/>
              <a:sym typeface="Arial"/>
            </a:endParaRPr>
          </a:p>
        </p:txBody>
      </p:sp>
      <p:sp>
        <p:nvSpPr>
          <p:cNvPr id="154" name="Google Shape;154;p6"/>
          <p:cNvSpPr/>
          <p:nvPr/>
        </p:nvSpPr>
        <p:spPr>
          <a:xfrm>
            <a:off x="416189" y="380623"/>
            <a:ext cx="61034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a:solidFill>
                  <a:srgbClr val="01A9AA"/>
                </a:solidFill>
                <a:latin typeface="Arial"/>
                <a:ea typeface="Arial"/>
                <a:cs typeface="Arial"/>
                <a:sym typeface="Arial"/>
              </a:rPr>
              <a:t>02</a:t>
            </a:r>
            <a:endParaRPr sz="2800">
              <a:solidFill>
                <a:srgbClr val="01A9AA"/>
              </a:solidFill>
              <a:latin typeface="Arial"/>
              <a:ea typeface="Arial"/>
              <a:cs typeface="Arial"/>
              <a:sym typeface="Arial"/>
            </a:endParaRPr>
          </a:p>
        </p:txBody>
      </p:sp>
      <p:graphicFrame>
        <p:nvGraphicFramePr>
          <p:cNvPr id="155" name="Google Shape;155;p6"/>
          <p:cNvGraphicFramePr/>
          <p:nvPr/>
        </p:nvGraphicFramePr>
        <p:xfrm>
          <a:off x="1486873" y="1941796"/>
          <a:ext cx="9635375" cy="2876375"/>
        </p:xfrm>
        <a:graphic>
          <a:graphicData uri="http://schemas.openxmlformats.org/drawingml/2006/table">
            <a:tbl>
              <a:tblPr firstRow="1" bandRow="1">
                <a:noFill/>
                <a:tableStyleId>{16497B5D-56F3-4AD6-AB69-16DFA3ABE691}</a:tableStyleId>
              </a:tblPr>
              <a:tblGrid>
                <a:gridCol w="1927075">
                  <a:extLst>
                    <a:ext uri="{9D8B030D-6E8A-4147-A177-3AD203B41FA5}">
                      <a16:colId xmlns:a16="http://schemas.microsoft.com/office/drawing/2014/main" val="20000"/>
                    </a:ext>
                  </a:extLst>
                </a:gridCol>
                <a:gridCol w="1927075">
                  <a:extLst>
                    <a:ext uri="{9D8B030D-6E8A-4147-A177-3AD203B41FA5}">
                      <a16:colId xmlns:a16="http://schemas.microsoft.com/office/drawing/2014/main" val="20001"/>
                    </a:ext>
                  </a:extLst>
                </a:gridCol>
                <a:gridCol w="1927075">
                  <a:extLst>
                    <a:ext uri="{9D8B030D-6E8A-4147-A177-3AD203B41FA5}">
                      <a16:colId xmlns:a16="http://schemas.microsoft.com/office/drawing/2014/main" val="20002"/>
                    </a:ext>
                  </a:extLst>
                </a:gridCol>
                <a:gridCol w="1927075">
                  <a:extLst>
                    <a:ext uri="{9D8B030D-6E8A-4147-A177-3AD203B41FA5}">
                      <a16:colId xmlns:a16="http://schemas.microsoft.com/office/drawing/2014/main" val="20003"/>
                    </a:ext>
                  </a:extLst>
                </a:gridCol>
                <a:gridCol w="1927075">
                  <a:extLst>
                    <a:ext uri="{9D8B030D-6E8A-4147-A177-3AD203B41FA5}">
                      <a16:colId xmlns:a16="http://schemas.microsoft.com/office/drawing/2014/main" val="20004"/>
                    </a:ext>
                  </a:extLst>
                </a:gridCol>
              </a:tblGrid>
              <a:tr h="575275">
                <a:tc>
                  <a:txBody>
                    <a:bodyPr/>
                    <a:lstStyle/>
                    <a:p>
                      <a:pPr marL="0" marR="0" lvl="0" indent="0" algn="ctr" rtl="0">
                        <a:lnSpc>
                          <a:spcPct val="100000"/>
                        </a:lnSpc>
                        <a:spcBef>
                          <a:spcPts val="0"/>
                        </a:spcBef>
                        <a:spcAft>
                          <a:spcPts val="0"/>
                        </a:spcAft>
                        <a:buClr>
                          <a:schemeClr val="lt1"/>
                        </a:buClr>
                        <a:buSzPts val="1400"/>
                        <a:buFont typeface="Arial"/>
                        <a:buNone/>
                      </a:pPr>
                      <a:r>
                        <a:rPr lang="en-US" sz="1400" b="0" u="none" strike="noStrike" cap="none">
                          <a:solidFill>
                            <a:schemeClr val="lt1"/>
                          </a:solidFill>
                          <a:latin typeface="Arial"/>
                          <a:ea typeface="Arial"/>
                          <a:cs typeface="Arial"/>
                          <a:sym typeface="Arial"/>
                        </a:rPr>
                        <a:t>Column 1</a:t>
                      </a:r>
                      <a:endParaRPr sz="1400" b="0" u="none" strike="noStrike" cap="none">
                        <a:solidFill>
                          <a:schemeClr val="lt1"/>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6CFD8"/>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400" b="0" u="none" strike="noStrike" cap="none">
                          <a:solidFill>
                            <a:schemeClr val="lt1"/>
                          </a:solidFill>
                          <a:latin typeface="Arial"/>
                          <a:ea typeface="Arial"/>
                          <a:cs typeface="Arial"/>
                          <a:sym typeface="Arial"/>
                        </a:rPr>
                        <a:t>Column 2</a:t>
                      </a:r>
                      <a:endParaRPr sz="1400" b="0" u="none" strike="noStrike" cap="none">
                        <a:solidFill>
                          <a:schemeClr val="lt1"/>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6CFD8"/>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400" b="0" u="none" strike="noStrike" cap="none">
                          <a:solidFill>
                            <a:schemeClr val="lt1"/>
                          </a:solidFill>
                          <a:latin typeface="Arial"/>
                          <a:ea typeface="Arial"/>
                          <a:cs typeface="Arial"/>
                          <a:sym typeface="Arial"/>
                        </a:rPr>
                        <a:t>Column 3</a:t>
                      </a:r>
                      <a:endParaRPr sz="1400" b="0" u="none" strike="noStrike" cap="none">
                        <a:solidFill>
                          <a:schemeClr val="lt1"/>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6CFD8"/>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400" b="0" u="none" strike="noStrike" cap="none">
                          <a:solidFill>
                            <a:schemeClr val="lt1"/>
                          </a:solidFill>
                          <a:latin typeface="Arial"/>
                          <a:ea typeface="Arial"/>
                          <a:cs typeface="Arial"/>
                          <a:sym typeface="Arial"/>
                        </a:rPr>
                        <a:t>Column 4</a:t>
                      </a:r>
                      <a:endParaRPr sz="1400" b="0" u="none" strike="noStrike" cap="none">
                        <a:solidFill>
                          <a:schemeClr val="lt1"/>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6CFD8"/>
                    </a:solidFill>
                  </a:tcPr>
                </a:tc>
                <a:tc>
                  <a:txBody>
                    <a:bodyPr/>
                    <a:lstStyle/>
                    <a:p>
                      <a:pPr marL="0" marR="0" lvl="0" indent="0" algn="ctr" rtl="0">
                        <a:lnSpc>
                          <a:spcPct val="100000"/>
                        </a:lnSpc>
                        <a:spcBef>
                          <a:spcPts val="0"/>
                        </a:spcBef>
                        <a:spcAft>
                          <a:spcPts val="0"/>
                        </a:spcAft>
                        <a:buClr>
                          <a:schemeClr val="lt1"/>
                        </a:buClr>
                        <a:buSzPts val="1400"/>
                        <a:buFont typeface="Arial"/>
                        <a:buNone/>
                      </a:pPr>
                      <a:r>
                        <a:rPr lang="en-US" sz="1400" b="0" u="none" strike="noStrike" cap="none">
                          <a:solidFill>
                            <a:schemeClr val="lt1"/>
                          </a:solidFill>
                          <a:latin typeface="Arial"/>
                          <a:ea typeface="Arial"/>
                          <a:cs typeface="Arial"/>
                          <a:sym typeface="Arial"/>
                        </a:rPr>
                        <a:t>Column 4</a:t>
                      </a:r>
                      <a:endParaRPr sz="1400" b="0" u="none" strike="noStrike" cap="none">
                        <a:solidFill>
                          <a:schemeClr val="lt1"/>
                        </a:solidFill>
                        <a:latin typeface="Arial"/>
                        <a:ea typeface="Arial"/>
                        <a:cs typeface="Arial"/>
                        <a:sym typeface="Arial"/>
                      </a:endParaRPr>
                    </a:p>
                  </a:txBody>
                  <a:tcPr marL="91450" marR="91450" marT="45725" marB="45725" anchor="ct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solidFill>
                      <a:srgbClr val="76CFD8"/>
                    </a:solidFill>
                  </a:tcPr>
                </a:tc>
                <a:extLst>
                  <a:ext uri="{0D108BD9-81ED-4DB2-BD59-A6C34878D82A}">
                    <a16:rowId xmlns:a16="http://schemas.microsoft.com/office/drawing/2014/main" val="10000"/>
                  </a:ext>
                </a:extLst>
              </a:tr>
              <a:tr h="575275">
                <a:tc>
                  <a:txBody>
                    <a:bodyPr/>
                    <a:lstStyle/>
                    <a:p>
                      <a:pPr marL="0" marR="0" lvl="0" indent="0" algn="ctr" rtl="0">
                        <a:spcBef>
                          <a:spcPts val="0"/>
                        </a:spcBef>
                        <a:spcAft>
                          <a:spcPts val="0"/>
                        </a:spcAft>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chemeClr val="dk1"/>
                      </a:solidFill>
                      <a:prstDash val="solid"/>
                      <a:round/>
                      <a:headEnd type="none" w="sm" len="sm"/>
                      <a:tailEnd type="none" w="sm" len="sm"/>
                    </a:lnT>
                    <a:solidFill>
                      <a:schemeClr val="lt2"/>
                    </a:solidFill>
                  </a:tcPr>
                </a:tc>
                <a:tc>
                  <a:txBody>
                    <a:bodyPr/>
                    <a:lstStyle/>
                    <a:p>
                      <a:pPr marL="0" marR="0" lvl="0" indent="0" algn="ctr" rtl="0">
                        <a:spcBef>
                          <a:spcPts val="0"/>
                        </a:spcBef>
                        <a:spcAft>
                          <a:spcPts val="0"/>
                        </a:spcAft>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chemeClr val="dk1"/>
                      </a:solidFill>
                      <a:prstDash val="solid"/>
                      <a:round/>
                      <a:headEnd type="none" w="sm" len="sm"/>
                      <a:tailEnd type="none" w="sm" len="sm"/>
                    </a:lnT>
                    <a:lnB w="12700" cap="flat" cmpd="sng">
                      <a:solidFill>
                        <a:srgbClr val="D0CECE"/>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chemeClr val="dk1"/>
                      </a:solidFill>
                      <a:prstDash val="solid"/>
                      <a:round/>
                      <a:headEnd type="none" w="sm" len="sm"/>
                      <a:tailEnd type="none" w="sm" len="sm"/>
                    </a:lnT>
                    <a:solidFill>
                      <a:schemeClr val="lt2"/>
                    </a:solidFill>
                  </a:tcPr>
                </a:tc>
                <a:tc>
                  <a:txBody>
                    <a:bodyPr/>
                    <a:lstStyle/>
                    <a:p>
                      <a:pPr marL="0" marR="0" lvl="0" indent="0" algn="ctr" rtl="0">
                        <a:spcBef>
                          <a:spcPts val="0"/>
                        </a:spcBef>
                        <a:spcAft>
                          <a:spcPts val="0"/>
                        </a:spcAft>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chemeClr val="dk1"/>
                      </a:solidFill>
                      <a:prstDash val="solid"/>
                      <a:round/>
                      <a:headEnd type="none" w="sm" len="sm"/>
                      <a:tailEnd type="none" w="sm" len="sm"/>
                    </a:lnT>
                    <a:lnB w="12700" cap="flat" cmpd="sng">
                      <a:solidFill>
                        <a:srgbClr val="D0CECE"/>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chemeClr val="dk1"/>
                      </a:solidFill>
                      <a:prstDash val="solid"/>
                      <a:round/>
                      <a:headEnd type="none" w="sm" len="sm"/>
                      <a:tailEnd type="none" w="sm" len="sm"/>
                    </a:lnT>
                    <a:solidFill>
                      <a:schemeClr val="lt2"/>
                    </a:solidFill>
                  </a:tcPr>
                </a:tc>
                <a:extLst>
                  <a:ext uri="{0D108BD9-81ED-4DB2-BD59-A6C34878D82A}">
                    <a16:rowId xmlns:a16="http://schemas.microsoft.com/office/drawing/2014/main" val="10001"/>
                  </a:ext>
                </a:extLst>
              </a:tr>
              <a:tr h="575275">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solidFill>
                      <a:schemeClr val="lt2"/>
                    </a:solidFill>
                  </a:tcPr>
                </a:tc>
                <a:extLst>
                  <a:ext uri="{0D108BD9-81ED-4DB2-BD59-A6C34878D82A}">
                    <a16:rowId xmlns:a16="http://schemas.microsoft.com/office/drawing/2014/main" val="10002"/>
                  </a:ext>
                </a:extLst>
              </a:tr>
              <a:tr h="575275">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solidFill>
                        <a:srgbClr val="D0CECE"/>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solidFill>
                      <a:schemeClr val="lt2"/>
                    </a:solidFill>
                  </a:tcPr>
                </a:tc>
                <a:extLst>
                  <a:ext uri="{0D108BD9-81ED-4DB2-BD59-A6C34878D82A}">
                    <a16:rowId xmlns:a16="http://schemas.microsoft.com/office/drawing/2014/main" val="10003"/>
                  </a:ext>
                </a:extLst>
              </a:tr>
              <a:tr h="575275">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B w="12700"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B w="12700" cap="flat" cmpd="sng">
                      <a:solidFill>
                        <a:schemeClr val="dk1"/>
                      </a:solidFill>
                      <a:prstDash val="solid"/>
                      <a:round/>
                      <a:headEnd type="none" w="sm" len="sm"/>
                      <a:tailEnd type="none" w="sm" len="sm"/>
                    </a:lnB>
                    <a:solidFill>
                      <a:schemeClr val="lt2"/>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T w="12700" cap="flat" cmpd="sng">
                      <a:solidFill>
                        <a:srgbClr val="D0CECE"/>
                      </a:solidFill>
                      <a:prstDash val="solid"/>
                      <a:round/>
                      <a:headEnd type="none" w="sm" len="sm"/>
                      <a:tailEnd type="none" w="sm" len="sm"/>
                    </a:lnT>
                    <a:lnB w="12700" cap="flat" cmpd="sng">
                      <a:solidFill>
                        <a:schemeClr val="dk1"/>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595959"/>
                        </a:buClr>
                        <a:buSzPts val="1400"/>
                        <a:buFont typeface="Malgun Gothic"/>
                        <a:buNone/>
                      </a:pPr>
                      <a:r>
                        <a:rPr lang="en-US" sz="1400" u="none" strike="noStrike" cap="none">
                          <a:solidFill>
                            <a:srgbClr val="595959"/>
                          </a:solidFill>
                        </a:rPr>
                        <a:t>value</a:t>
                      </a:r>
                      <a:endParaRPr sz="1400" u="none" strike="noStrike" cap="none">
                        <a:solidFill>
                          <a:srgbClr val="595959"/>
                        </a:solidFill>
                      </a:endParaRPr>
                    </a:p>
                  </a:txBody>
                  <a:tcPr marL="91450" marR="91450" marT="45725" marB="45725" anchor="ctr">
                    <a:lnB w="12700" cap="flat" cmpd="sng">
                      <a:solidFill>
                        <a:schemeClr val="dk1"/>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4130461"/>
      </p:ext>
    </p:extLst>
  </p:cSld>
  <p:clrMapOvr>
    <a:masterClrMapping/>
  </p:clrMapOvr>
</p:sld>
</file>

<file path=ppt/theme/theme1.xml><?xml version="1.0" encoding="utf-8"?>
<a:theme xmlns:a="http://schemas.openxmlformats.org/drawingml/2006/main" name="Office 테마">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639</Words>
  <Application>Microsoft Office PowerPoint</Application>
  <PresentationFormat>Widescreen</PresentationFormat>
  <Paragraphs>120</Paragraphs>
  <Slides>7</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7</vt:i4>
      </vt:variant>
    </vt:vector>
  </HeadingPairs>
  <TitlesOfParts>
    <vt:vector size="13" baseType="lpstr">
      <vt:lpstr>Malgun Gothic</vt:lpstr>
      <vt:lpstr>Arial</vt:lpstr>
      <vt:lpstr>Roboto</vt:lpstr>
      <vt:lpstr>Times New Roman</vt:lpstr>
      <vt:lpstr>Office 테마</vt:lpstr>
      <vt:lpstr>Photoshop.Image.12</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sum</dc:creator>
  <cp:lastModifiedBy>Paul Brett</cp:lastModifiedBy>
  <cp:revision>2</cp:revision>
  <dcterms:created xsi:type="dcterms:W3CDTF">2021-02-18T04:17:55Z</dcterms:created>
  <dcterms:modified xsi:type="dcterms:W3CDTF">2022-10-26T09:37:13Z</dcterms:modified>
</cp:coreProperties>
</file>