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72" r:id="rId8"/>
    <p:sldId id="273" r:id="rId9"/>
    <p:sldId id="262" r:id="rId10"/>
    <p:sldId id="263" r:id="rId11"/>
    <p:sldId id="264" r:id="rId12"/>
    <p:sldId id="265" r:id="rId13"/>
    <p:sldId id="266" r:id="rId14"/>
    <p:sldId id="274" r:id="rId15"/>
    <p:sldId id="267" r:id="rId16"/>
    <p:sldId id="268" r:id="rId17"/>
    <p:sldId id="269"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algun Gothic" panose="020B0503020000020004" pitchFamily="34" charset="-127"/>
      <p:regular r:id="rId24"/>
      <p:bold r:id="rId25"/>
    </p:embeddedFont>
    <p:embeddedFont>
      <p:font typeface="Roboto"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1VL+yWKlXTJmnSw41gqAo13XE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146DEB8-DDDB-446E-A9BA-4CDB9F3F8F48}">
  <a:tblStyle styleId="{5146DEB8-DDDB-446E-A9BA-4CDB9F3F8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28400F-4B16-45FA-8004-2B10FA2220DA}" styleName="Table_1">
    <a:wholeTbl>
      <a:tcTxStyle b="off" i="off">
        <a:font>
          <a:latin typeface="맑은 고딕"/>
          <a:ea typeface="맑은 고딕"/>
          <a:cs typeface="맑은 고딕"/>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맑은 고딕"/>
          <a:ea typeface="맑은 고딕"/>
          <a:cs typeface="맑은 고딕"/>
        </a:font>
        <a:schemeClr val="lt1"/>
      </a:tcTxStyle>
      <a:tcStyle>
        <a:tcBdr/>
        <a:fill>
          <a:solidFill>
            <a:schemeClr val="accent1"/>
          </a:solidFill>
        </a:fill>
      </a:tcStyle>
    </a:lastCol>
    <a:firstCol>
      <a:tcTxStyle b="on" i="off">
        <a:font>
          <a:latin typeface="맑은 고딕"/>
          <a:ea typeface="맑은 고딕"/>
          <a:cs typeface="맑은 고딕"/>
        </a:font>
        <a:schemeClr val="lt1"/>
      </a:tcTxStyle>
      <a:tcStyle>
        <a:tcBdr/>
        <a:fill>
          <a:solidFill>
            <a:schemeClr val="accent1"/>
          </a:solidFill>
        </a:fill>
      </a:tcStyle>
    </a:firstCol>
    <a:lastRow>
      <a:tcTxStyle b="on" i="off">
        <a:font>
          <a:latin typeface="맑은 고딕"/>
          <a:ea typeface="맑은 고딕"/>
          <a:cs typeface="맑은 고딕"/>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맑은 고딕"/>
          <a:ea typeface="맑은 고딕"/>
          <a:cs typeface="맑은 고딕"/>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51" autoAdjust="0"/>
  </p:normalViewPr>
  <p:slideViewPr>
    <p:cSldViewPr snapToGrid="0">
      <p:cViewPr varScale="1">
        <p:scale>
          <a:sx n="66" d="100"/>
          <a:sy n="66" d="100"/>
        </p:scale>
        <p:origin x="-1301"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1996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ebco.net/about_us/committees_and_groups/scrum/mapping_projec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ebco.net/about_us/committees_and_groups/scrum/mapping_projec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bco.net/about_us/committees_and_groups/scrum/mapping_projec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ebco.net/about_us/committees_and_groups/scrum/mapping_projec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bco.net/about_us/committees_and_groups/scrum/mapping_projec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72eb83032c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solidFill>
                  <a:srgbClr val="1F497D"/>
                </a:solidFill>
                <a:highlight>
                  <a:schemeClr val="lt1"/>
                </a:highlight>
                <a:latin typeface="Calibri"/>
                <a:ea typeface="Calibri"/>
                <a:cs typeface="Calibri"/>
                <a:sym typeface="Calibri"/>
              </a:rPr>
              <a:t>Another workplan item of SCRUMs is ensuring he publishing of % mapped for the RHCs. Due to a refinement in the calculations are carried out for areas mapped, this has resulted in a decrease in % area mapped- most notably in the Baltic Sea. The current solution is that the table has been posted, with an explanatory sentence for now. The ideal situation would be recalulation, but this is beyond the control of SCRUM. </a:t>
            </a:r>
            <a:endParaRPr sz="1400">
              <a:solidFill>
                <a:srgbClr val="1F497D"/>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rgbClr val="1F497D"/>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a:solidFill>
                  <a:srgbClr val="1F497D"/>
                </a:solidFill>
                <a:highlight>
                  <a:schemeClr val="lt1"/>
                </a:highlight>
                <a:latin typeface="Calibri"/>
                <a:ea typeface="Calibri"/>
                <a:cs typeface="Calibri"/>
                <a:sym typeface="Calibri"/>
              </a:rPr>
              <a:t>“Please note that there is a ‘reduction’ of the percentage coverage mapped between 2020 and 2021 for some RHC areas. This is largely caused by a refinement of our calculations for areas based on pre-generated grids. For some regions, these sections were classed as ‘mapped’ in the GEBCO_2020 Grid but for the GEBCO_2021 Grid it has been possible to break these areas down and identify cells within a pre-generated grid that are based on measured data and those that are based on interpolation. This has resulted in a reduction in the reported percentage coverage mapped for these areas but more accurately reflects to actual observational coverage.”</a:t>
            </a:r>
            <a:endParaRPr sz="1400">
              <a:solidFill>
                <a:srgbClr val="1F497D"/>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a:solidFill>
                  <a:srgbClr val="1F497D"/>
                </a:solidFill>
                <a:highlight>
                  <a:schemeClr val="lt1"/>
                </a:highlight>
                <a:latin typeface="Calibri"/>
                <a:ea typeface="Calibri"/>
                <a:cs typeface="Calibri"/>
                <a:sym typeface="Calibri"/>
              </a:rPr>
              <a:t> </a:t>
            </a:r>
            <a:endParaRPr sz="1400">
              <a:solidFill>
                <a:schemeClr val="dk1"/>
              </a:solidFill>
            </a:endParaRPr>
          </a:p>
        </p:txBody>
      </p:sp>
      <p:sp>
        <p:nvSpPr>
          <p:cNvPr id="170" name="Google Shape;170;g172eb83032c_1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72eb83032c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400">
                <a:solidFill>
                  <a:schemeClr val="dk1"/>
                </a:solidFill>
              </a:rPr>
              <a:t>To begin, SCRUM exists to facilitate closer collaboration with regional mapping efforts, along with coordinating and encouraging the incorporation of compilations into GEBCO. Our web page can be seen here on the right, and includes instructions on how to contribute data, link to the youtube channel and access to the prioritisation app. </a:t>
            </a:r>
            <a:r>
              <a:rPr lang="en-US" sz="1400">
                <a:solidFill>
                  <a:srgbClr val="5D5D5D"/>
                </a:solidFill>
              </a:rPr>
              <a:t>Recognising the importance of the contributions of regional experts in improving its global bathymetric models, GEBCO has setup the Sub-Committee on Regional Undersea Mapping (SCRUM) </a:t>
            </a:r>
            <a:endParaRPr sz="1400">
              <a:solidFill>
                <a:srgbClr val="5D5D5D"/>
              </a:solidFill>
            </a:endParaRPr>
          </a:p>
          <a:p>
            <a:pPr marL="0" lvl="0" indent="0" algn="l" rtl="0">
              <a:lnSpc>
                <a:spcPct val="150000"/>
              </a:lnSpc>
              <a:spcBef>
                <a:spcPts val="0"/>
              </a:spcBef>
              <a:spcAft>
                <a:spcPts val="1800"/>
              </a:spcAft>
              <a:buClr>
                <a:schemeClr val="dk1"/>
              </a:buClr>
              <a:buSzPts val="1100"/>
              <a:buFont typeface="Arial"/>
              <a:buNone/>
            </a:pPr>
            <a:r>
              <a:rPr lang="en-US" sz="1400">
                <a:solidFill>
                  <a:srgbClr val="5D5D5D"/>
                </a:solidFill>
              </a:rPr>
              <a:t>SCRUM's aims are to facilitate a closer collaboration with </a:t>
            </a:r>
            <a:r>
              <a:rPr lang="en-US" sz="1400" u="sng">
                <a:solidFill>
                  <a:srgbClr val="0490E4"/>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regional mapping</a:t>
            </a:r>
            <a:r>
              <a:rPr lang="en-US" sz="1400">
                <a:solidFill>
                  <a:srgbClr val="5D5D5D"/>
                </a:solidFill>
              </a:rPr>
              <a:t> efforts and coordinate, as well as encourage, the incorporation of their compilations into GEBCO.</a:t>
            </a:r>
            <a:endParaRPr sz="1400">
              <a:solidFill>
                <a:schemeClr val="dk1"/>
              </a:solidFill>
            </a:endParaRPr>
          </a:p>
        </p:txBody>
      </p:sp>
      <p:sp>
        <p:nvSpPr>
          <p:cNvPr id="179" name="Google Shape;179;g172eb83032c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72eb83032c_1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400">
                <a:solidFill>
                  <a:schemeClr val="dk1"/>
                </a:solidFill>
              </a:rPr>
              <a:t>To begin, SCRUM exists to facilitate closer collaboration with regional mapping efforts, along with coordinating and encouraging the incorporation of compilations into GEBCO. Our web page can be seen here on the right, and includes instructions on how to contribute data, link to the youtube channel and access to the prioritisation app. </a:t>
            </a:r>
            <a:r>
              <a:rPr lang="en-US" sz="1400">
                <a:solidFill>
                  <a:srgbClr val="5D5D5D"/>
                </a:solidFill>
              </a:rPr>
              <a:t>Recognising the importance of the contributions of regional experts in improving its global bathymetric models, GEBCO has setup the Sub-Committee on Regional Undersea Mapping (SCRUM) </a:t>
            </a:r>
            <a:endParaRPr sz="1400">
              <a:solidFill>
                <a:srgbClr val="5D5D5D"/>
              </a:solidFill>
            </a:endParaRPr>
          </a:p>
          <a:p>
            <a:pPr marL="0" lvl="0" indent="0" algn="l" rtl="0">
              <a:lnSpc>
                <a:spcPct val="150000"/>
              </a:lnSpc>
              <a:spcBef>
                <a:spcPts val="0"/>
              </a:spcBef>
              <a:spcAft>
                <a:spcPts val="1800"/>
              </a:spcAft>
              <a:buClr>
                <a:schemeClr val="dk1"/>
              </a:buClr>
              <a:buSzPts val="1100"/>
              <a:buFont typeface="Arial"/>
              <a:buNone/>
            </a:pPr>
            <a:r>
              <a:rPr lang="en-US" sz="1400">
                <a:solidFill>
                  <a:srgbClr val="5D5D5D"/>
                </a:solidFill>
              </a:rPr>
              <a:t>SCRUM's aims are to facilitate a closer collaboration with </a:t>
            </a:r>
            <a:r>
              <a:rPr lang="en-US" sz="1400" u="sng">
                <a:solidFill>
                  <a:srgbClr val="0490E4"/>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regional mapping</a:t>
            </a:r>
            <a:r>
              <a:rPr lang="en-US" sz="1400">
                <a:solidFill>
                  <a:srgbClr val="5D5D5D"/>
                </a:solidFill>
              </a:rPr>
              <a:t> efforts and coordinate, as well as encourage, the incorporation of their compilations into GEBCO.</a:t>
            </a:r>
            <a:endParaRPr sz="1400">
              <a:solidFill>
                <a:schemeClr val="dk1"/>
              </a:solidFill>
            </a:endParaRPr>
          </a:p>
        </p:txBody>
      </p:sp>
      <p:sp>
        <p:nvSpPr>
          <p:cNvPr id="189" name="Google Shape;189;g172eb83032c_1_3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72eb83032c_1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
              </a:spcBef>
              <a:spcAft>
                <a:spcPts val="0"/>
              </a:spcAft>
              <a:buNone/>
            </a:pPr>
            <a:r>
              <a:rPr lang="en-US" sz="1000"/>
              <a:t>Encourage the contribution of bathymetric data to the IHO DCDB.Identify priority areas for regional mapping and support the organization of regional mapping projects.Promote data contribution through GEBCO participation in RHCs and IOC regional meetingsPromote data contribution by supporting participation at Regional Mapping Meetings</a:t>
            </a:r>
            <a:endParaRPr sz="1000"/>
          </a:p>
          <a:p>
            <a:pPr marL="0" lvl="0" indent="0" algn="l" rtl="0">
              <a:lnSpc>
                <a:spcPct val="115000"/>
              </a:lnSpc>
              <a:spcBef>
                <a:spcPts val="200"/>
              </a:spcBef>
              <a:spcAft>
                <a:spcPts val="0"/>
              </a:spcAft>
              <a:buNone/>
            </a:pPr>
            <a:endParaRPr sz="1000"/>
          </a:p>
          <a:p>
            <a:pPr marL="0" lvl="0" indent="0" algn="l" rtl="0">
              <a:lnSpc>
                <a:spcPct val="115000"/>
              </a:lnSpc>
              <a:spcBef>
                <a:spcPts val="200"/>
              </a:spcBef>
              <a:spcAft>
                <a:spcPts val="0"/>
              </a:spcAft>
              <a:buNone/>
            </a:pPr>
            <a:r>
              <a:rPr lang="en-US" sz="1000"/>
              <a:t>funding there to assist in attendance. </a:t>
            </a:r>
            <a:endParaRPr sz="1000"/>
          </a:p>
          <a:p>
            <a:pPr marL="0" lvl="0" indent="0" algn="l" rtl="0">
              <a:lnSpc>
                <a:spcPct val="150000"/>
              </a:lnSpc>
              <a:spcBef>
                <a:spcPts val="200"/>
              </a:spcBef>
              <a:spcAft>
                <a:spcPts val="1800"/>
              </a:spcAft>
              <a:buClr>
                <a:schemeClr val="dk1"/>
              </a:buClr>
              <a:buSzPts val="1100"/>
              <a:buFont typeface="Arial"/>
              <a:buNone/>
            </a:pPr>
            <a:endParaRPr sz="1400">
              <a:solidFill>
                <a:schemeClr val="dk1"/>
              </a:solidFill>
            </a:endParaRPr>
          </a:p>
        </p:txBody>
      </p:sp>
      <p:sp>
        <p:nvSpPr>
          <p:cNvPr id="197" name="Google Shape;197;g172eb83032c_1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2eb83032c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200"/>
              </a:spcBef>
              <a:spcAft>
                <a:spcPts val="0"/>
              </a:spcAft>
              <a:buNone/>
            </a:pPr>
            <a:r>
              <a:rPr lang="en-US" sz="1000"/>
              <a:t>Develop and make publicly available materials to highlight and foster regional activities and initiatives including up to date GEBCO slide deck virtual engagement materials such as videos of presentations.</a:t>
            </a:r>
            <a:endParaRPr sz="1000"/>
          </a:p>
          <a:p>
            <a:pPr marL="0" lvl="0" indent="0" algn="ctr" rtl="0">
              <a:lnSpc>
                <a:spcPct val="115000"/>
              </a:lnSpc>
              <a:spcBef>
                <a:spcPts val="200"/>
              </a:spcBef>
              <a:spcAft>
                <a:spcPts val="0"/>
              </a:spcAft>
              <a:buNone/>
            </a:pPr>
            <a:r>
              <a:rPr lang="en-US" sz="1000"/>
              <a:t>Develop and refine messaging for IHO &amp; IOC to facilitate increasing the support of coastal states to provide and release data from within their waters of national jurisdiction.</a:t>
            </a:r>
            <a:endParaRPr sz="1000"/>
          </a:p>
          <a:p>
            <a:pPr marL="0" lvl="0" indent="0" algn="ctr" rtl="0">
              <a:lnSpc>
                <a:spcPct val="115000"/>
              </a:lnSpc>
              <a:spcBef>
                <a:spcPts val="200"/>
              </a:spcBef>
              <a:spcAft>
                <a:spcPts val="0"/>
              </a:spcAft>
              <a:buNone/>
            </a:pPr>
            <a:r>
              <a:rPr lang="en-US" sz="1000"/>
              <a:t> </a:t>
            </a:r>
            <a:endParaRPr sz="1000"/>
          </a:p>
          <a:p>
            <a:pPr marL="0" lvl="0" indent="0" algn="ctr" rtl="0">
              <a:lnSpc>
                <a:spcPct val="115000"/>
              </a:lnSpc>
              <a:spcBef>
                <a:spcPts val="200"/>
              </a:spcBef>
              <a:spcAft>
                <a:spcPts val="0"/>
              </a:spcAft>
              <a:buNone/>
            </a:pPr>
            <a:r>
              <a:rPr lang="en-US" sz="1000"/>
              <a:t>Gather input from regarding stakeholder needs via regional engagement</a:t>
            </a:r>
            <a:endParaRPr sz="1000"/>
          </a:p>
          <a:p>
            <a:pPr marL="0" lvl="0" indent="0" algn="ctr" rtl="0">
              <a:lnSpc>
                <a:spcPct val="115000"/>
              </a:lnSpc>
              <a:spcBef>
                <a:spcPts val="200"/>
              </a:spcBef>
              <a:spcAft>
                <a:spcPts val="0"/>
              </a:spcAft>
              <a:buNone/>
            </a:pPr>
            <a:r>
              <a:rPr lang="en-US" sz="1000"/>
              <a:t>Work with Seabed 2030 GDACC to update metrics of completeness for RHCs and put on SCRUM web pages</a:t>
            </a:r>
            <a:endParaRPr sz="1000"/>
          </a:p>
          <a:p>
            <a:pPr marL="0" lvl="0" indent="0" algn="ctr" rtl="0">
              <a:lnSpc>
                <a:spcPct val="115000"/>
              </a:lnSpc>
              <a:spcBef>
                <a:spcPts val="200"/>
              </a:spcBef>
              <a:spcAft>
                <a:spcPts val="0"/>
              </a:spcAft>
              <a:buNone/>
            </a:pPr>
            <a:r>
              <a:rPr lang="en-US" sz="1000"/>
              <a:t>Work with Seabed 2030 RDACCs and GDACC to ensure that reasons for embargo and/or no public access are captured and articulated to IHO/IOC</a:t>
            </a:r>
            <a:endParaRPr sz="1000"/>
          </a:p>
          <a:p>
            <a:pPr marL="0" lvl="0" indent="0" algn="ctr" rtl="0">
              <a:lnSpc>
                <a:spcPct val="115000"/>
              </a:lnSpc>
              <a:spcBef>
                <a:spcPts val="200"/>
              </a:spcBef>
              <a:spcAft>
                <a:spcPts val="0"/>
              </a:spcAft>
              <a:buNone/>
            </a:pPr>
            <a:r>
              <a:rPr lang="en-US" sz="1000"/>
              <a:t>Gather input about IBC status and plans</a:t>
            </a:r>
            <a:endParaRPr sz="1000"/>
          </a:p>
          <a:p>
            <a:pPr marL="0" lvl="0" indent="0" algn="l" rtl="0">
              <a:lnSpc>
                <a:spcPct val="150000"/>
              </a:lnSpc>
              <a:spcBef>
                <a:spcPts val="200"/>
              </a:spcBef>
              <a:spcAft>
                <a:spcPts val="1800"/>
              </a:spcAft>
              <a:buClr>
                <a:schemeClr val="dk1"/>
              </a:buClr>
              <a:buSzPts val="1100"/>
              <a:buFont typeface="Arial"/>
              <a:buNone/>
            </a:pPr>
            <a:endParaRPr sz="1400">
              <a:solidFill>
                <a:schemeClr val="dk1"/>
              </a:solidFill>
            </a:endParaRPr>
          </a:p>
        </p:txBody>
      </p:sp>
      <p:sp>
        <p:nvSpPr>
          <p:cNvPr id="205" name="Google Shape;205;g172eb83032c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2eb83032c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200"/>
              </a:spcBef>
              <a:spcAft>
                <a:spcPts val="0"/>
              </a:spcAft>
              <a:buNone/>
            </a:pPr>
            <a:r>
              <a:rPr lang="en-US" sz="1000"/>
              <a:t>Develop and make publicly available materials to highlight and foster regional activities and initiatives including up to date GEBCO slide deck virtual engagement materials such as videos of presentations.</a:t>
            </a:r>
            <a:endParaRPr sz="1000"/>
          </a:p>
          <a:p>
            <a:pPr marL="0" lvl="0" indent="0" algn="ctr" rtl="0">
              <a:lnSpc>
                <a:spcPct val="115000"/>
              </a:lnSpc>
              <a:spcBef>
                <a:spcPts val="200"/>
              </a:spcBef>
              <a:spcAft>
                <a:spcPts val="0"/>
              </a:spcAft>
              <a:buNone/>
            </a:pPr>
            <a:r>
              <a:rPr lang="en-US" sz="1000"/>
              <a:t>Develop and refine messaging for IHO &amp; IOC to facilitate increasing the support of coastal states to provide and release data from within their waters of national jurisdiction.</a:t>
            </a:r>
            <a:endParaRPr sz="1000"/>
          </a:p>
          <a:p>
            <a:pPr marL="0" lvl="0" indent="0" algn="ctr" rtl="0">
              <a:lnSpc>
                <a:spcPct val="115000"/>
              </a:lnSpc>
              <a:spcBef>
                <a:spcPts val="200"/>
              </a:spcBef>
              <a:spcAft>
                <a:spcPts val="0"/>
              </a:spcAft>
              <a:buNone/>
            </a:pPr>
            <a:r>
              <a:rPr lang="en-US" sz="1000"/>
              <a:t> </a:t>
            </a:r>
            <a:endParaRPr sz="1000"/>
          </a:p>
          <a:p>
            <a:pPr marL="0" lvl="0" indent="0" algn="ctr" rtl="0">
              <a:lnSpc>
                <a:spcPct val="115000"/>
              </a:lnSpc>
              <a:spcBef>
                <a:spcPts val="200"/>
              </a:spcBef>
              <a:spcAft>
                <a:spcPts val="0"/>
              </a:spcAft>
              <a:buNone/>
            </a:pPr>
            <a:r>
              <a:rPr lang="en-US" sz="1000"/>
              <a:t>Gather input from regarding stakeholder needs via regional engagement</a:t>
            </a:r>
            <a:endParaRPr sz="1000"/>
          </a:p>
          <a:p>
            <a:pPr marL="0" lvl="0" indent="0" algn="ctr" rtl="0">
              <a:lnSpc>
                <a:spcPct val="115000"/>
              </a:lnSpc>
              <a:spcBef>
                <a:spcPts val="200"/>
              </a:spcBef>
              <a:spcAft>
                <a:spcPts val="0"/>
              </a:spcAft>
              <a:buNone/>
            </a:pPr>
            <a:r>
              <a:rPr lang="en-US" sz="1000"/>
              <a:t>Work with Seabed 2030 GDACC to update metrics of completeness for RHCs and put on SCRUM web pages</a:t>
            </a:r>
            <a:endParaRPr sz="1000"/>
          </a:p>
          <a:p>
            <a:pPr marL="0" lvl="0" indent="0" algn="ctr" rtl="0">
              <a:lnSpc>
                <a:spcPct val="115000"/>
              </a:lnSpc>
              <a:spcBef>
                <a:spcPts val="200"/>
              </a:spcBef>
              <a:spcAft>
                <a:spcPts val="0"/>
              </a:spcAft>
              <a:buNone/>
            </a:pPr>
            <a:r>
              <a:rPr lang="en-US" sz="1000"/>
              <a:t>Work with Seabed 2030 RDACCs and GDACC to ensure that reasons for embargo and/or no public access are captured and articulated to IHO/IOC</a:t>
            </a:r>
            <a:endParaRPr sz="1000"/>
          </a:p>
          <a:p>
            <a:pPr marL="0" lvl="0" indent="0" algn="ctr" rtl="0">
              <a:lnSpc>
                <a:spcPct val="115000"/>
              </a:lnSpc>
              <a:spcBef>
                <a:spcPts val="200"/>
              </a:spcBef>
              <a:spcAft>
                <a:spcPts val="0"/>
              </a:spcAft>
              <a:buNone/>
            </a:pPr>
            <a:r>
              <a:rPr lang="en-US" sz="1000"/>
              <a:t>Gather input about IBC status and plans</a:t>
            </a:r>
            <a:endParaRPr sz="1000"/>
          </a:p>
          <a:p>
            <a:pPr marL="0" lvl="0" indent="0" algn="l" rtl="0">
              <a:lnSpc>
                <a:spcPct val="150000"/>
              </a:lnSpc>
              <a:spcBef>
                <a:spcPts val="200"/>
              </a:spcBef>
              <a:spcAft>
                <a:spcPts val="1800"/>
              </a:spcAft>
              <a:buClr>
                <a:schemeClr val="dk1"/>
              </a:buClr>
              <a:buSzPts val="1100"/>
              <a:buFont typeface="Arial"/>
              <a:buNone/>
            </a:pPr>
            <a:endParaRPr sz="1400">
              <a:solidFill>
                <a:schemeClr val="dk1"/>
              </a:solidFill>
            </a:endParaRPr>
          </a:p>
        </p:txBody>
      </p:sp>
      <p:sp>
        <p:nvSpPr>
          <p:cNvPr id="205" name="Google Shape;205;g172eb83032c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72eb83032c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800"/>
              </a:spcAft>
              <a:buClr>
                <a:schemeClr val="dk1"/>
              </a:buClr>
              <a:buSzPts val="1100"/>
              <a:buFont typeface="Arial"/>
              <a:buNone/>
            </a:pPr>
            <a:r>
              <a:rPr lang="en-US" sz="1400">
                <a:solidFill>
                  <a:schemeClr val="dk1"/>
                </a:solidFill>
              </a:rPr>
              <a:t>Seabed2030 coordinator - someone involved in Seabed2030 project. Shereen</a:t>
            </a:r>
            <a:r>
              <a:rPr lang="en-US" sz="1400">
                <a:solidFill>
                  <a:srgbClr val="5D5D5D"/>
                </a:solidFill>
              </a:rPr>
              <a:t>.</a:t>
            </a:r>
            <a:endParaRPr sz="1400">
              <a:solidFill>
                <a:schemeClr val="dk1"/>
              </a:solidFill>
            </a:endParaRPr>
          </a:p>
        </p:txBody>
      </p:sp>
      <p:sp>
        <p:nvSpPr>
          <p:cNvPr id="213" name="Google Shape;213;g172eb83032c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 name="Google Shape;22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400">
                <a:solidFill>
                  <a:schemeClr val="dk1"/>
                </a:solidFill>
              </a:rPr>
              <a:t>To begin, SCRUM exists to facilitate closer collaboration with regional mapping efforts, along with coordinating and encouraging the incorporation of compilations into GEBCO. Our web page can be seen here on the right, and includes instructions on how to contribute data, link to the youtube channel and access to the prioritisation app. </a:t>
            </a:r>
            <a:r>
              <a:rPr lang="en-US" sz="1400">
                <a:solidFill>
                  <a:srgbClr val="5D5D5D"/>
                </a:solidFill>
              </a:rPr>
              <a:t>Recognising the importance of the contributions of regional experts in improving its global bathymetric models, GEBCO has setup the Sub-Committee on Regional Undersea Mapping (SCRUM) </a:t>
            </a:r>
            <a:endParaRPr sz="1400">
              <a:solidFill>
                <a:srgbClr val="5D5D5D"/>
              </a:solidFill>
            </a:endParaRPr>
          </a:p>
          <a:p>
            <a:pPr marL="0" lvl="0" indent="0" algn="l" rtl="0">
              <a:lnSpc>
                <a:spcPct val="150000"/>
              </a:lnSpc>
              <a:spcBef>
                <a:spcPts val="0"/>
              </a:spcBef>
              <a:spcAft>
                <a:spcPts val="1800"/>
              </a:spcAft>
              <a:buClr>
                <a:schemeClr val="dk1"/>
              </a:buClr>
              <a:buSzPts val="1100"/>
              <a:buFont typeface="Arial"/>
              <a:buNone/>
            </a:pPr>
            <a:r>
              <a:rPr lang="en-US" sz="1400">
                <a:solidFill>
                  <a:srgbClr val="5D5D5D"/>
                </a:solidFill>
              </a:rPr>
              <a:t>SCRUM's aims are to facilitate a closer collaboration with </a:t>
            </a:r>
            <a:r>
              <a:rPr lang="en-US" sz="1400" u="sng">
                <a:solidFill>
                  <a:srgbClr val="0490E4"/>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regional mapping</a:t>
            </a:r>
            <a:r>
              <a:rPr lang="en-US" sz="1400">
                <a:solidFill>
                  <a:srgbClr val="5D5D5D"/>
                </a:solidFill>
              </a:rPr>
              <a:t> efforts and coordinate, as well as encourage, the incorporation of their compilations into GEBCO.</a:t>
            </a:r>
            <a:endParaRPr sz="1400">
              <a:solidFill>
                <a:schemeClr val="dk1"/>
              </a:solidFill>
            </a:endParaRPr>
          </a:p>
        </p:txBody>
      </p:sp>
      <p:sp>
        <p:nvSpPr>
          <p:cNvPr id="123" name="Google Shape;12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72eb83032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Our total membership currently stand at 17 people, representing 13 coastal states on 5 different continents. You can see our nice distribution here. We plan to have a meeting in the coming weeks, to discuss our workplan for the coming year and distribute tasks.</a:t>
            </a:r>
            <a:endParaRPr sz="1400">
              <a:solidFill>
                <a:schemeClr val="dk1"/>
              </a:solidFill>
            </a:endParaRPr>
          </a:p>
        </p:txBody>
      </p:sp>
      <p:sp>
        <p:nvSpPr>
          <p:cNvPr id="134" name="Google Shape;134;g172eb83032c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72eb83032c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400">
                <a:solidFill>
                  <a:schemeClr val="dk1"/>
                </a:solidFill>
              </a:rPr>
              <a:t>To begin, SCRUM exists to facilitate closer collaboration with regional mapping efforts, along with coordinating and encouraging the incorporation of compilations into GEBCO. Our web page can be seen here on the right, and includes instructions on how to contribute data, link to the youtube channel and access to the prioritisation app. </a:t>
            </a:r>
            <a:r>
              <a:rPr lang="en-US" sz="1400">
                <a:solidFill>
                  <a:srgbClr val="5D5D5D"/>
                </a:solidFill>
              </a:rPr>
              <a:t>Recognising the importance of the contributions of regional experts in improving its global bathymetric models, GEBCO has setup the Sub-Committee on Regional Undersea Mapping (SCRUM) </a:t>
            </a:r>
            <a:endParaRPr sz="1400">
              <a:solidFill>
                <a:srgbClr val="5D5D5D"/>
              </a:solidFill>
            </a:endParaRPr>
          </a:p>
          <a:p>
            <a:pPr marL="0" lvl="0" indent="0" algn="l" rtl="0">
              <a:lnSpc>
                <a:spcPct val="150000"/>
              </a:lnSpc>
              <a:spcBef>
                <a:spcPts val="0"/>
              </a:spcBef>
              <a:spcAft>
                <a:spcPts val="1800"/>
              </a:spcAft>
              <a:buClr>
                <a:schemeClr val="dk1"/>
              </a:buClr>
              <a:buSzPts val="1100"/>
              <a:buFont typeface="Arial"/>
              <a:buNone/>
            </a:pPr>
            <a:r>
              <a:rPr lang="en-US" sz="1400">
                <a:solidFill>
                  <a:srgbClr val="5D5D5D"/>
                </a:solidFill>
              </a:rPr>
              <a:t>SCRUM's aims are to facilitate a closer collaboration with </a:t>
            </a:r>
            <a:r>
              <a:rPr lang="en-US" sz="1400" u="sng">
                <a:solidFill>
                  <a:srgbClr val="0490E4"/>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regional mapping</a:t>
            </a:r>
            <a:r>
              <a:rPr lang="en-US" sz="1400">
                <a:solidFill>
                  <a:srgbClr val="5D5D5D"/>
                </a:solidFill>
              </a:rPr>
              <a:t> efforts and coordinate, as well as encourage, the incorporation of their compilations into GEBCO.</a:t>
            </a:r>
            <a:endParaRPr sz="1400">
              <a:solidFill>
                <a:schemeClr val="dk1"/>
              </a:solidFill>
            </a:endParaRPr>
          </a:p>
        </p:txBody>
      </p:sp>
      <p:sp>
        <p:nvSpPr>
          <p:cNvPr id="143" name="Google Shape;143;g172eb83032c_1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72eb83032c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400">
                <a:solidFill>
                  <a:schemeClr val="dk1"/>
                </a:solidFill>
              </a:rPr>
              <a:t>To begin, SCRUM exists to facilitate closer collaboration with regional mapping efforts, along with coordinating and encouraging the incorporation of compilations into GEBCO. Our web page can be seen here on the right, and includes instructions on how to contribute data, link to the youtube channel and access to the prioritisation app. </a:t>
            </a:r>
            <a:r>
              <a:rPr lang="en-US" sz="1400">
                <a:solidFill>
                  <a:srgbClr val="5D5D5D"/>
                </a:solidFill>
              </a:rPr>
              <a:t>Recognising the importance of the contributions of regional experts in improving its global bathymetric models, GEBCO has setup the Sub-Committee on Regional Undersea Mapping (SCRUM) </a:t>
            </a:r>
            <a:endParaRPr sz="1400">
              <a:solidFill>
                <a:srgbClr val="5D5D5D"/>
              </a:solidFill>
            </a:endParaRPr>
          </a:p>
          <a:p>
            <a:pPr marL="0" lvl="0" indent="0" algn="l" rtl="0">
              <a:lnSpc>
                <a:spcPct val="150000"/>
              </a:lnSpc>
              <a:spcBef>
                <a:spcPts val="0"/>
              </a:spcBef>
              <a:spcAft>
                <a:spcPts val="1800"/>
              </a:spcAft>
              <a:buClr>
                <a:schemeClr val="dk1"/>
              </a:buClr>
              <a:buSzPts val="1100"/>
              <a:buFont typeface="Arial"/>
              <a:buNone/>
            </a:pPr>
            <a:r>
              <a:rPr lang="en-US" sz="1400">
                <a:solidFill>
                  <a:srgbClr val="5D5D5D"/>
                </a:solidFill>
              </a:rPr>
              <a:t>SCRUM's aims are to facilitate a closer collaboration with </a:t>
            </a:r>
            <a:r>
              <a:rPr lang="en-US" sz="1400" u="sng">
                <a:solidFill>
                  <a:srgbClr val="0490E4"/>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regional mapping</a:t>
            </a:r>
            <a:r>
              <a:rPr lang="en-US" sz="1400">
                <a:solidFill>
                  <a:srgbClr val="5D5D5D"/>
                </a:solidFill>
              </a:rPr>
              <a:t> efforts and coordinate, as well as encourage, the incorporation of their compilations into GEBCO.</a:t>
            </a:r>
            <a:endParaRPr sz="1400">
              <a:solidFill>
                <a:schemeClr val="dk1"/>
              </a:solidFill>
            </a:endParaRPr>
          </a:p>
        </p:txBody>
      </p:sp>
      <p:sp>
        <p:nvSpPr>
          <p:cNvPr id="153" name="Google Shape;153;g172eb83032c_1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Under the auspices of the IHO Capacity Building Committee, a Marine Safety Information Workshop was held in the last week of September, attended by professional hydrographers from 8 Latin American countries belonging to 3 Regional Organizations: Argentina, Chile, Colombia, Ecuador, Guatemala, Peru, Uruguay and the Dominican Republic. In coordination with the Colombian Hydrographic Service, host of the event, a session called GEBCO Morning, was scheduled. During this day, three talks were given in which the work of GEBCO was described. It was a successful event in a region that seeks a greater degree of involvement in topics related to seabed mapping and crowdsource bathymetry. The Presenters were Vicki </a:t>
            </a:r>
            <a:r>
              <a:rPr lang="en-US" dirty="0" err="1"/>
              <a:t>Ferrini</a:t>
            </a:r>
            <a:r>
              <a:rPr lang="en-US" dirty="0"/>
              <a:t>, Belen Jimenez and </a:t>
            </a:r>
            <a:r>
              <a:rPr lang="en-US"/>
              <a:t>Hugo Montoro.</a:t>
            </a:r>
          </a:p>
          <a:p>
            <a:pPr marL="0" lvl="0" indent="0" algn="l" rtl="0">
              <a:spcBef>
                <a:spcPts val="0"/>
              </a:spcBef>
              <a:spcAft>
                <a:spcPts val="0"/>
              </a:spcAft>
              <a:buNone/>
            </a:pPr>
            <a:endParaRPr dirty="0"/>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72eb83032c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400" dirty="0" err="1">
                <a:solidFill>
                  <a:srgbClr val="5D5D5D"/>
                </a:solidFill>
              </a:rPr>
              <a:t>Mediteranean</a:t>
            </a:r>
            <a:r>
              <a:rPr lang="en-US" sz="1400" dirty="0">
                <a:solidFill>
                  <a:srgbClr val="5D5D5D"/>
                </a:solidFill>
              </a:rPr>
              <a:t> and black sea HC - minutes refer to GEBCO/Serabed2030 presentation by “Italy”</a:t>
            </a:r>
            <a:endParaRPr sz="1400" dirty="0">
              <a:solidFill>
                <a:srgbClr val="5D5D5D"/>
              </a:solidFill>
            </a:endParaRPr>
          </a:p>
          <a:p>
            <a:pPr marL="0" lvl="0" indent="0" algn="l" rtl="0">
              <a:lnSpc>
                <a:spcPct val="150000"/>
              </a:lnSpc>
              <a:spcBef>
                <a:spcPts val="1800"/>
              </a:spcBef>
              <a:spcAft>
                <a:spcPts val="0"/>
              </a:spcAft>
              <a:buClr>
                <a:schemeClr val="dk1"/>
              </a:buClr>
              <a:buSzPts val="1100"/>
              <a:buFont typeface="Arial"/>
              <a:buNone/>
            </a:pPr>
            <a:r>
              <a:rPr lang="en-US" sz="1400" dirty="0">
                <a:solidFill>
                  <a:srgbClr val="5D5D5D"/>
                </a:solidFill>
              </a:rPr>
              <a:t>EAHC - CSB, GEBCO and SB2030 al mentioned in report. not sure who gave. </a:t>
            </a:r>
            <a:endParaRPr sz="1400" dirty="0">
              <a:solidFill>
                <a:srgbClr val="5D5D5D"/>
              </a:solidFill>
            </a:endParaRPr>
          </a:p>
          <a:p>
            <a:pPr marL="0" lvl="0" indent="0" algn="l" rtl="0">
              <a:lnSpc>
                <a:spcPct val="150000"/>
              </a:lnSpc>
              <a:spcBef>
                <a:spcPts val="1800"/>
              </a:spcBef>
              <a:spcAft>
                <a:spcPts val="1800"/>
              </a:spcAft>
              <a:buClr>
                <a:schemeClr val="dk1"/>
              </a:buClr>
              <a:buSzPts val="1100"/>
              <a:buFont typeface="Arial"/>
              <a:buNone/>
            </a:pPr>
            <a:r>
              <a:rPr lang="en-US" sz="1400" dirty="0">
                <a:solidFill>
                  <a:srgbClr val="5D5D5D"/>
                </a:solidFill>
              </a:rPr>
              <a:t>MAHC and Red Sea</a:t>
            </a:r>
            <a:endParaRPr sz="1400" dirty="0">
              <a:solidFill>
                <a:srgbClr val="5D5D5D"/>
              </a:solidFill>
            </a:endParaRPr>
          </a:p>
        </p:txBody>
      </p:sp>
      <p:sp>
        <p:nvSpPr>
          <p:cNvPr id="162" name="Google Shape;162;g172eb83032c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3.bin"/><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3.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제목 슬라이드">
  <p:cSld name="1_제목 슬라이드">
    <p:spTree>
      <p:nvGrpSpPr>
        <p:cNvPr id="1" name="Shape 11"/>
        <p:cNvGrpSpPr/>
        <p:nvPr/>
      </p:nvGrpSpPr>
      <p:grpSpPr>
        <a:xfrm>
          <a:off x="0" y="0"/>
          <a:ext cx="0" cy="0"/>
          <a:chOff x="0" y="0"/>
          <a:chExt cx="0" cy="0"/>
        </a:xfrm>
      </p:grpSpPr>
      <p:pic>
        <p:nvPicPr>
          <p:cNvPr id="12" name="Google Shape;12;p8"/>
          <p:cNvPicPr preferRelativeResize="0"/>
          <p:nvPr/>
        </p:nvPicPr>
        <p:blipFill rotWithShape="1">
          <a:blip r:embed="rId3">
            <a:alphaModFix/>
          </a:blip>
          <a:srcRect/>
          <a:stretch/>
        </p:blipFill>
        <p:spPr>
          <a:xfrm>
            <a:off x="1" y="5301398"/>
            <a:ext cx="12191999" cy="877346"/>
          </a:xfrm>
          <a:prstGeom prst="rect">
            <a:avLst/>
          </a:prstGeom>
          <a:solidFill>
            <a:srgbClr val="052F63"/>
          </a:solidFill>
          <a:ln>
            <a:noFill/>
          </a:ln>
        </p:spPr>
      </p:pic>
      <p:sp>
        <p:nvSpPr>
          <p:cNvPr id="13" name="Google Shape;13;p8"/>
          <p:cNvSpPr/>
          <p:nvPr/>
        </p:nvSpPr>
        <p:spPr>
          <a:xfrm>
            <a:off x="0" y="6178745"/>
            <a:ext cx="12192000" cy="679256"/>
          </a:xfrm>
          <a:prstGeom prst="rect">
            <a:avLst/>
          </a:prstGeom>
          <a:solidFill>
            <a:srgbClr val="153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grpSp>
        <p:nvGrpSpPr>
          <p:cNvPr id="14" name="Google Shape;14;p8"/>
          <p:cNvGrpSpPr/>
          <p:nvPr/>
        </p:nvGrpSpPr>
        <p:grpSpPr>
          <a:xfrm>
            <a:off x="208326" y="6257641"/>
            <a:ext cx="2428229" cy="474134"/>
            <a:chOff x="347663" y="278130"/>
            <a:chExt cx="2926879" cy="571500"/>
          </a:xfrm>
        </p:grpSpPr>
        <p:pic>
          <p:nvPicPr>
            <p:cNvPr id="15" name="Google Shape;15;p8"/>
            <p:cNvPicPr preferRelativeResize="0"/>
            <p:nvPr/>
          </p:nvPicPr>
          <p:blipFill rotWithShape="1">
            <a:blip r:embed="rId4">
              <a:alphaModFix/>
            </a:blip>
            <a:srcRect/>
            <a:stretch/>
          </p:blipFill>
          <p:spPr>
            <a:xfrm>
              <a:off x="347663" y="278130"/>
              <a:ext cx="642938" cy="571500"/>
            </a:xfrm>
            <a:prstGeom prst="rect">
              <a:avLst/>
            </a:prstGeom>
            <a:noFill/>
            <a:ln>
              <a:noFill/>
            </a:ln>
          </p:spPr>
        </p:pic>
        <p:sp>
          <p:nvSpPr>
            <p:cNvPr id="16" name="Google Shape;16;p8"/>
            <p:cNvSpPr txBox="1"/>
            <p:nvPr/>
          </p:nvSpPr>
          <p:spPr>
            <a:xfrm>
              <a:off x="990601" y="363825"/>
              <a:ext cx="2283941"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GEBCO</a:t>
              </a:r>
              <a:endParaRPr sz="2000" b="0" i="0" u="none" strike="noStrike" cap="none">
                <a:solidFill>
                  <a:schemeClr val="lt1"/>
                </a:solidFill>
                <a:latin typeface="Arial"/>
                <a:ea typeface="Arial"/>
                <a:cs typeface="Arial"/>
                <a:sym typeface="Arial"/>
              </a:endParaRPr>
            </a:p>
          </p:txBody>
        </p:sp>
      </p:grpSp>
      <p:graphicFrame>
        <p:nvGraphicFramePr>
          <p:cNvPr id="17" name="Google Shape;17;p8"/>
          <p:cNvGraphicFramePr/>
          <p:nvPr/>
        </p:nvGraphicFramePr>
        <p:xfrm>
          <a:off x="9567188" y="6155150"/>
          <a:ext cx="1622613" cy="539848"/>
        </p:xfrm>
        <a:graphic>
          <a:graphicData uri="http://schemas.openxmlformats.org/presentationml/2006/ole">
            <mc:AlternateContent xmlns:mc="http://schemas.openxmlformats.org/markup-compatibility/2006">
              <mc:Choice xmlns:v="urn:schemas-microsoft-com:vml" Requires="v">
                <p:oleObj spid="_x0000_s1031" r:id="rId5" imgW="1622613" imgH="539848" progId="Photoshop.Image.12">
                  <p:embed/>
                </p:oleObj>
              </mc:Choice>
              <mc:Fallback>
                <p:oleObj r:id="rId5" imgW="1622613" imgH="539848" progId="Photoshop.Image.12">
                  <p:embed/>
                  <p:pic>
                    <p:nvPicPr>
                      <p:cNvPr id="17" name="Google Shape;17;p8"/>
                      <p:cNvPicPr preferRelativeResize="0"/>
                      <p:nvPr/>
                    </p:nvPicPr>
                    <p:blipFill rotWithShape="1">
                      <a:blip r:embed="rId6">
                        <a:alphaModFix/>
                      </a:blip>
                      <a:srcRect/>
                      <a:stretch/>
                    </p:blipFill>
                    <p:spPr>
                      <a:xfrm>
                        <a:off x="9567188" y="6155150"/>
                        <a:ext cx="1622613" cy="539848"/>
                      </a:xfrm>
                      <a:prstGeom prst="rect">
                        <a:avLst/>
                      </a:prstGeom>
                      <a:noFill/>
                      <a:ln>
                        <a:noFill/>
                      </a:ln>
                    </p:spPr>
                  </p:pic>
                </p:oleObj>
              </mc:Fallback>
            </mc:AlternateContent>
          </a:graphicData>
        </a:graphic>
      </p:graphicFrame>
      <p:pic>
        <p:nvPicPr>
          <p:cNvPr id="18" name="Google Shape;18;p8"/>
          <p:cNvPicPr preferRelativeResize="0"/>
          <p:nvPr/>
        </p:nvPicPr>
        <p:blipFill rotWithShape="1">
          <a:blip r:embed="rId7">
            <a:alphaModFix/>
          </a:blip>
          <a:srcRect/>
          <a:stretch/>
        </p:blipFill>
        <p:spPr>
          <a:xfrm>
            <a:off x="11220319" y="6108839"/>
            <a:ext cx="659578" cy="636945"/>
          </a:xfrm>
          <a:prstGeom prst="rect">
            <a:avLst/>
          </a:prstGeom>
          <a:noFill/>
          <a:ln>
            <a:noFill/>
          </a:ln>
        </p:spPr>
      </p:pic>
      <p:sp>
        <p:nvSpPr>
          <p:cNvPr id="19" name="Google Shape;19;p8"/>
          <p:cNvSpPr txBox="1">
            <a:spLocks noGrp="1"/>
          </p:cNvSpPr>
          <p:nvPr>
            <p:ph type="sldNum" idx="12"/>
          </p:nvPr>
        </p:nvSpPr>
        <p:spPr>
          <a:xfrm>
            <a:off x="6678610" y="624251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캡션 있는 그림" type="picTx">
  <p:cSld name="PICTURE_WITH_CAPTION_TEX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algun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a:spLocks noGrp="1"/>
          </p:cNvSpPr>
          <p:nvPr>
            <p:ph type="pic" idx="2"/>
          </p:nvPr>
        </p:nvSpPr>
        <p:spPr>
          <a:xfrm>
            <a:off x="5183188" y="987425"/>
            <a:ext cx="6172200" cy="4873625"/>
          </a:xfrm>
          <a:prstGeom prst="rect">
            <a:avLst/>
          </a:prstGeom>
          <a:noFill/>
          <a:ln>
            <a:noFill/>
          </a:ln>
        </p:spPr>
      </p:sp>
      <p:sp>
        <p:nvSpPr>
          <p:cNvPr id="83" name="Google Shape;83;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제목 및 세로 텍스트" type="vertTx">
  <p:cSld name="VERTICAL_TEX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세로 제목 및 텍스트" type="vertTitleAndTx">
  <p:cSld name="VERTICAL_TITLE_AND_VERTICAL_TEXT">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슬라이드">
  <p:cSld name="제목 슬라이드">
    <p:spTree>
      <p:nvGrpSpPr>
        <p:cNvPr id="1" name="Shape 20"/>
        <p:cNvGrpSpPr/>
        <p:nvPr/>
      </p:nvGrpSpPr>
      <p:grpSpPr>
        <a:xfrm>
          <a:off x="0" y="0"/>
          <a:ext cx="0" cy="0"/>
          <a:chOff x="0" y="0"/>
          <a:chExt cx="0" cy="0"/>
        </a:xfrm>
      </p:grpSpPr>
      <p:pic>
        <p:nvPicPr>
          <p:cNvPr id="21" name="Google Shape;21;p9"/>
          <p:cNvPicPr preferRelativeResize="0"/>
          <p:nvPr/>
        </p:nvPicPr>
        <p:blipFill rotWithShape="1">
          <a:blip r:embed="rId3">
            <a:alphaModFix/>
          </a:blip>
          <a:srcRect t="980" b="16059"/>
          <a:stretch/>
        </p:blipFill>
        <p:spPr>
          <a:xfrm>
            <a:off x="0" y="0"/>
            <a:ext cx="12192000" cy="6858000"/>
          </a:xfrm>
          <a:prstGeom prst="rect">
            <a:avLst/>
          </a:prstGeom>
          <a:noFill/>
          <a:ln>
            <a:noFill/>
          </a:ln>
        </p:spPr>
      </p:pic>
      <p:sp>
        <p:nvSpPr>
          <p:cNvPr id="22" name="Google Shape;22;p9"/>
          <p:cNvSpPr/>
          <p:nvPr/>
        </p:nvSpPr>
        <p:spPr>
          <a:xfrm>
            <a:off x="0" y="1213455"/>
            <a:ext cx="12215446" cy="4632150"/>
          </a:xfrm>
          <a:prstGeom prst="rect">
            <a:avLst/>
          </a:prstGeom>
          <a:solidFill>
            <a:schemeClr val="lt1">
              <a:alpha val="3843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graphicFrame>
        <p:nvGraphicFramePr>
          <p:cNvPr id="23" name="Google Shape;23;p9"/>
          <p:cNvGraphicFramePr/>
          <p:nvPr/>
        </p:nvGraphicFramePr>
        <p:xfrm>
          <a:off x="9567188" y="6155150"/>
          <a:ext cx="1622613" cy="539848"/>
        </p:xfrm>
        <a:graphic>
          <a:graphicData uri="http://schemas.openxmlformats.org/presentationml/2006/ole">
            <mc:AlternateContent xmlns:mc="http://schemas.openxmlformats.org/markup-compatibility/2006">
              <mc:Choice xmlns:v="urn:schemas-microsoft-com:vml" Requires="v">
                <p:oleObj spid="_x0000_s2055" r:id="rId4" imgW="1622613" imgH="539848" progId="Photoshop.Image.12">
                  <p:embed/>
                </p:oleObj>
              </mc:Choice>
              <mc:Fallback>
                <p:oleObj r:id="rId4" imgW="1622613" imgH="539848" progId="Photoshop.Image.12">
                  <p:embed/>
                  <p:pic>
                    <p:nvPicPr>
                      <p:cNvPr id="23" name="Google Shape;23;p9"/>
                      <p:cNvPicPr preferRelativeResize="0"/>
                      <p:nvPr/>
                    </p:nvPicPr>
                    <p:blipFill rotWithShape="1">
                      <a:blip r:embed="rId5">
                        <a:alphaModFix/>
                      </a:blip>
                      <a:srcRect/>
                      <a:stretch/>
                    </p:blipFill>
                    <p:spPr>
                      <a:xfrm>
                        <a:off x="9567188" y="6155150"/>
                        <a:ext cx="1622613" cy="539848"/>
                      </a:xfrm>
                      <a:prstGeom prst="rect">
                        <a:avLst/>
                      </a:prstGeom>
                      <a:noFill/>
                      <a:ln>
                        <a:noFill/>
                      </a:ln>
                    </p:spPr>
                  </p:pic>
                </p:oleObj>
              </mc:Fallback>
            </mc:AlternateContent>
          </a:graphicData>
        </a:graphic>
      </p:graphicFrame>
      <p:pic>
        <p:nvPicPr>
          <p:cNvPr id="24" name="Google Shape;24;p9"/>
          <p:cNvPicPr preferRelativeResize="0"/>
          <p:nvPr/>
        </p:nvPicPr>
        <p:blipFill rotWithShape="1">
          <a:blip r:embed="rId6">
            <a:alphaModFix/>
          </a:blip>
          <a:srcRect/>
          <a:stretch/>
        </p:blipFill>
        <p:spPr>
          <a:xfrm>
            <a:off x="249691" y="197975"/>
            <a:ext cx="1052241" cy="935325"/>
          </a:xfrm>
          <a:prstGeom prst="rect">
            <a:avLst/>
          </a:prstGeom>
          <a:noFill/>
          <a:ln>
            <a:noFill/>
          </a:ln>
        </p:spPr>
      </p:pic>
      <p:sp>
        <p:nvSpPr>
          <p:cNvPr id="25" name="Google Shape;25;p9"/>
          <p:cNvSpPr txBox="1"/>
          <p:nvPr/>
        </p:nvSpPr>
        <p:spPr>
          <a:xfrm>
            <a:off x="1301932" y="471407"/>
            <a:ext cx="2283941"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GEBCO</a:t>
            </a:r>
            <a:endParaRPr sz="2000" b="0" i="0" u="none" strike="noStrike" cap="none">
              <a:solidFill>
                <a:schemeClr val="lt1"/>
              </a:solidFill>
              <a:latin typeface="Arial"/>
              <a:ea typeface="Arial"/>
              <a:cs typeface="Arial"/>
              <a:sym typeface="Arial"/>
            </a:endParaRPr>
          </a:p>
        </p:txBody>
      </p:sp>
      <p:pic>
        <p:nvPicPr>
          <p:cNvPr id="26" name="Google Shape;26;p9"/>
          <p:cNvPicPr preferRelativeResize="0"/>
          <p:nvPr/>
        </p:nvPicPr>
        <p:blipFill rotWithShape="1">
          <a:blip r:embed="rId7">
            <a:alphaModFix/>
          </a:blip>
          <a:srcRect/>
          <a:stretch/>
        </p:blipFill>
        <p:spPr>
          <a:xfrm>
            <a:off x="11220319" y="6108839"/>
            <a:ext cx="659578" cy="6369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제목 및 내용">
  <p:cSld name="제목 및 내용">
    <p:spTree>
      <p:nvGrpSpPr>
        <p:cNvPr id="1" name="Shape 27"/>
        <p:cNvGrpSpPr/>
        <p:nvPr/>
      </p:nvGrpSpPr>
      <p:grpSpPr>
        <a:xfrm>
          <a:off x="0" y="0"/>
          <a:ext cx="0" cy="0"/>
          <a:chOff x="0" y="0"/>
          <a:chExt cx="0" cy="0"/>
        </a:xfrm>
      </p:grpSpPr>
      <p:pic>
        <p:nvPicPr>
          <p:cNvPr id="28" name="Google Shape;28;p10"/>
          <p:cNvPicPr preferRelativeResize="0"/>
          <p:nvPr/>
        </p:nvPicPr>
        <p:blipFill rotWithShape="1">
          <a:blip r:embed="rId3">
            <a:alphaModFix/>
          </a:blip>
          <a:srcRect t="980" b="16059"/>
          <a:stretch/>
        </p:blipFill>
        <p:spPr>
          <a:xfrm>
            <a:off x="0" y="0"/>
            <a:ext cx="12192000" cy="6858000"/>
          </a:xfrm>
          <a:prstGeom prst="rect">
            <a:avLst/>
          </a:prstGeom>
          <a:noFill/>
          <a:ln>
            <a:noFill/>
          </a:ln>
        </p:spPr>
      </p:pic>
      <p:sp>
        <p:nvSpPr>
          <p:cNvPr id="29" name="Google Shape;29;p10"/>
          <p:cNvSpPr/>
          <p:nvPr/>
        </p:nvSpPr>
        <p:spPr>
          <a:xfrm>
            <a:off x="3261360" y="0"/>
            <a:ext cx="8954086" cy="6858000"/>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grpSp>
        <p:nvGrpSpPr>
          <p:cNvPr id="30" name="Google Shape;30;p10"/>
          <p:cNvGrpSpPr/>
          <p:nvPr/>
        </p:nvGrpSpPr>
        <p:grpSpPr>
          <a:xfrm>
            <a:off x="6982323" y="1385536"/>
            <a:ext cx="1757680" cy="73078"/>
            <a:chOff x="995680" y="2045281"/>
            <a:chExt cx="1757680" cy="73078"/>
          </a:xfrm>
        </p:grpSpPr>
        <p:sp>
          <p:nvSpPr>
            <p:cNvPr id="31" name="Google Shape;31;p10"/>
            <p:cNvSpPr/>
            <p:nvPr/>
          </p:nvSpPr>
          <p:spPr>
            <a:xfrm rot="10800000" flipH="1">
              <a:off x="1031240" y="2045283"/>
              <a:ext cx="1722120" cy="730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32" name="Google Shape;32;p10"/>
            <p:cNvSpPr/>
            <p:nvPr/>
          </p:nvSpPr>
          <p:spPr>
            <a:xfrm rot="10800000" flipH="1">
              <a:off x="995680" y="2045281"/>
              <a:ext cx="268588" cy="73077"/>
            </a:xfrm>
            <a:prstGeom prst="rect">
              <a:avLst/>
            </a:prstGeom>
            <a:solidFill>
              <a:srgbClr val="01A9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grpSp>
      <p:grpSp>
        <p:nvGrpSpPr>
          <p:cNvPr id="33" name="Google Shape;33;p10"/>
          <p:cNvGrpSpPr/>
          <p:nvPr/>
        </p:nvGrpSpPr>
        <p:grpSpPr>
          <a:xfrm>
            <a:off x="347663" y="278130"/>
            <a:ext cx="2926879" cy="571500"/>
            <a:chOff x="347663" y="278130"/>
            <a:chExt cx="2926879" cy="571500"/>
          </a:xfrm>
        </p:grpSpPr>
        <p:pic>
          <p:nvPicPr>
            <p:cNvPr id="34" name="Google Shape;34;p10"/>
            <p:cNvPicPr preferRelativeResize="0"/>
            <p:nvPr/>
          </p:nvPicPr>
          <p:blipFill rotWithShape="1">
            <a:blip r:embed="rId4">
              <a:alphaModFix/>
            </a:blip>
            <a:srcRect/>
            <a:stretch/>
          </p:blipFill>
          <p:spPr>
            <a:xfrm>
              <a:off x="347663" y="278130"/>
              <a:ext cx="642938" cy="571500"/>
            </a:xfrm>
            <a:prstGeom prst="rect">
              <a:avLst/>
            </a:prstGeom>
            <a:noFill/>
            <a:ln>
              <a:noFill/>
            </a:ln>
          </p:spPr>
        </p:pic>
        <p:sp>
          <p:nvSpPr>
            <p:cNvPr id="35" name="Google Shape;35;p10"/>
            <p:cNvSpPr txBox="1"/>
            <p:nvPr/>
          </p:nvSpPr>
          <p:spPr>
            <a:xfrm>
              <a:off x="990601" y="363825"/>
              <a:ext cx="2283941"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GEBCO</a:t>
              </a:r>
              <a:endParaRPr sz="2000" b="0" i="0" u="none" strike="noStrike" cap="none">
                <a:solidFill>
                  <a:schemeClr val="lt1"/>
                </a:solidFill>
                <a:latin typeface="Arial"/>
                <a:ea typeface="Arial"/>
                <a:cs typeface="Arial"/>
                <a:sym typeface="Arial"/>
              </a:endParaRPr>
            </a:p>
          </p:txBody>
        </p:sp>
      </p:grpSp>
      <p:sp>
        <p:nvSpPr>
          <p:cNvPr id="36" name="Google Shape;36;p10"/>
          <p:cNvSpPr txBox="1"/>
          <p:nvPr/>
        </p:nvSpPr>
        <p:spPr>
          <a:xfrm>
            <a:off x="6872045" y="800765"/>
            <a:ext cx="197823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Contents</a:t>
            </a:r>
            <a:endParaRPr sz="3200" b="0" i="0" u="none" strike="noStrike" cap="none">
              <a:solidFill>
                <a:schemeClr val="lt1"/>
              </a:solidFill>
              <a:latin typeface="Arial"/>
              <a:ea typeface="Arial"/>
              <a:cs typeface="Arial"/>
              <a:sym typeface="Arial"/>
            </a:endParaRPr>
          </a:p>
        </p:txBody>
      </p:sp>
      <p:graphicFrame>
        <p:nvGraphicFramePr>
          <p:cNvPr id="37" name="Google Shape;37;p10"/>
          <p:cNvGraphicFramePr/>
          <p:nvPr/>
        </p:nvGraphicFramePr>
        <p:xfrm>
          <a:off x="9567188" y="6155150"/>
          <a:ext cx="1622613" cy="539848"/>
        </p:xfrm>
        <a:graphic>
          <a:graphicData uri="http://schemas.openxmlformats.org/presentationml/2006/ole">
            <mc:AlternateContent xmlns:mc="http://schemas.openxmlformats.org/markup-compatibility/2006">
              <mc:Choice xmlns:v="urn:schemas-microsoft-com:vml" Requires="v">
                <p:oleObj spid="_x0000_s3079" r:id="rId5" imgW="1622613" imgH="539848" progId="Photoshop.Image.12">
                  <p:embed/>
                </p:oleObj>
              </mc:Choice>
              <mc:Fallback>
                <p:oleObj r:id="rId5" imgW="1622613" imgH="539848" progId="Photoshop.Image.12">
                  <p:embed/>
                  <p:pic>
                    <p:nvPicPr>
                      <p:cNvPr id="37" name="Google Shape;37;p10"/>
                      <p:cNvPicPr preferRelativeResize="0"/>
                      <p:nvPr/>
                    </p:nvPicPr>
                    <p:blipFill rotWithShape="1">
                      <a:blip r:embed="rId6">
                        <a:alphaModFix/>
                      </a:blip>
                      <a:srcRect/>
                      <a:stretch/>
                    </p:blipFill>
                    <p:spPr>
                      <a:xfrm>
                        <a:off x="9567188" y="6155150"/>
                        <a:ext cx="1622613" cy="539848"/>
                      </a:xfrm>
                      <a:prstGeom prst="rect">
                        <a:avLst/>
                      </a:prstGeom>
                      <a:noFill/>
                      <a:ln>
                        <a:noFill/>
                      </a:ln>
                    </p:spPr>
                  </p:pic>
                </p:oleObj>
              </mc:Fallback>
            </mc:AlternateContent>
          </a:graphicData>
        </a:graphic>
      </p:graphicFrame>
      <p:pic>
        <p:nvPicPr>
          <p:cNvPr id="38" name="Google Shape;38;p10"/>
          <p:cNvPicPr preferRelativeResize="0"/>
          <p:nvPr/>
        </p:nvPicPr>
        <p:blipFill rotWithShape="1">
          <a:blip r:embed="rId7">
            <a:alphaModFix/>
          </a:blip>
          <a:srcRect/>
          <a:stretch/>
        </p:blipFill>
        <p:spPr>
          <a:xfrm>
            <a:off x="11220319" y="6108839"/>
            <a:ext cx="659578" cy="63694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구역 머리글">
  <p:cSld name="구역 머리글">
    <p:spTree>
      <p:nvGrpSpPr>
        <p:cNvPr id="1" name="Shape 39"/>
        <p:cNvGrpSpPr/>
        <p:nvPr/>
      </p:nvGrpSpPr>
      <p:grpSpPr>
        <a:xfrm>
          <a:off x="0" y="0"/>
          <a:ext cx="0" cy="0"/>
          <a:chOff x="0" y="0"/>
          <a:chExt cx="0" cy="0"/>
        </a:xfrm>
      </p:grpSpPr>
      <p:pic>
        <p:nvPicPr>
          <p:cNvPr id="40" name="Google Shape;40;p11"/>
          <p:cNvPicPr preferRelativeResize="0"/>
          <p:nvPr/>
        </p:nvPicPr>
        <p:blipFill rotWithShape="1">
          <a:blip r:embed="rId3">
            <a:alphaModFix/>
          </a:blip>
          <a:srcRect t="69126" b="16059"/>
          <a:stretch/>
        </p:blipFill>
        <p:spPr>
          <a:xfrm>
            <a:off x="0" y="5633356"/>
            <a:ext cx="12192000" cy="1224644"/>
          </a:xfrm>
          <a:prstGeom prst="rect">
            <a:avLst/>
          </a:prstGeom>
          <a:noFill/>
          <a:ln>
            <a:noFill/>
          </a:ln>
        </p:spPr>
      </p:pic>
      <p:pic>
        <p:nvPicPr>
          <p:cNvPr id="41" name="Google Shape;41;p11"/>
          <p:cNvPicPr preferRelativeResize="0"/>
          <p:nvPr/>
        </p:nvPicPr>
        <p:blipFill rotWithShape="1">
          <a:blip r:embed="rId4">
            <a:alphaModFix/>
          </a:blip>
          <a:srcRect t="980" b="84205"/>
          <a:stretch/>
        </p:blipFill>
        <p:spPr>
          <a:xfrm>
            <a:off x="0" y="0"/>
            <a:ext cx="12192000" cy="1224643"/>
          </a:xfrm>
          <a:prstGeom prst="rect">
            <a:avLst/>
          </a:prstGeom>
          <a:noFill/>
          <a:ln>
            <a:noFill/>
          </a:ln>
        </p:spPr>
      </p:pic>
      <p:sp>
        <p:nvSpPr>
          <p:cNvPr id="42" name="Google Shape;42;p11"/>
          <p:cNvSpPr txBox="1">
            <a:spLocks noGrp="1"/>
          </p:cNvSpPr>
          <p:nvPr>
            <p:ph type="sldNum" idx="12"/>
          </p:nvPr>
        </p:nvSpPr>
        <p:spPr>
          <a:xfrm>
            <a:off x="6678610" y="624251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grpSp>
        <p:nvGrpSpPr>
          <p:cNvPr id="43" name="Google Shape;43;p11"/>
          <p:cNvGrpSpPr/>
          <p:nvPr/>
        </p:nvGrpSpPr>
        <p:grpSpPr>
          <a:xfrm>
            <a:off x="347663" y="278130"/>
            <a:ext cx="2926879" cy="571500"/>
            <a:chOff x="347663" y="278130"/>
            <a:chExt cx="2926879" cy="571500"/>
          </a:xfrm>
        </p:grpSpPr>
        <p:pic>
          <p:nvPicPr>
            <p:cNvPr id="44" name="Google Shape;44;p11"/>
            <p:cNvPicPr preferRelativeResize="0"/>
            <p:nvPr/>
          </p:nvPicPr>
          <p:blipFill rotWithShape="1">
            <a:blip r:embed="rId5">
              <a:alphaModFix/>
            </a:blip>
            <a:srcRect/>
            <a:stretch/>
          </p:blipFill>
          <p:spPr>
            <a:xfrm>
              <a:off x="347663" y="278130"/>
              <a:ext cx="642938" cy="571500"/>
            </a:xfrm>
            <a:prstGeom prst="rect">
              <a:avLst/>
            </a:prstGeom>
            <a:noFill/>
            <a:ln>
              <a:noFill/>
            </a:ln>
          </p:spPr>
        </p:pic>
        <p:sp>
          <p:nvSpPr>
            <p:cNvPr id="45" name="Google Shape;45;p11"/>
            <p:cNvSpPr txBox="1"/>
            <p:nvPr/>
          </p:nvSpPr>
          <p:spPr>
            <a:xfrm>
              <a:off x="990601" y="363825"/>
              <a:ext cx="2283941"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GEBCO</a:t>
              </a:r>
              <a:endParaRPr sz="2000" b="0" i="0" u="none" strike="noStrike" cap="none">
                <a:solidFill>
                  <a:schemeClr val="lt1"/>
                </a:solidFill>
                <a:latin typeface="Arial"/>
                <a:ea typeface="Arial"/>
                <a:cs typeface="Arial"/>
                <a:sym typeface="Arial"/>
              </a:endParaRPr>
            </a:p>
          </p:txBody>
        </p:sp>
      </p:grpSp>
      <p:graphicFrame>
        <p:nvGraphicFramePr>
          <p:cNvPr id="46" name="Google Shape;46;p11"/>
          <p:cNvGraphicFramePr/>
          <p:nvPr/>
        </p:nvGraphicFramePr>
        <p:xfrm>
          <a:off x="9567188" y="6155150"/>
          <a:ext cx="1622613" cy="539848"/>
        </p:xfrm>
        <a:graphic>
          <a:graphicData uri="http://schemas.openxmlformats.org/presentationml/2006/ole">
            <mc:AlternateContent xmlns:mc="http://schemas.openxmlformats.org/markup-compatibility/2006">
              <mc:Choice xmlns:v="urn:schemas-microsoft-com:vml" Requires="v">
                <p:oleObj spid="_x0000_s4103" r:id="rId6" imgW="1622613" imgH="539848" progId="Photoshop.Image.12">
                  <p:embed/>
                </p:oleObj>
              </mc:Choice>
              <mc:Fallback>
                <p:oleObj r:id="rId6" imgW="1622613" imgH="539848" progId="Photoshop.Image.12">
                  <p:embed/>
                  <p:pic>
                    <p:nvPicPr>
                      <p:cNvPr id="46" name="Google Shape;46;p11"/>
                      <p:cNvPicPr preferRelativeResize="0"/>
                      <p:nvPr/>
                    </p:nvPicPr>
                    <p:blipFill rotWithShape="1">
                      <a:blip r:embed="rId7">
                        <a:alphaModFix/>
                      </a:blip>
                      <a:srcRect/>
                      <a:stretch/>
                    </p:blipFill>
                    <p:spPr>
                      <a:xfrm>
                        <a:off x="9567188" y="6155150"/>
                        <a:ext cx="1622613" cy="539848"/>
                      </a:xfrm>
                      <a:prstGeom prst="rect">
                        <a:avLst/>
                      </a:prstGeom>
                      <a:noFill/>
                      <a:ln>
                        <a:noFill/>
                      </a:ln>
                    </p:spPr>
                  </p:pic>
                </p:oleObj>
              </mc:Fallback>
            </mc:AlternateContent>
          </a:graphicData>
        </a:graphic>
      </p:graphicFrame>
      <p:pic>
        <p:nvPicPr>
          <p:cNvPr id="47" name="Google Shape;47;p11"/>
          <p:cNvPicPr preferRelativeResize="0"/>
          <p:nvPr/>
        </p:nvPicPr>
        <p:blipFill rotWithShape="1">
          <a:blip r:embed="rId8">
            <a:alphaModFix/>
          </a:blip>
          <a:srcRect/>
          <a:stretch/>
        </p:blipFill>
        <p:spPr>
          <a:xfrm>
            <a:off x="11220319" y="6108839"/>
            <a:ext cx="659578" cy="6369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콘텐츠 2개" type="twoObj">
  <p:cSld name="TWO_OBJECTS">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비교" type="twoTxTwoObj">
  <p:cSld name="TWO_OBJECTS_WITH_TEX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제목만" type="titleOnly">
  <p:cSld name="TITLE_ONLY">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빈 화면" type="blank">
  <p:cSld name="BLANK">
    <p:spTree>
      <p:nvGrpSpPr>
        <p:cNvPr id="1" name="Shape 69"/>
        <p:cNvGrpSpPr/>
        <p:nvPr/>
      </p:nvGrpSpPr>
      <p:grpSpPr>
        <a:xfrm>
          <a:off x="0" y="0"/>
          <a:ext cx="0" cy="0"/>
          <a:chOff x="0" y="0"/>
          <a:chExt cx="0" cy="0"/>
        </a:xfrm>
      </p:grpSpPr>
      <p:sp>
        <p:nvSpPr>
          <p:cNvPr id="70" name="Google Shape;7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캡션 있는 콘텐츠" type="objTx">
  <p:cSld name="OBJECT_WITH_CAPTION_TEXT">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algun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algun Gothic"/>
              <a:buNone/>
              <a:defRPr sz="4400" b="0" i="0" u="none" strike="noStrike" cap="none">
                <a:solidFill>
                  <a:schemeClr val="dk1"/>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algun Gothic"/>
                <a:ea typeface="Malgun Gothic"/>
                <a:cs typeface="Malgun Gothic"/>
                <a:sym typeface="Malgun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algun Gothic"/>
                <a:ea typeface="Malgun Gothic"/>
                <a:cs typeface="Malgun Gothic"/>
                <a:sym typeface="Malgun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algun Gothic"/>
                <a:ea typeface="Malgun Gothic"/>
                <a:cs typeface="Malgun Gothic"/>
                <a:sym typeface="Malgun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algun Gothic"/>
                <a:ea typeface="Malgun Gothic"/>
                <a:cs typeface="Malgun Gothic"/>
                <a:sym typeface="Malgu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algun Gothic"/>
                <a:ea typeface="Malgun Gothic"/>
                <a:cs typeface="Malgun Gothic"/>
                <a:sym typeface="Malgun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1143001" y="2108200"/>
            <a:ext cx="86359" cy="1320800"/>
          </a:xfrm>
          <a:prstGeom prst="rect">
            <a:avLst/>
          </a:prstGeom>
          <a:solidFill>
            <a:srgbClr val="01A9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A9AA"/>
              </a:solidFill>
              <a:latin typeface="Malgun Gothic"/>
              <a:ea typeface="Malgun Gothic"/>
              <a:cs typeface="Malgun Gothic"/>
              <a:sym typeface="Malgun Gothic"/>
            </a:endParaRPr>
          </a:p>
        </p:txBody>
      </p:sp>
      <p:sp>
        <p:nvSpPr>
          <p:cNvPr id="104" name="Google Shape;104;p2"/>
          <p:cNvSpPr txBox="1"/>
          <p:nvPr/>
        </p:nvSpPr>
        <p:spPr>
          <a:xfrm>
            <a:off x="1529924" y="1891695"/>
            <a:ext cx="381435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a:solidFill>
                  <a:srgbClr val="01A9AA"/>
                </a:solidFill>
              </a:rPr>
              <a:t>SCRUM </a:t>
            </a:r>
            <a:endParaRPr sz="6000" b="0" i="0" u="none" strike="noStrike" cap="none">
              <a:solidFill>
                <a:schemeClr val="lt1"/>
              </a:solidFill>
              <a:latin typeface="Arial"/>
              <a:ea typeface="Arial"/>
              <a:cs typeface="Arial"/>
              <a:sym typeface="Arial"/>
            </a:endParaRPr>
          </a:p>
        </p:txBody>
      </p:sp>
      <p:sp>
        <p:nvSpPr>
          <p:cNvPr id="105" name="Google Shape;105;p2"/>
          <p:cNvSpPr/>
          <p:nvPr/>
        </p:nvSpPr>
        <p:spPr>
          <a:xfrm>
            <a:off x="1614153" y="5153750"/>
            <a:ext cx="3814200" cy="781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US" sz="1600">
                <a:solidFill>
                  <a:schemeClr val="lt1"/>
                </a:solidFill>
              </a:rPr>
              <a:t>Ms. Aileen Bohan (Chair)</a:t>
            </a:r>
            <a:endParaRPr sz="1600">
              <a:solidFill>
                <a:schemeClr val="lt1"/>
              </a:solidFill>
            </a:endParaRPr>
          </a:p>
          <a:p>
            <a:pPr marL="0" marR="0" lvl="0" indent="0" algn="l" rtl="0">
              <a:lnSpc>
                <a:spcPct val="150000"/>
              </a:lnSpc>
              <a:spcBef>
                <a:spcPts val="0"/>
              </a:spcBef>
              <a:spcAft>
                <a:spcPts val="0"/>
              </a:spcAft>
              <a:buClr>
                <a:srgbClr val="000000"/>
              </a:buClr>
              <a:buSzPts val="1600"/>
              <a:buFont typeface="Arial"/>
              <a:buNone/>
            </a:pPr>
            <a:r>
              <a:rPr lang="en-US" sz="1600">
                <a:solidFill>
                  <a:schemeClr val="lt1"/>
                </a:solidFill>
              </a:rPr>
              <a:t>Capt. Hugo Montoro (Vice-chair)</a:t>
            </a:r>
            <a:endParaRPr sz="1600">
              <a:solidFill>
                <a:schemeClr val="lt1"/>
              </a:solidFill>
            </a:endParaRPr>
          </a:p>
          <a:p>
            <a:pPr marL="0" marR="0" lvl="0" indent="0" algn="l" rtl="0">
              <a:lnSpc>
                <a:spcPct val="15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06" name="Google Shape;106;p2"/>
          <p:cNvSpPr txBox="1"/>
          <p:nvPr/>
        </p:nvSpPr>
        <p:spPr>
          <a:xfrm>
            <a:off x="1529926" y="4269375"/>
            <a:ext cx="8291100" cy="1184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2800">
                <a:solidFill>
                  <a:schemeClr val="lt1"/>
                </a:solidFill>
              </a:rPr>
              <a:t>SubCommittee for Regional Undersea Mapping</a:t>
            </a:r>
            <a:endParaRPr sz="2800">
              <a:solidFill>
                <a:schemeClr val="lt1"/>
              </a:solidFill>
            </a:endParaRPr>
          </a:p>
          <a:p>
            <a:pPr marL="0" lvl="0" indent="0" algn="ctr" rtl="0">
              <a:spcBef>
                <a:spcPts val="0"/>
              </a:spcBef>
              <a:spcAft>
                <a:spcPts val="0"/>
              </a:spcAft>
              <a:buClr>
                <a:schemeClr val="dk1"/>
              </a:buClr>
              <a:buSzPts val="1100"/>
              <a:buFont typeface="Arial"/>
              <a:buNone/>
            </a:pPr>
            <a:r>
              <a:rPr lang="en-US" sz="2148" i="1">
                <a:solidFill>
                  <a:schemeClr val="lt1"/>
                </a:solidFill>
              </a:rPr>
              <a:t>26th Oct, 2022</a:t>
            </a:r>
            <a:endParaRPr sz="2148" i="1">
              <a:solidFill>
                <a:schemeClr val="lt1"/>
              </a:solidFill>
            </a:endParaRPr>
          </a:p>
          <a:p>
            <a:pPr marL="0" lvl="0" indent="0" algn="ctr" rtl="0">
              <a:spcBef>
                <a:spcPts val="0"/>
              </a:spcBef>
              <a:spcAft>
                <a:spcPts val="0"/>
              </a:spcAft>
              <a:buClr>
                <a:schemeClr val="dk1"/>
              </a:buClr>
              <a:buSzPts val="1100"/>
              <a:buFont typeface="Arial"/>
              <a:buNone/>
            </a:pPr>
            <a:r>
              <a:rPr lang="en-US" sz="2148" i="1">
                <a:solidFill>
                  <a:schemeClr val="lt1"/>
                </a:solidFill>
              </a:rPr>
              <a:t>09:00-10:30</a:t>
            </a:r>
            <a:endParaRPr sz="2148" i="1">
              <a:solidFill>
                <a:schemeClr val="lt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72eb83032c_1_42"/>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73" name="Google Shape;173;g172eb83032c_1_42"/>
          <p:cNvSpPr txBox="1"/>
          <p:nvPr/>
        </p:nvSpPr>
        <p:spPr>
          <a:xfrm>
            <a:off x="1246813" y="442175"/>
            <a:ext cx="84162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a:solidFill>
                  <a:srgbClr val="595959"/>
                </a:solidFill>
              </a:rPr>
              <a:t>RHC% mapped from Seabed 2030 Project</a:t>
            </a:r>
            <a:endParaRPr sz="2400" b="0" i="0" u="none" strike="noStrike" cap="none">
              <a:solidFill>
                <a:srgbClr val="595959"/>
              </a:solidFill>
              <a:latin typeface="Arial"/>
              <a:ea typeface="Arial"/>
              <a:cs typeface="Arial"/>
              <a:sym typeface="Arial"/>
            </a:endParaRPr>
          </a:p>
        </p:txBody>
      </p:sp>
      <p:sp>
        <p:nvSpPr>
          <p:cNvPr id="174" name="Google Shape;174;g172eb83032c_1_42"/>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2</a:t>
            </a:r>
            <a:endParaRPr sz="2800" b="0" i="0" u="none" strike="noStrike" cap="none">
              <a:solidFill>
                <a:srgbClr val="01A9AA"/>
              </a:solidFill>
              <a:latin typeface="Arial"/>
              <a:ea typeface="Arial"/>
              <a:cs typeface="Arial"/>
              <a:sym typeface="Arial"/>
            </a:endParaRPr>
          </a:p>
        </p:txBody>
      </p:sp>
      <p:sp>
        <p:nvSpPr>
          <p:cNvPr id="175" name="Google Shape;175;g172eb83032c_1_42"/>
          <p:cNvSpPr txBox="1"/>
          <p:nvPr/>
        </p:nvSpPr>
        <p:spPr>
          <a:xfrm>
            <a:off x="5311400" y="5252225"/>
            <a:ext cx="6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https://www.gebco.net/about_us/committees_and_groups/scrum/mapping_projects/</a:t>
            </a:r>
            <a:endParaRPr/>
          </a:p>
        </p:txBody>
      </p:sp>
      <p:pic>
        <p:nvPicPr>
          <p:cNvPr id="176" name="Google Shape;176;g172eb83032c_1_42"/>
          <p:cNvPicPr preferRelativeResize="0"/>
          <p:nvPr/>
        </p:nvPicPr>
        <p:blipFill>
          <a:blip r:embed="rId3">
            <a:alphaModFix/>
          </a:blip>
          <a:stretch>
            <a:fillRect/>
          </a:stretch>
        </p:blipFill>
        <p:spPr>
          <a:xfrm>
            <a:off x="2822076" y="1021050"/>
            <a:ext cx="6096800" cy="424534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72eb83032c_1_54"/>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82" name="Google Shape;182;g172eb83032c_1_54"/>
          <p:cNvSpPr txBox="1"/>
          <p:nvPr/>
        </p:nvSpPr>
        <p:spPr>
          <a:xfrm>
            <a:off x="1246835" y="442178"/>
            <a:ext cx="3777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a:solidFill>
                  <a:srgbClr val="595959"/>
                </a:solidFill>
              </a:rPr>
              <a:t>IBC Status Review</a:t>
            </a:r>
            <a:endParaRPr sz="2300" b="0" i="0" u="none" strike="noStrike" cap="none">
              <a:solidFill>
                <a:srgbClr val="595959"/>
              </a:solidFill>
              <a:latin typeface="Arial"/>
              <a:ea typeface="Arial"/>
              <a:cs typeface="Arial"/>
              <a:sym typeface="Arial"/>
            </a:endParaRPr>
          </a:p>
        </p:txBody>
      </p:sp>
      <p:sp>
        <p:nvSpPr>
          <p:cNvPr id="183" name="Google Shape;183;g172eb83032c_1_54"/>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smtClean="0">
                <a:solidFill>
                  <a:srgbClr val="01A9AA"/>
                </a:solidFill>
                <a:latin typeface="Arial"/>
                <a:ea typeface="Arial"/>
                <a:cs typeface="Arial"/>
                <a:sym typeface="Arial"/>
              </a:rPr>
              <a:t>02</a:t>
            </a:r>
            <a:endParaRPr sz="2800" b="0" i="0" u="none" strike="noStrike" cap="none" dirty="0">
              <a:solidFill>
                <a:srgbClr val="01A9AA"/>
              </a:solidFill>
              <a:latin typeface="Arial"/>
              <a:ea typeface="Arial"/>
              <a:cs typeface="Arial"/>
              <a:sym typeface="Arial"/>
            </a:endParaRPr>
          </a:p>
        </p:txBody>
      </p:sp>
      <p:graphicFrame>
        <p:nvGraphicFramePr>
          <p:cNvPr id="184" name="Google Shape;184;g172eb83032c_1_54"/>
          <p:cNvGraphicFramePr/>
          <p:nvPr/>
        </p:nvGraphicFramePr>
        <p:xfrm>
          <a:off x="1474125" y="1162950"/>
          <a:ext cx="5629275" cy="4058452"/>
        </p:xfrm>
        <a:graphic>
          <a:graphicData uri="http://schemas.openxmlformats.org/drawingml/2006/table">
            <a:tbl>
              <a:tblPr>
                <a:noFill/>
                <a:tableStyleId>{5146DEB8-DDDB-446E-A9BA-4CDB9F3F8F48}</a:tableStyleId>
              </a:tblPr>
              <a:tblGrid>
                <a:gridCol w="981075"/>
                <a:gridCol w="2305050"/>
                <a:gridCol w="1285875"/>
                <a:gridCol w="1057275"/>
              </a:tblGrid>
              <a:tr h="590550">
                <a:tc>
                  <a:txBody>
                    <a:bodyPr/>
                    <a:lstStyle/>
                    <a:p>
                      <a:pPr marL="0" lvl="0" indent="0" algn="l" rtl="0">
                        <a:lnSpc>
                          <a:spcPct val="115000"/>
                        </a:lnSpc>
                        <a:spcBef>
                          <a:spcPts val="0"/>
                        </a:spcBef>
                        <a:spcAft>
                          <a:spcPts val="0"/>
                        </a:spcAft>
                        <a:buNone/>
                      </a:pPr>
                      <a:r>
                        <a:rPr lang="en-US" sz="1300" b="1"/>
                        <a:t>IBC</a:t>
                      </a:r>
                      <a:endParaRPr sz="1300" b="1"/>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t>Region</a:t>
                      </a:r>
                      <a:endParaRPr sz="1300" b="1"/>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t>Status</a:t>
                      </a:r>
                      <a:endParaRPr sz="1300" b="1"/>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t>Last Active</a:t>
                      </a:r>
                      <a:endParaRPr sz="1300" b="1"/>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r h="438150">
                <a:tc>
                  <a:txBody>
                    <a:bodyPr/>
                    <a:lstStyle/>
                    <a:p>
                      <a:pPr marL="0" lvl="0" indent="0" algn="l" rtl="0">
                        <a:lnSpc>
                          <a:spcPct val="115000"/>
                        </a:lnSpc>
                        <a:spcBef>
                          <a:spcPts val="0"/>
                        </a:spcBef>
                        <a:spcAft>
                          <a:spcPts val="0"/>
                        </a:spcAft>
                        <a:buNone/>
                      </a:pPr>
                      <a:r>
                        <a:rPr lang="en-US" sz="1300"/>
                        <a:t>IBCAO</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Arctic Ocean</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Active</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2020</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r>
              <a:tr h="438150">
                <a:tc>
                  <a:txBody>
                    <a:bodyPr/>
                    <a:lstStyle/>
                    <a:p>
                      <a:pPr marL="0" lvl="0" indent="0" algn="l" rtl="0">
                        <a:lnSpc>
                          <a:spcPct val="115000"/>
                        </a:lnSpc>
                        <a:spcBef>
                          <a:spcPts val="0"/>
                        </a:spcBef>
                        <a:spcAft>
                          <a:spcPts val="0"/>
                        </a:spcAft>
                        <a:buNone/>
                      </a:pPr>
                      <a:r>
                        <a:rPr lang="en-US" sz="1300"/>
                        <a:t>IBCSO</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Southern  Ocean</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Active</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2020</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r>
              <a:tr h="590550">
                <a:tc>
                  <a:txBody>
                    <a:bodyPr/>
                    <a:lstStyle/>
                    <a:p>
                      <a:pPr marL="0" lvl="0" indent="0" algn="l" rtl="0">
                        <a:lnSpc>
                          <a:spcPct val="115000"/>
                        </a:lnSpc>
                        <a:spcBef>
                          <a:spcPts val="0"/>
                        </a:spcBef>
                        <a:spcAft>
                          <a:spcPts val="0"/>
                        </a:spcAft>
                        <a:buNone/>
                      </a:pPr>
                      <a:r>
                        <a:rPr lang="en-US" sz="1300"/>
                        <a:t>IBCCA</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Carribean Sea &amp; Gulf of Mexico</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Active</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2020</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r>
              <a:tr h="438150">
                <a:tc>
                  <a:txBody>
                    <a:bodyPr/>
                    <a:lstStyle/>
                    <a:p>
                      <a:pPr marL="0" lvl="0" indent="0" algn="l" rtl="0">
                        <a:lnSpc>
                          <a:spcPct val="115000"/>
                        </a:lnSpc>
                        <a:spcBef>
                          <a:spcPts val="0"/>
                        </a:spcBef>
                        <a:spcAft>
                          <a:spcPts val="0"/>
                        </a:spcAft>
                        <a:buNone/>
                      </a:pPr>
                      <a:r>
                        <a:rPr lang="en-US" sz="1300"/>
                        <a:t>IBCEA</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c>
                  <a:txBody>
                    <a:bodyPr/>
                    <a:lstStyle/>
                    <a:p>
                      <a:pPr marL="0" lvl="0" indent="0" algn="l" rtl="0">
                        <a:lnSpc>
                          <a:spcPct val="115000"/>
                        </a:lnSpc>
                        <a:spcBef>
                          <a:spcPts val="0"/>
                        </a:spcBef>
                        <a:spcAft>
                          <a:spcPts val="0"/>
                        </a:spcAft>
                        <a:buNone/>
                      </a:pPr>
                      <a:r>
                        <a:rPr lang="en-US" sz="1300"/>
                        <a:t>Central Eastern Atlantic</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c>
                  <a:txBody>
                    <a:bodyPr/>
                    <a:lstStyle/>
                    <a:p>
                      <a:pPr marL="0" lvl="0" indent="0" algn="l" rtl="0">
                        <a:lnSpc>
                          <a:spcPct val="115000"/>
                        </a:lnSpc>
                        <a:spcBef>
                          <a:spcPts val="0"/>
                        </a:spcBef>
                        <a:spcAft>
                          <a:spcPts val="0"/>
                        </a:spcAft>
                        <a:buNone/>
                      </a:pPr>
                      <a:r>
                        <a:rPr lang="en-US" sz="1300"/>
                        <a:t>Inactive</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c>
                  <a:txBody>
                    <a:bodyPr/>
                    <a:lstStyle/>
                    <a:p>
                      <a:pPr marL="0" lvl="0" indent="0" algn="l" rtl="0">
                        <a:lnSpc>
                          <a:spcPct val="115000"/>
                        </a:lnSpc>
                        <a:spcBef>
                          <a:spcPts val="0"/>
                        </a:spcBef>
                        <a:spcAft>
                          <a:spcPts val="0"/>
                        </a:spcAft>
                        <a:buNone/>
                      </a:pPr>
                      <a:r>
                        <a:rPr lang="en-US" sz="1300"/>
                        <a:t>2003</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r>
              <a:tr h="590550">
                <a:tc>
                  <a:txBody>
                    <a:bodyPr/>
                    <a:lstStyle/>
                    <a:p>
                      <a:pPr marL="0" lvl="0" indent="0" algn="l" rtl="0">
                        <a:lnSpc>
                          <a:spcPct val="115000"/>
                        </a:lnSpc>
                        <a:spcBef>
                          <a:spcPts val="0"/>
                        </a:spcBef>
                        <a:spcAft>
                          <a:spcPts val="0"/>
                        </a:spcAft>
                        <a:buNone/>
                      </a:pPr>
                      <a:r>
                        <a:rPr lang="en-US" sz="1300"/>
                        <a:t>IBCM</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Mediterranean</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Complete</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t>1999</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r>
              <a:tr h="438150">
                <a:tc>
                  <a:txBody>
                    <a:bodyPr/>
                    <a:lstStyle/>
                    <a:p>
                      <a:pPr marL="0" lvl="0" indent="0" algn="l" rtl="0">
                        <a:lnSpc>
                          <a:spcPct val="115000"/>
                        </a:lnSpc>
                        <a:spcBef>
                          <a:spcPts val="0"/>
                        </a:spcBef>
                        <a:spcAft>
                          <a:spcPts val="0"/>
                        </a:spcAft>
                        <a:buNone/>
                      </a:pPr>
                      <a:r>
                        <a:rPr lang="en-US" sz="1300"/>
                        <a:t>IBCSEP</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c>
                  <a:txBody>
                    <a:bodyPr/>
                    <a:lstStyle/>
                    <a:p>
                      <a:pPr marL="0" lvl="0" indent="0" algn="l" rtl="0">
                        <a:lnSpc>
                          <a:spcPct val="115000"/>
                        </a:lnSpc>
                        <a:spcBef>
                          <a:spcPts val="0"/>
                        </a:spcBef>
                        <a:spcAft>
                          <a:spcPts val="0"/>
                        </a:spcAft>
                        <a:buNone/>
                      </a:pPr>
                      <a:r>
                        <a:rPr lang="en-US" sz="1300"/>
                        <a:t>South Eastern Pacific</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c>
                  <a:txBody>
                    <a:bodyPr/>
                    <a:lstStyle/>
                    <a:p>
                      <a:pPr marL="0" lvl="0" indent="0" algn="l" rtl="0">
                        <a:lnSpc>
                          <a:spcPct val="115000"/>
                        </a:lnSpc>
                        <a:spcBef>
                          <a:spcPts val="0"/>
                        </a:spcBef>
                        <a:spcAft>
                          <a:spcPts val="0"/>
                        </a:spcAft>
                        <a:buNone/>
                      </a:pPr>
                      <a:r>
                        <a:rPr lang="en-US" sz="1300"/>
                        <a:t>Re-initiating</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c>
                  <a:txBody>
                    <a:bodyPr/>
                    <a:lstStyle/>
                    <a:p>
                      <a:pPr marL="0" lvl="0" indent="0" algn="l" rtl="0">
                        <a:lnSpc>
                          <a:spcPct val="115000"/>
                        </a:lnSpc>
                        <a:spcBef>
                          <a:spcPts val="0"/>
                        </a:spcBef>
                        <a:spcAft>
                          <a:spcPts val="0"/>
                        </a:spcAft>
                        <a:buNone/>
                      </a:pPr>
                      <a:r>
                        <a:rPr lang="en-US" sz="1300"/>
                        <a:t>2008</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FFD9"/>
                    </a:solidFill>
                  </a:tcPr>
                </a:tc>
              </a:tr>
              <a:tr h="438150">
                <a:tc>
                  <a:txBody>
                    <a:bodyPr/>
                    <a:lstStyle/>
                    <a:p>
                      <a:pPr marL="0" lvl="0" indent="0" algn="l" rtl="0">
                        <a:lnSpc>
                          <a:spcPct val="115000"/>
                        </a:lnSpc>
                        <a:spcBef>
                          <a:spcPts val="0"/>
                        </a:spcBef>
                        <a:spcAft>
                          <a:spcPts val="0"/>
                        </a:spcAft>
                        <a:buNone/>
                      </a:pPr>
                      <a:r>
                        <a:rPr lang="en-US" sz="1300"/>
                        <a:t>IBCWIO</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a:t>Western Indian Ocean</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a:t>Inactive</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a:t>1997</a:t>
                      </a:r>
                      <a:endParaRPr sz="1300"/>
                    </a:p>
                  </a:txBody>
                  <a:tcPr marL="91450" marR="91450" marT="91450" marB="91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r>
            </a:tbl>
          </a:graphicData>
        </a:graphic>
      </p:graphicFrame>
      <p:pic>
        <p:nvPicPr>
          <p:cNvPr id="185" name="Google Shape;185;g172eb83032c_1_54"/>
          <p:cNvPicPr preferRelativeResize="0"/>
          <p:nvPr/>
        </p:nvPicPr>
        <p:blipFill>
          <a:blip r:embed="rId3">
            <a:alphaModFix/>
          </a:blip>
          <a:stretch>
            <a:fillRect/>
          </a:stretch>
        </p:blipFill>
        <p:spPr>
          <a:xfrm>
            <a:off x="10278750" y="-1"/>
            <a:ext cx="1913250" cy="480926"/>
          </a:xfrm>
          <a:prstGeom prst="rect">
            <a:avLst/>
          </a:prstGeom>
          <a:noFill/>
          <a:ln>
            <a:noFill/>
          </a:ln>
        </p:spPr>
      </p:pic>
      <p:pic>
        <p:nvPicPr>
          <p:cNvPr id="186" name="Google Shape;186;g172eb83032c_1_54"/>
          <p:cNvPicPr preferRelativeResize="0"/>
          <p:nvPr/>
        </p:nvPicPr>
        <p:blipFill rotWithShape="1">
          <a:blip r:embed="rId4">
            <a:alphaModFix/>
          </a:blip>
          <a:srcRect l="4404" r="4413"/>
          <a:stretch/>
        </p:blipFill>
        <p:spPr>
          <a:xfrm>
            <a:off x="7984725" y="2049043"/>
            <a:ext cx="3148600" cy="152940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72eb83032c_1_369"/>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92" name="Google Shape;192;g172eb83032c_1_369"/>
          <p:cNvSpPr txBox="1"/>
          <p:nvPr/>
        </p:nvSpPr>
        <p:spPr>
          <a:xfrm>
            <a:off x="1246835" y="442178"/>
            <a:ext cx="37773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a:solidFill>
                  <a:srgbClr val="595959"/>
                </a:solidFill>
              </a:rPr>
              <a:t>Regional Updates</a:t>
            </a:r>
            <a:endParaRPr sz="2400" b="0" i="0" u="none" strike="noStrike" cap="none">
              <a:solidFill>
                <a:srgbClr val="595959"/>
              </a:solidFill>
              <a:latin typeface="Arial"/>
              <a:ea typeface="Arial"/>
              <a:cs typeface="Arial"/>
              <a:sym typeface="Arial"/>
            </a:endParaRPr>
          </a:p>
        </p:txBody>
      </p:sp>
      <p:sp>
        <p:nvSpPr>
          <p:cNvPr id="193" name="Google Shape;193;g172eb83032c_1_369"/>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3</a:t>
            </a:r>
            <a:endParaRPr sz="2800" b="0" i="0" u="none" strike="noStrike" cap="none">
              <a:solidFill>
                <a:srgbClr val="01A9AA"/>
              </a:solidFill>
              <a:latin typeface="Arial"/>
              <a:ea typeface="Arial"/>
              <a:cs typeface="Arial"/>
              <a:sym typeface="Arial"/>
            </a:endParaRPr>
          </a:p>
        </p:txBody>
      </p:sp>
      <p:sp>
        <p:nvSpPr>
          <p:cNvPr id="194" name="Google Shape;194;g172eb83032c_1_369"/>
          <p:cNvSpPr txBox="1"/>
          <p:nvPr/>
        </p:nvSpPr>
        <p:spPr>
          <a:xfrm>
            <a:off x="766800" y="1376950"/>
            <a:ext cx="7712100" cy="831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595959"/>
              </a:buClr>
              <a:buSzPts val="2400"/>
              <a:buFont typeface="Arial"/>
              <a:buChar char="-"/>
            </a:pPr>
            <a:r>
              <a:rPr lang="en-US" sz="2400">
                <a:solidFill>
                  <a:srgbClr val="595959"/>
                </a:solidFill>
              </a:rPr>
              <a:t>Kim Picard -Geoscience Australia/ AusSeabed</a:t>
            </a:r>
            <a:endParaRPr sz="2400">
              <a:solidFill>
                <a:srgbClr val="595959"/>
              </a:solidFill>
            </a:endParaRPr>
          </a:p>
          <a:p>
            <a:pPr marL="342900" marR="0" lvl="0" indent="-342900" algn="l" rtl="0">
              <a:lnSpc>
                <a:spcPct val="100000"/>
              </a:lnSpc>
              <a:spcBef>
                <a:spcPts val="0"/>
              </a:spcBef>
              <a:spcAft>
                <a:spcPts val="0"/>
              </a:spcAft>
              <a:buClr>
                <a:srgbClr val="595959"/>
              </a:buClr>
              <a:buSzPts val="2400"/>
              <a:buChar char="-"/>
            </a:pPr>
            <a:r>
              <a:rPr lang="en-US" sz="2400">
                <a:solidFill>
                  <a:srgbClr val="595959"/>
                </a:solidFill>
              </a:rPr>
              <a:t>Serge Lévesque - Canadian Hydrographic Service</a:t>
            </a:r>
            <a:endParaRPr sz="2400">
              <a:solidFill>
                <a:srgbClr val="59595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72eb83032c_1_60"/>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200" name="Google Shape;200;g172eb83032c_1_60"/>
          <p:cNvSpPr txBox="1"/>
          <p:nvPr/>
        </p:nvSpPr>
        <p:spPr>
          <a:xfrm>
            <a:off x="1246835" y="442178"/>
            <a:ext cx="3777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595959"/>
                </a:solidFill>
              </a:rPr>
              <a:t>SCRUM Workplan 2023</a:t>
            </a:r>
            <a:endParaRPr sz="2000" b="0" i="0" u="none" strike="noStrike" cap="none">
              <a:solidFill>
                <a:srgbClr val="595959"/>
              </a:solidFill>
              <a:latin typeface="Arial"/>
              <a:ea typeface="Arial"/>
              <a:cs typeface="Arial"/>
              <a:sym typeface="Arial"/>
            </a:endParaRPr>
          </a:p>
        </p:txBody>
      </p:sp>
      <p:sp>
        <p:nvSpPr>
          <p:cNvPr id="201" name="Google Shape;201;g172eb83032c_1_60"/>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4</a:t>
            </a:r>
            <a:endParaRPr sz="2800" b="0" i="0" u="none" strike="noStrike" cap="none">
              <a:solidFill>
                <a:srgbClr val="01A9AA"/>
              </a:solidFill>
              <a:latin typeface="Arial"/>
              <a:ea typeface="Arial"/>
              <a:cs typeface="Arial"/>
              <a:sym typeface="Arial"/>
            </a:endParaRPr>
          </a:p>
        </p:txBody>
      </p:sp>
      <p:graphicFrame>
        <p:nvGraphicFramePr>
          <p:cNvPr id="202" name="Google Shape;202;g172eb83032c_1_60"/>
          <p:cNvGraphicFramePr/>
          <p:nvPr/>
        </p:nvGraphicFramePr>
        <p:xfrm>
          <a:off x="1246823" y="1109871"/>
          <a:ext cx="10385200" cy="4025400"/>
        </p:xfrm>
        <a:graphic>
          <a:graphicData uri="http://schemas.openxmlformats.org/drawingml/2006/table">
            <a:tbl>
              <a:tblPr firstRow="1" bandRow="1">
                <a:noFill/>
                <a:tableStyleId>{5128400F-4B16-45FA-8004-2B10FA2220DA}</a:tableStyleId>
              </a:tblPr>
              <a:tblGrid>
                <a:gridCol w="1081600"/>
                <a:gridCol w="7605125"/>
                <a:gridCol w="1698475"/>
              </a:tblGrid>
              <a:tr h="441100">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Task</a:t>
                      </a:r>
                      <a:endParaRPr sz="1400" b="0" u="none" strike="noStrike" cap="none">
                        <a:solidFill>
                          <a:schemeClr val="lt1"/>
                        </a:solidFill>
                        <a:latin typeface="Arial"/>
                        <a:ea typeface="Arial"/>
                        <a:cs typeface="Arial"/>
                        <a:sym typeface="Arial"/>
                      </a:endParaRPr>
                    </a:p>
                  </a:txBody>
                  <a:tcPr marL="91450" marR="91450" marT="45725" marB="457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Work Item</a:t>
                      </a:r>
                      <a:endParaRPr sz="1400" b="0" u="none" strike="noStrike" cap="none">
                        <a:solidFill>
                          <a:schemeClr val="lt1"/>
                        </a:solidFill>
                        <a:latin typeface="Arial"/>
                        <a:ea typeface="Arial"/>
                        <a:cs typeface="Arial"/>
                        <a:sym typeface="Arial"/>
                      </a:endParaRPr>
                    </a:p>
                  </a:txBody>
                  <a:tcPr marL="91450" marR="91450" marT="45725" marB="457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Status</a:t>
                      </a:r>
                      <a:endParaRPr sz="1400" b="0" u="none" strike="noStrike" cap="none">
                        <a:solidFill>
                          <a:schemeClr val="lt1"/>
                        </a:solidFill>
                        <a:latin typeface="Arial"/>
                        <a:ea typeface="Arial"/>
                        <a:cs typeface="Arial"/>
                        <a:sym typeface="Arial"/>
                      </a:endParaRPr>
                    </a:p>
                  </a:txBody>
                  <a:tcPr marL="91450" marR="91450" marT="45725" marB="45725"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r>
              <a:tr h="787775">
                <a:tc>
                  <a:txBody>
                    <a:bodyPr/>
                    <a:lstStyle/>
                    <a:p>
                      <a:pPr marL="0" marR="0" lvl="0" indent="0" algn="ctr" rtl="0">
                        <a:lnSpc>
                          <a:spcPct val="100000"/>
                        </a:lnSpc>
                        <a:spcBef>
                          <a:spcPts val="0"/>
                        </a:spcBef>
                        <a:spcAft>
                          <a:spcPts val="0"/>
                        </a:spcAft>
                        <a:buClr>
                          <a:srgbClr val="000000"/>
                        </a:buClr>
                        <a:buSzPts val="1400"/>
                        <a:buFont typeface="Arial"/>
                        <a:buNone/>
                      </a:pPr>
                      <a:r>
                        <a:rPr lang="en-US">
                          <a:solidFill>
                            <a:srgbClr val="595959"/>
                          </a:solidFill>
                        </a:rPr>
                        <a:t>B</a:t>
                      </a:r>
                      <a:endParaRPr sz="1400" u="none" strike="noStrike" cap="none">
                        <a:solidFill>
                          <a:srgbClr val="595959"/>
                        </a:solidFill>
                      </a:endParaRPr>
                    </a:p>
                  </a:txBody>
                  <a:tcPr marL="91450" marR="91450" marT="45725" marB="45725" anchor="ctr">
                    <a:lnT w="12700" cap="flat" cmpd="sng">
                      <a:solidFill>
                        <a:schemeClr val="dk1"/>
                      </a:solidFill>
                      <a:prstDash val="solid"/>
                      <a:round/>
                      <a:headEnd type="none" w="sm" len="sm"/>
                      <a:tailEnd type="none" w="sm" len="sm"/>
                    </a:lnT>
                    <a:solidFill>
                      <a:srgbClr val="76CF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a:solidFill>
                            <a:srgbClr val="595959"/>
                          </a:solidFill>
                          <a:latin typeface="Arial"/>
                          <a:ea typeface="Arial"/>
                          <a:cs typeface="Arial"/>
                          <a:sym typeface="Arial"/>
                        </a:rPr>
                        <a:t>Ensure conduct of SCRUM meeting in 2022</a:t>
                      </a:r>
                      <a:endParaRPr sz="1400" u="none" strike="noStrike" cap="none">
                        <a:solidFill>
                          <a:srgbClr val="595959"/>
                        </a:solidFill>
                        <a:latin typeface="Arial"/>
                        <a:ea typeface="Arial"/>
                        <a:cs typeface="Arial"/>
                        <a:sym typeface="Arial"/>
                      </a:endParaRPr>
                    </a:p>
                  </a:txBody>
                  <a:tcPr marL="91450" marR="91450" marT="45725" marB="45725" anchor="ctr">
                    <a:lnT w="12700" cap="flat" cmpd="sng">
                      <a:solidFill>
                        <a:schemeClr val="dk1"/>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a:solidFill>
                            <a:srgbClr val="595959"/>
                          </a:solidFill>
                        </a:rPr>
                        <a:t>Pl</a:t>
                      </a:r>
                      <a:r>
                        <a:rPr lang="en-US" sz="1400" u="none" strike="noStrike" cap="none">
                          <a:solidFill>
                            <a:srgbClr val="595959"/>
                          </a:solidFill>
                        </a:rPr>
                        <a:t>anned</a:t>
                      </a:r>
                      <a:endParaRPr sz="1400" u="none" strike="noStrike" cap="none">
                        <a:solidFill>
                          <a:srgbClr val="595959"/>
                        </a:solidFill>
                      </a:endParaRPr>
                    </a:p>
                  </a:txBody>
                  <a:tcPr marL="91450" marR="91450" marT="45725" marB="45725" anchor="ctr">
                    <a:lnT w="12700" cap="flat" cmpd="sng">
                      <a:solidFill>
                        <a:schemeClr val="dk1"/>
                      </a:solidFill>
                      <a:prstDash val="solid"/>
                      <a:round/>
                      <a:headEnd type="none" w="sm" len="sm"/>
                      <a:tailEnd type="none" w="sm" len="sm"/>
                    </a:lnT>
                    <a:solidFill>
                      <a:schemeClr val="lt2"/>
                    </a:solidFill>
                  </a:tcPr>
                </a:tc>
              </a:tr>
              <a:tr h="1090250">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D</a:t>
                      </a:r>
                      <a:endParaRPr sz="1400" u="none" strike="noStrike" cap="none">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0"/>
                        </a:spcAft>
                        <a:buClr>
                          <a:schemeClr val="dk1"/>
                        </a:buClr>
                        <a:buSzPts val="1100"/>
                        <a:buFont typeface="Arial"/>
                        <a:buNone/>
                      </a:pPr>
                      <a:r>
                        <a:rPr lang="en-US">
                          <a:solidFill>
                            <a:srgbClr val="595959"/>
                          </a:solidFill>
                          <a:latin typeface="Arial"/>
                          <a:ea typeface="Arial"/>
                          <a:cs typeface="Arial"/>
                          <a:sym typeface="Arial"/>
                        </a:rPr>
                        <a:t>Encourage the contribution of bathymetric data to the IHO DCDB, identify priority areas for regional mapping and promote data contribution through GEBCO participation in IHO/IOC Regional Meetings</a:t>
                      </a:r>
                      <a:endParaRPr>
                        <a:solidFill>
                          <a:srgbClr val="595959"/>
                        </a:solidFill>
                        <a:latin typeface="Arial"/>
                        <a:ea typeface="Arial"/>
                        <a:cs typeface="Arial"/>
                        <a:sym typeface="Arial"/>
                      </a:endParaRPr>
                    </a:p>
                    <a:p>
                      <a:pPr marL="0" marR="0" lvl="0" indent="0" algn="ctr" rtl="0">
                        <a:lnSpc>
                          <a:spcPct val="100000"/>
                        </a:lnSpc>
                        <a:spcBef>
                          <a:spcPts val="200"/>
                        </a:spcBef>
                        <a:spcAft>
                          <a:spcPts val="0"/>
                        </a:spcAft>
                        <a:buClr>
                          <a:srgbClr val="595959"/>
                        </a:buClr>
                        <a:buSzPts val="1400"/>
                        <a:buFont typeface="Malgun Gothic"/>
                        <a:buNone/>
                      </a:pPr>
                      <a:endParaRPr>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Ongoing</a:t>
                      </a:r>
                      <a:endParaRPr sz="1400" u="none" strike="noStrike" cap="none">
                        <a:solidFill>
                          <a:srgbClr val="595959"/>
                        </a:solidFill>
                      </a:endParaRPr>
                    </a:p>
                  </a:txBody>
                  <a:tcPr marL="91450" marR="91450" marT="45725" marB="45725" anchor="ctr">
                    <a:solidFill>
                      <a:schemeClr val="lt2"/>
                    </a:solidFill>
                  </a:tcPr>
                </a:tc>
              </a:tr>
              <a:tr h="524225">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E</a:t>
                      </a:r>
                      <a:endParaRPr sz="1400" u="none" strike="noStrike" cap="none">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200"/>
                        </a:spcAft>
                        <a:buClr>
                          <a:schemeClr val="dk1"/>
                        </a:buClr>
                        <a:buSzPts val="1100"/>
                        <a:buFont typeface="Arial"/>
                        <a:buNone/>
                      </a:pPr>
                      <a:r>
                        <a:rPr lang="en-US">
                          <a:solidFill>
                            <a:srgbClr val="595959"/>
                          </a:solidFill>
                          <a:latin typeface="Arial"/>
                          <a:ea typeface="Arial"/>
                          <a:cs typeface="Arial"/>
                          <a:sym typeface="Arial"/>
                        </a:rPr>
                        <a:t>Maintain IHO bathymetric publications including:  B-4, B-9, B-10 and B-11</a:t>
                      </a:r>
                      <a:endParaRPr sz="1400" u="none" strike="noStrike" cap="none">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Ongoing</a:t>
                      </a:r>
                      <a:endParaRPr sz="1400" u="none" strike="noStrike" cap="none">
                        <a:solidFill>
                          <a:srgbClr val="595959"/>
                        </a:solidFill>
                      </a:endParaRPr>
                    </a:p>
                  </a:txBody>
                  <a:tcPr marL="91450" marR="91450" marT="45725" marB="45725" anchor="ctr">
                    <a:solidFill>
                      <a:schemeClr val="lt2"/>
                    </a:solidFill>
                  </a:tcPr>
                </a:tc>
              </a:tr>
              <a:tr h="557350">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H</a:t>
                      </a:r>
                      <a:endParaRPr sz="1400" u="none" strike="noStrike" cap="none">
                        <a:solidFill>
                          <a:srgbClr val="595959"/>
                        </a:solidFill>
                      </a:endParaRPr>
                    </a:p>
                  </a:txBody>
                  <a:tcPr marL="91450" marR="91450" marT="45725" marB="45725" anchor="ctr">
                    <a:solidFill>
                      <a:srgbClr val="76CFD8"/>
                    </a:solidFill>
                  </a:tcPr>
                </a:tc>
                <a:tc>
                  <a:txBody>
                    <a:bodyPr/>
                    <a:lstStyle/>
                    <a:p>
                      <a:pPr marL="0" marR="0" lvl="0" indent="0" algn="l" rtl="0">
                        <a:lnSpc>
                          <a:spcPct val="100000"/>
                        </a:lnSpc>
                        <a:spcBef>
                          <a:spcPts val="0"/>
                        </a:spcBef>
                        <a:spcAft>
                          <a:spcPts val="0"/>
                        </a:spcAft>
                        <a:buClr>
                          <a:srgbClr val="595959"/>
                        </a:buClr>
                        <a:buSzPts val="1400"/>
                        <a:buFont typeface="Malgun Gothic"/>
                        <a:buNone/>
                      </a:pPr>
                      <a:r>
                        <a:rPr lang="en-US">
                          <a:solidFill>
                            <a:srgbClr val="595959"/>
                          </a:solidFill>
                          <a:latin typeface="Arial"/>
                          <a:ea typeface="Arial"/>
                          <a:cs typeface="Arial"/>
                          <a:sym typeface="Arial"/>
                        </a:rPr>
                        <a:t>Ensure IHO-IOC GEBCO Web site is kept current and updated regularly </a:t>
                      </a:r>
                      <a:endParaRPr sz="1400" u="none" strike="noStrike" cap="none">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Ongoing</a:t>
                      </a:r>
                      <a:endParaRPr sz="1400" u="none" strike="noStrike" cap="none">
                        <a:solidFill>
                          <a:srgbClr val="595959"/>
                        </a:solidFill>
                      </a:endParaRPr>
                    </a:p>
                  </a:txBody>
                  <a:tcPr marL="91450" marR="91450" marT="45725" marB="45725" anchor="ctr">
                    <a:solidFill>
                      <a:schemeClr val="lt2"/>
                    </a:solidFill>
                  </a:tcPr>
                </a:tc>
              </a:tr>
              <a:tr h="624700">
                <a:tc>
                  <a:txBody>
                    <a:bodyPr/>
                    <a:lstStyle/>
                    <a:p>
                      <a:pPr marL="0" marR="0" lvl="0" indent="0" algn="ctr" rtl="0">
                        <a:lnSpc>
                          <a:spcPct val="100000"/>
                        </a:lnSpc>
                        <a:spcBef>
                          <a:spcPts val="0"/>
                        </a:spcBef>
                        <a:spcAft>
                          <a:spcPts val="0"/>
                        </a:spcAft>
                        <a:buNone/>
                      </a:pPr>
                      <a:r>
                        <a:rPr lang="en-US">
                          <a:solidFill>
                            <a:srgbClr val="595959"/>
                          </a:solidFill>
                        </a:rPr>
                        <a:t>K</a:t>
                      </a:r>
                      <a:endParaRPr>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200"/>
                        </a:spcAft>
                        <a:buNone/>
                      </a:pPr>
                      <a:r>
                        <a:rPr lang="en-US">
                          <a:solidFill>
                            <a:srgbClr val="595959"/>
                          </a:solidFill>
                          <a:latin typeface="Arial"/>
                          <a:ea typeface="Arial"/>
                          <a:cs typeface="Arial"/>
                          <a:sym typeface="Arial"/>
                        </a:rPr>
                        <a:t>Provide scientific support and advice to Seabed 2030 Project Director, RDACCs and GDACC</a:t>
                      </a:r>
                      <a:endParaRPr sz="1400" u="none" strike="noStrike" cap="none">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a:solidFill>
                            <a:srgbClr val="595959"/>
                          </a:solidFill>
                        </a:rPr>
                        <a:t>Ongoing</a:t>
                      </a:r>
                      <a:endParaRPr>
                        <a:solidFill>
                          <a:srgbClr val="595959"/>
                        </a:solidFill>
                      </a:endParaRPr>
                    </a:p>
                    <a:p>
                      <a:pPr marL="0" marR="0" lvl="0" indent="0" algn="ctr" rtl="0">
                        <a:lnSpc>
                          <a:spcPct val="100000"/>
                        </a:lnSpc>
                        <a:spcBef>
                          <a:spcPts val="0"/>
                        </a:spcBef>
                        <a:spcAft>
                          <a:spcPts val="0"/>
                        </a:spcAft>
                        <a:buNone/>
                      </a:pPr>
                      <a:endParaRPr>
                        <a:solidFill>
                          <a:srgbClr val="595959"/>
                        </a:solidFill>
                      </a:endParaRPr>
                    </a:p>
                  </a:txBody>
                  <a:tcPr marL="91450" marR="91450" marT="45725" marB="45725" anchor="ctr">
                    <a:solidFill>
                      <a:schemeClr val="lt2"/>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72eb83032c_1_66"/>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208" name="Google Shape;208;g172eb83032c_1_66"/>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4</a:t>
            </a:r>
            <a:endParaRPr sz="2800" b="0" i="0" u="none" strike="noStrike" cap="none">
              <a:solidFill>
                <a:srgbClr val="01A9AA"/>
              </a:solidFill>
              <a:latin typeface="Arial"/>
              <a:ea typeface="Arial"/>
              <a:cs typeface="Arial"/>
              <a:sym typeface="Arial"/>
            </a:endParaRPr>
          </a:p>
        </p:txBody>
      </p:sp>
      <p:graphicFrame>
        <p:nvGraphicFramePr>
          <p:cNvPr id="209" name="Google Shape;209;g172eb83032c_1_66"/>
          <p:cNvGraphicFramePr/>
          <p:nvPr>
            <p:extLst>
              <p:ext uri="{D42A27DB-BD31-4B8C-83A1-F6EECF244321}">
                <p14:modId xmlns:p14="http://schemas.microsoft.com/office/powerpoint/2010/main" val="3869611661"/>
              </p:ext>
            </p:extLst>
          </p:nvPr>
        </p:nvGraphicFramePr>
        <p:xfrm>
          <a:off x="1099798" y="1120846"/>
          <a:ext cx="10516525" cy="3134625"/>
        </p:xfrm>
        <a:graphic>
          <a:graphicData uri="http://schemas.openxmlformats.org/drawingml/2006/table">
            <a:tbl>
              <a:tblPr firstRow="1" bandRow="1">
                <a:noFill/>
                <a:tableStyleId>{5128400F-4B16-45FA-8004-2B10FA2220DA}</a:tableStyleId>
              </a:tblPr>
              <a:tblGrid>
                <a:gridCol w="1095275"/>
                <a:gridCol w="7857550"/>
                <a:gridCol w="1563700"/>
              </a:tblGrid>
              <a:tr h="388475">
                <a:tc>
                  <a:txBody>
                    <a:bodyPr/>
                    <a:lstStyle/>
                    <a:p>
                      <a:pPr marL="0" marR="0" lvl="0" indent="0" algn="ctr" rtl="0">
                        <a:lnSpc>
                          <a:spcPct val="100000"/>
                        </a:lnSpc>
                        <a:spcBef>
                          <a:spcPts val="0"/>
                        </a:spcBef>
                        <a:spcAft>
                          <a:spcPts val="0"/>
                        </a:spcAft>
                        <a:buClr>
                          <a:schemeClr val="lt1"/>
                        </a:buClr>
                        <a:buSzPts val="1400"/>
                        <a:buFont typeface="Arial"/>
                        <a:buNone/>
                      </a:pPr>
                      <a:r>
                        <a:rPr lang="en-US" b="0" dirty="0">
                          <a:latin typeface="Arial"/>
                          <a:ea typeface="Arial"/>
                          <a:cs typeface="Arial"/>
                          <a:sym typeface="Arial"/>
                        </a:rPr>
                        <a:t>Task</a:t>
                      </a:r>
                      <a:endParaRPr sz="1400" b="0" u="none" strike="noStrike" cap="none" dirty="0">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Work Item</a:t>
                      </a:r>
                      <a:endParaRPr sz="14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Status</a:t>
                      </a:r>
                      <a:endParaRPr sz="14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r>
              <a:tr h="694775">
                <a:tc>
                  <a:txBody>
                    <a:bodyPr/>
                    <a:lstStyle/>
                    <a:p>
                      <a:pPr marL="0" marR="0" lvl="0" indent="0" algn="ctr" rtl="0">
                        <a:lnSpc>
                          <a:spcPct val="100000"/>
                        </a:lnSpc>
                        <a:spcBef>
                          <a:spcPts val="0"/>
                        </a:spcBef>
                        <a:spcAft>
                          <a:spcPts val="0"/>
                        </a:spcAft>
                        <a:buClr>
                          <a:srgbClr val="000000"/>
                        </a:buClr>
                        <a:buSzPts val="1400"/>
                        <a:buFont typeface="Arial"/>
                        <a:buNone/>
                      </a:pPr>
                      <a:r>
                        <a:rPr lang="en-US" dirty="0" smtClean="0">
                          <a:solidFill>
                            <a:srgbClr val="595959"/>
                          </a:solidFill>
                        </a:rPr>
                        <a:t>D1</a:t>
                      </a:r>
                      <a:endParaRPr sz="1400" u="none" strike="noStrike" cap="none" dirty="0">
                        <a:solidFill>
                          <a:srgbClr val="595959"/>
                        </a:solidFill>
                      </a:endParaRPr>
                    </a:p>
                  </a:txBody>
                  <a:tcPr marL="91450" marR="91450" marT="45725" marB="45725" anchor="ctr">
                    <a:lnT w="12700" cap="flat" cmpd="sng">
                      <a:solidFill>
                        <a:schemeClr val="dk1"/>
                      </a:solidFill>
                      <a:prstDash val="solid"/>
                      <a:round/>
                      <a:headEnd type="none" w="sm" len="sm"/>
                      <a:tailEnd type="none" w="sm" len="sm"/>
                    </a:lnT>
                    <a:solidFill>
                      <a:srgbClr val="76CF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smtClean="0">
                          <a:solidFill>
                            <a:schemeClr val="bg2"/>
                          </a:solidFill>
                          <a:effectLst/>
                          <a:latin typeface="맑은 고딕"/>
                          <a:ea typeface="맑은 고딕"/>
                          <a:cs typeface="맑은 고딕"/>
                          <a:sym typeface="Arial"/>
                        </a:rPr>
                        <a:t>Encourage the contribution of bathymetric data to the IHO DCDB</a:t>
                      </a:r>
                      <a:endParaRPr u="none" strike="noStrike" cap="none" dirty="0">
                        <a:solidFill>
                          <a:schemeClr val="bg2"/>
                        </a:solidFill>
                        <a:latin typeface="Arial"/>
                        <a:ea typeface="Arial"/>
                        <a:cs typeface="Arial"/>
                        <a:sym typeface="Arial"/>
                      </a:endParaRPr>
                    </a:p>
                  </a:txBody>
                  <a:tcPr marL="91450" marR="91450" marT="45725" marB="45725" anchor="ctr">
                    <a:lnT w="12700" cap="flat" cmpd="sng">
                      <a:solidFill>
                        <a:schemeClr val="dk1"/>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dirty="0" smtClean="0">
                          <a:solidFill>
                            <a:srgbClr val="595959"/>
                          </a:solidFill>
                        </a:rPr>
                        <a:t>Ongoing</a:t>
                      </a:r>
                      <a:endParaRPr sz="1400" u="none" strike="noStrike" cap="none" dirty="0">
                        <a:solidFill>
                          <a:srgbClr val="595959"/>
                        </a:solidFill>
                      </a:endParaRPr>
                    </a:p>
                  </a:txBody>
                  <a:tcPr marL="91450" marR="91450" marT="45725" marB="45725" anchor="ctr">
                    <a:lnT w="12700" cap="flat" cmpd="sng">
                      <a:solidFill>
                        <a:schemeClr val="dk1"/>
                      </a:solidFill>
                      <a:prstDash val="solid"/>
                      <a:round/>
                      <a:headEnd type="none" w="sm" len="sm"/>
                      <a:tailEnd type="none" w="sm" len="sm"/>
                    </a:lnT>
                    <a:solidFill>
                      <a:schemeClr val="lt2"/>
                    </a:solidFill>
                  </a:tcPr>
                </a:tc>
              </a:tr>
              <a:tr h="788275">
                <a:tc>
                  <a:txBody>
                    <a:bodyPr/>
                    <a:lstStyle/>
                    <a:p>
                      <a:pPr marL="0" marR="0" lvl="0" indent="0" algn="ctr" rtl="0">
                        <a:lnSpc>
                          <a:spcPct val="100000"/>
                        </a:lnSpc>
                        <a:spcBef>
                          <a:spcPts val="0"/>
                        </a:spcBef>
                        <a:spcAft>
                          <a:spcPts val="0"/>
                        </a:spcAft>
                        <a:buClr>
                          <a:srgbClr val="595959"/>
                        </a:buClr>
                        <a:buSzPts val="1400"/>
                        <a:buFont typeface="Malgun Gothic"/>
                        <a:buNone/>
                      </a:pPr>
                      <a:r>
                        <a:rPr lang="en-US" dirty="0" smtClean="0">
                          <a:solidFill>
                            <a:srgbClr val="595959"/>
                          </a:solidFill>
                        </a:rPr>
                        <a:t>D2</a:t>
                      </a:r>
                      <a:endParaRPr sz="1400" u="none" strike="noStrike" cap="none" dirty="0">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200"/>
                        </a:spcAft>
                        <a:buClr>
                          <a:schemeClr val="dk1"/>
                        </a:buClr>
                        <a:buSzPts val="1100"/>
                        <a:buFont typeface="Arial"/>
                        <a:buNone/>
                      </a:pPr>
                      <a:r>
                        <a:rPr lang="en-GB" sz="1400" b="0" i="0" u="none" strike="noStrike" cap="none" dirty="0" smtClean="0">
                          <a:solidFill>
                            <a:schemeClr val="bg2"/>
                          </a:solidFill>
                          <a:effectLst/>
                          <a:latin typeface="맑은 고딕"/>
                          <a:ea typeface="맑은 고딕"/>
                          <a:cs typeface="맑은 고딕"/>
                          <a:sym typeface="Arial"/>
                        </a:rPr>
                        <a:t>Identify priority areas for regional mapping and support the organization of regional mapping projects. </a:t>
                      </a:r>
                      <a:endParaRPr dirty="0">
                        <a:solidFill>
                          <a:schemeClr val="bg2"/>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dirty="0">
                          <a:solidFill>
                            <a:srgbClr val="595959"/>
                          </a:solidFill>
                        </a:rPr>
                        <a:t>Ongoing</a:t>
                      </a:r>
                      <a:endParaRPr sz="1400" u="none" strike="noStrike" cap="none" dirty="0">
                        <a:solidFill>
                          <a:srgbClr val="595959"/>
                        </a:solidFill>
                      </a:endParaRPr>
                    </a:p>
                  </a:txBody>
                  <a:tcPr marL="91450" marR="91450" marT="45725" marB="45725" anchor="ctr">
                    <a:solidFill>
                      <a:schemeClr val="lt2"/>
                    </a:solidFill>
                  </a:tcPr>
                </a:tc>
              </a:tr>
              <a:tr h="744925">
                <a:tc>
                  <a:txBody>
                    <a:bodyPr/>
                    <a:lstStyle/>
                    <a:p>
                      <a:pPr marL="0" marR="0" lvl="0" indent="0" algn="ctr" rtl="0">
                        <a:lnSpc>
                          <a:spcPct val="100000"/>
                        </a:lnSpc>
                        <a:spcBef>
                          <a:spcPts val="0"/>
                        </a:spcBef>
                        <a:spcAft>
                          <a:spcPts val="0"/>
                        </a:spcAft>
                        <a:buClr>
                          <a:srgbClr val="595959"/>
                        </a:buClr>
                        <a:buSzPts val="1400"/>
                        <a:buFont typeface="Malgun Gothic"/>
                        <a:buNone/>
                      </a:pPr>
                      <a:r>
                        <a:rPr lang="en-US" dirty="0" smtClean="0">
                          <a:solidFill>
                            <a:srgbClr val="595959"/>
                          </a:solidFill>
                        </a:rPr>
                        <a:t>D3</a:t>
                      </a:r>
                      <a:endParaRPr sz="1400" u="none" strike="noStrike" cap="none" dirty="0">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200"/>
                        </a:spcAft>
                        <a:buClr>
                          <a:schemeClr val="dk1"/>
                        </a:buClr>
                        <a:buSzPts val="1100"/>
                        <a:buFont typeface="Arial"/>
                        <a:buNone/>
                      </a:pPr>
                      <a:r>
                        <a:rPr lang="en-GB" sz="1400" b="0" i="0" u="none" strike="noStrike" cap="none" dirty="0" smtClean="0">
                          <a:solidFill>
                            <a:schemeClr val="bg2"/>
                          </a:solidFill>
                          <a:effectLst/>
                          <a:latin typeface="맑은 고딕"/>
                          <a:ea typeface="맑은 고딕"/>
                          <a:cs typeface="맑은 고딕"/>
                          <a:sym typeface="Arial"/>
                        </a:rPr>
                        <a:t>Promote data contribution through GEBCO participation in RHCs and IOC regional meetings</a:t>
                      </a:r>
                      <a:endParaRPr u="none" strike="noStrike" cap="none" dirty="0">
                        <a:solidFill>
                          <a:schemeClr val="bg2"/>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dirty="0" smtClean="0">
                          <a:solidFill>
                            <a:srgbClr val="595959"/>
                          </a:solidFill>
                        </a:rPr>
                        <a:t>Ongoing</a:t>
                      </a:r>
                      <a:endParaRPr sz="1400" u="none" strike="noStrike" cap="none" dirty="0">
                        <a:solidFill>
                          <a:srgbClr val="595959"/>
                        </a:solidFill>
                      </a:endParaRPr>
                    </a:p>
                  </a:txBody>
                  <a:tcPr marL="91450" marR="91450" marT="45725" marB="45725" anchor="ctr">
                    <a:solidFill>
                      <a:schemeClr val="lt2"/>
                    </a:solidFill>
                  </a:tcPr>
                </a:tc>
              </a:tr>
              <a:tr h="518175">
                <a:tc>
                  <a:txBody>
                    <a:bodyPr/>
                    <a:lstStyle/>
                    <a:p>
                      <a:pPr marL="0" marR="0" lvl="0" indent="0" algn="ctr" rtl="0">
                        <a:lnSpc>
                          <a:spcPct val="100000"/>
                        </a:lnSpc>
                        <a:spcBef>
                          <a:spcPts val="0"/>
                        </a:spcBef>
                        <a:spcAft>
                          <a:spcPts val="0"/>
                        </a:spcAft>
                        <a:buClr>
                          <a:srgbClr val="595959"/>
                        </a:buClr>
                        <a:buSzPts val="1400"/>
                        <a:buFont typeface="Malgun Gothic"/>
                        <a:buNone/>
                      </a:pPr>
                      <a:r>
                        <a:rPr lang="en-US" dirty="0" smtClean="0">
                          <a:solidFill>
                            <a:srgbClr val="595959"/>
                          </a:solidFill>
                        </a:rPr>
                        <a:t>D4</a:t>
                      </a:r>
                      <a:endParaRPr sz="1400" u="none" strike="noStrike" cap="none" dirty="0">
                        <a:solidFill>
                          <a:srgbClr val="595959"/>
                        </a:solidFill>
                      </a:endParaRPr>
                    </a:p>
                  </a:txBody>
                  <a:tcPr marL="91450" marR="91450" marT="45725" marB="45725" anchor="ctr">
                    <a:solidFill>
                      <a:srgbClr val="76CFD8"/>
                    </a:solidFill>
                  </a:tcPr>
                </a:tc>
                <a:tc>
                  <a:txBody>
                    <a:bodyPr/>
                    <a:lstStyle/>
                    <a:p>
                      <a:pPr marL="0" marR="0" lvl="0" indent="0" algn="l" rtl="0">
                        <a:lnSpc>
                          <a:spcPct val="100000"/>
                        </a:lnSpc>
                        <a:spcBef>
                          <a:spcPts val="0"/>
                        </a:spcBef>
                        <a:spcAft>
                          <a:spcPts val="0"/>
                        </a:spcAft>
                        <a:buClr>
                          <a:srgbClr val="595959"/>
                        </a:buClr>
                        <a:buSzPts val="1400"/>
                        <a:buFont typeface="Malgun Gothic"/>
                        <a:buNone/>
                      </a:pPr>
                      <a:r>
                        <a:rPr lang="en-GB" sz="1400" b="0" i="0" u="none" strike="noStrike" cap="none" dirty="0" smtClean="0">
                          <a:solidFill>
                            <a:schemeClr val="bg2"/>
                          </a:solidFill>
                          <a:effectLst/>
                          <a:latin typeface="맑은 고딕"/>
                          <a:ea typeface="맑은 고딕"/>
                          <a:cs typeface="맑은 고딕"/>
                          <a:sym typeface="Arial"/>
                        </a:rPr>
                        <a:t>Promote data contribution by supporting participation at Regional Mapping Meetings</a:t>
                      </a:r>
                      <a:endParaRPr u="none" strike="noStrike" cap="none" dirty="0">
                        <a:solidFill>
                          <a:schemeClr val="bg2"/>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400"/>
                        <a:buFont typeface="Arial"/>
                        <a:buNone/>
                      </a:pPr>
                      <a:r>
                        <a:rPr lang="en-US" dirty="0" smtClean="0">
                          <a:solidFill>
                            <a:srgbClr val="595959"/>
                          </a:solidFill>
                        </a:rPr>
                        <a:t>Ongoing</a:t>
                      </a:r>
                      <a:endParaRPr sz="1400" u="none" strike="noStrike" cap="none" dirty="0">
                        <a:solidFill>
                          <a:srgbClr val="595959"/>
                        </a:solidFill>
                      </a:endParaRPr>
                    </a:p>
                  </a:txBody>
                  <a:tcPr marL="91450" marR="91450" marT="45725" marB="45725" anchor="ctr">
                    <a:solidFill>
                      <a:schemeClr val="lt2"/>
                    </a:solidFill>
                  </a:tcPr>
                </a:tc>
              </a:tr>
            </a:tbl>
          </a:graphicData>
        </a:graphic>
      </p:graphicFrame>
      <p:sp>
        <p:nvSpPr>
          <p:cNvPr id="210" name="Google Shape;210;g172eb83032c_1_66"/>
          <p:cNvSpPr txBox="1"/>
          <p:nvPr/>
        </p:nvSpPr>
        <p:spPr>
          <a:xfrm>
            <a:off x="1246835" y="442178"/>
            <a:ext cx="3777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595959"/>
                </a:solidFill>
              </a:rPr>
              <a:t>SCRUM Workplan 2023</a:t>
            </a:r>
            <a:endParaRPr sz="20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898940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72eb83032c_1_66"/>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208" name="Google Shape;208;g172eb83032c_1_66"/>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4</a:t>
            </a:r>
            <a:endParaRPr sz="2800" b="0" i="0" u="none" strike="noStrike" cap="none">
              <a:solidFill>
                <a:srgbClr val="01A9AA"/>
              </a:solidFill>
              <a:latin typeface="Arial"/>
              <a:ea typeface="Arial"/>
              <a:cs typeface="Arial"/>
              <a:sym typeface="Arial"/>
            </a:endParaRPr>
          </a:p>
        </p:txBody>
      </p:sp>
      <p:graphicFrame>
        <p:nvGraphicFramePr>
          <p:cNvPr id="209" name="Google Shape;209;g172eb83032c_1_66"/>
          <p:cNvGraphicFramePr/>
          <p:nvPr>
            <p:extLst>
              <p:ext uri="{D42A27DB-BD31-4B8C-83A1-F6EECF244321}">
                <p14:modId xmlns:p14="http://schemas.microsoft.com/office/powerpoint/2010/main" val="3263095543"/>
              </p:ext>
            </p:extLst>
          </p:nvPr>
        </p:nvGraphicFramePr>
        <p:xfrm>
          <a:off x="1099798" y="1120846"/>
          <a:ext cx="10516525" cy="4041275"/>
        </p:xfrm>
        <a:graphic>
          <a:graphicData uri="http://schemas.openxmlformats.org/drawingml/2006/table">
            <a:tbl>
              <a:tblPr firstRow="1" bandRow="1">
                <a:noFill/>
                <a:tableStyleId>{5128400F-4B16-45FA-8004-2B10FA2220DA}</a:tableStyleId>
              </a:tblPr>
              <a:tblGrid>
                <a:gridCol w="1095275"/>
                <a:gridCol w="7857550"/>
                <a:gridCol w="1563700"/>
              </a:tblGrid>
              <a:tr h="388475">
                <a:tc>
                  <a:txBody>
                    <a:bodyPr/>
                    <a:lstStyle/>
                    <a:p>
                      <a:pPr marL="0" marR="0" lvl="0" indent="0" algn="ctr" rtl="0">
                        <a:lnSpc>
                          <a:spcPct val="100000"/>
                        </a:lnSpc>
                        <a:spcBef>
                          <a:spcPts val="0"/>
                        </a:spcBef>
                        <a:spcAft>
                          <a:spcPts val="0"/>
                        </a:spcAft>
                        <a:buClr>
                          <a:schemeClr val="lt1"/>
                        </a:buClr>
                        <a:buSzPts val="1400"/>
                        <a:buFont typeface="Arial"/>
                        <a:buNone/>
                      </a:pPr>
                      <a:r>
                        <a:rPr lang="en-US" b="0" dirty="0">
                          <a:latin typeface="Arial"/>
                          <a:ea typeface="Arial"/>
                          <a:cs typeface="Arial"/>
                          <a:sym typeface="Arial"/>
                        </a:rPr>
                        <a:t>Task</a:t>
                      </a:r>
                      <a:endParaRPr sz="1400" b="0" u="none" strike="noStrike" cap="none" dirty="0">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Work Item</a:t>
                      </a:r>
                      <a:endParaRPr sz="14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b="0">
                          <a:latin typeface="Arial"/>
                          <a:ea typeface="Arial"/>
                          <a:cs typeface="Arial"/>
                          <a:sym typeface="Arial"/>
                        </a:rPr>
                        <a:t>Status</a:t>
                      </a:r>
                      <a:endParaRPr sz="14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6CFD8"/>
                    </a:solidFill>
                  </a:tcPr>
                </a:tc>
              </a:tr>
              <a:tr h="694775">
                <a:tc>
                  <a:txBody>
                    <a:bodyPr/>
                    <a:lstStyle/>
                    <a:p>
                      <a:pPr marL="0" marR="0" lvl="0" indent="0" algn="ctr" rtl="0">
                        <a:lnSpc>
                          <a:spcPct val="100000"/>
                        </a:lnSpc>
                        <a:spcBef>
                          <a:spcPts val="0"/>
                        </a:spcBef>
                        <a:spcAft>
                          <a:spcPts val="0"/>
                        </a:spcAft>
                        <a:buClr>
                          <a:srgbClr val="000000"/>
                        </a:buClr>
                        <a:buSzPts val="1400"/>
                        <a:buFont typeface="Arial"/>
                        <a:buNone/>
                      </a:pPr>
                      <a:r>
                        <a:rPr lang="en-US">
                          <a:solidFill>
                            <a:srgbClr val="595959"/>
                          </a:solidFill>
                        </a:rPr>
                        <a:t>D5</a:t>
                      </a:r>
                      <a:endParaRPr sz="1400" u="none" strike="noStrike" cap="none">
                        <a:solidFill>
                          <a:srgbClr val="595959"/>
                        </a:solidFill>
                      </a:endParaRPr>
                    </a:p>
                  </a:txBody>
                  <a:tcPr marL="91450" marR="91450" marT="45725" marB="45725" anchor="ctr">
                    <a:lnT w="12700" cap="flat" cmpd="sng">
                      <a:solidFill>
                        <a:schemeClr val="dk1"/>
                      </a:solidFill>
                      <a:prstDash val="solid"/>
                      <a:round/>
                      <a:headEnd type="none" w="sm" len="sm"/>
                      <a:tailEnd type="none" w="sm" len="sm"/>
                    </a:lnT>
                    <a:solidFill>
                      <a:srgbClr val="76CFD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a:solidFill>
                            <a:srgbClr val="595959"/>
                          </a:solidFill>
                          <a:latin typeface="Arial"/>
                          <a:ea typeface="Arial"/>
                          <a:cs typeface="Arial"/>
                          <a:sym typeface="Arial"/>
                        </a:rPr>
                        <a:t>Develop and make publicly available materials to highlight and foster regional activities and initiatives</a:t>
                      </a:r>
                      <a:endParaRPr u="none" strike="noStrike" cap="none">
                        <a:solidFill>
                          <a:srgbClr val="595959"/>
                        </a:solidFill>
                        <a:latin typeface="Arial"/>
                        <a:ea typeface="Arial"/>
                        <a:cs typeface="Arial"/>
                        <a:sym typeface="Arial"/>
                      </a:endParaRPr>
                    </a:p>
                  </a:txBody>
                  <a:tcPr marL="91450" marR="91450" marT="45725" marB="45725" anchor="ctr">
                    <a:lnT w="12700" cap="flat" cmpd="sng">
                      <a:solidFill>
                        <a:schemeClr val="dk1"/>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a:solidFill>
                            <a:srgbClr val="595959"/>
                          </a:solidFill>
                        </a:rPr>
                        <a:t>Planned</a:t>
                      </a:r>
                      <a:endParaRPr sz="1400" u="none" strike="noStrike" cap="none">
                        <a:solidFill>
                          <a:srgbClr val="595959"/>
                        </a:solidFill>
                      </a:endParaRPr>
                    </a:p>
                  </a:txBody>
                  <a:tcPr marL="91450" marR="91450" marT="45725" marB="45725" anchor="ctr">
                    <a:lnT w="12700" cap="flat" cmpd="sng">
                      <a:solidFill>
                        <a:schemeClr val="dk1"/>
                      </a:solidFill>
                      <a:prstDash val="solid"/>
                      <a:round/>
                      <a:headEnd type="none" w="sm" len="sm"/>
                      <a:tailEnd type="none" w="sm" len="sm"/>
                    </a:lnT>
                    <a:solidFill>
                      <a:schemeClr val="lt2"/>
                    </a:solidFill>
                  </a:tcPr>
                </a:tc>
              </a:tr>
              <a:tr h="788275">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D6</a:t>
                      </a:r>
                      <a:endParaRPr sz="1400" u="none" strike="noStrike" cap="none">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200"/>
                        </a:spcAft>
                        <a:buClr>
                          <a:schemeClr val="dk1"/>
                        </a:buClr>
                        <a:buSzPts val="1100"/>
                        <a:buFont typeface="Arial"/>
                        <a:buNone/>
                      </a:pPr>
                      <a:r>
                        <a:rPr lang="en-US">
                          <a:solidFill>
                            <a:srgbClr val="595959"/>
                          </a:solidFill>
                          <a:latin typeface="Arial"/>
                          <a:ea typeface="Arial"/>
                          <a:cs typeface="Arial"/>
                          <a:sym typeface="Arial"/>
                        </a:rPr>
                        <a:t>Develop and refine messaging for IHO &amp; IOC to facilitate increasing the support of coastal states to provide and release data from within their waters of national jurisdiction</a:t>
                      </a:r>
                      <a:endParaRPr>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Ongoing</a:t>
                      </a:r>
                      <a:endParaRPr sz="1400" u="none" strike="noStrike" cap="none">
                        <a:solidFill>
                          <a:srgbClr val="595959"/>
                        </a:solidFill>
                      </a:endParaRPr>
                    </a:p>
                  </a:txBody>
                  <a:tcPr marL="91450" marR="91450" marT="45725" marB="45725" anchor="ctr">
                    <a:solidFill>
                      <a:schemeClr val="lt2"/>
                    </a:solidFill>
                  </a:tcPr>
                </a:tc>
              </a:tr>
              <a:tr h="744925">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D7</a:t>
                      </a:r>
                      <a:endParaRPr sz="1400" u="none" strike="noStrike" cap="none">
                        <a:solidFill>
                          <a:srgbClr val="595959"/>
                        </a:solidFill>
                      </a:endParaRPr>
                    </a:p>
                  </a:txBody>
                  <a:tcPr marL="91450" marR="91450" marT="45725" marB="45725" anchor="ctr">
                    <a:solidFill>
                      <a:srgbClr val="76CFD8"/>
                    </a:solidFill>
                  </a:tcPr>
                </a:tc>
                <a:tc>
                  <a:txBody>
                    <a:bodyPr/>
                    <a:lstStyle/>
                    <a:p>
                      <a:pPr marL="0" lvl="0" indent="0" algn="l" rtl="0">
                        <a:lnSpc>
                          <a:spcPct val="115000"/>
                        </a:lnSpc>
                        <a:spcBef>
                          <a:spcPts val="200"/>
                        </a:spcBef>
                        <a:spcAft>
                          <a:spcPts val="200"/>
                        </a:spcAft>
                        <a:buClr>
                          <a:schemeClr val="dk1"/>
                        </a:buClr>
                        <a:buSzPts val="1100"/>
                        <a:buFont typeface="Arial"/>
                        <a:buNone/>
                      </a:pPr>
                      <a:r>
                        <a:rPr lang="en-US">
                          <a:solidFill>
                            <a:srgbClr val="595959"/>
                          </a:solidFill>
                          <a:latin typeface="Arial"/>
                          <a:ea typeface="Arial"/>
                          <a:cs typeface="Arial"/>
                          <a:sym typeface="Arial"/>
                        </a:rPr>
                        <a:t>Work with Seabed 2030 Project to update metrics of completeness for RHCs and post on SCRUM web page</a:t>
                      </a:r>
                      <a:endParaRPr u="none" strike="noStrike" cap="none">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Completed</a:t>
                      </a:r>
                      <a:endParaRPr sz="1400" u="none" strike="noStrike" cap="none">
                        <a:solidFill>
                          <a:srgbClr val="595959"/>
                        </a:solidFill>
                      </a:endParaRPr>
                    </a:p>
                  </a:txBody>
                  <a:tcPr marL="91450" marR="91450" marT="45725" marB="45725" anchor="ctr">
                    <a:solidFill>
                      <a:schemeClr val="lt2"/>
                    </a:solidFill>
                  </a:tcPr>
                </a:tc>
              </a:tr>
              <a:tr h="518175">
                <a:tc>
                  <a:txBody>
                    <a:bodyPr/>
                    <a:lstStyle/>
                    <a:p>
                      <a:pPr marL="0" marR="0" lvl="0" indent="0" algn="ctr" rtl="0">
                        <a:lnSpc>
                          <a:spcPct val="100000"/>
                        </a:lnSpc>
                        <a:spcBef>
                          <a:spcPts val="0"/>
                        </a:spcBef>
                        <a:spcAft>
                          <a:spcPts val="0"/>
                        </a:spcAft>
                        <a:buClr>
                          <a:srgbClr val="595959"/>
                        </a:buClr>
                        <a:buSzPts val="1400"/>
                        <a:buFont typeface="Malgun Gothic"/>
                        <a:buNone/>
                      </a:pPr>
                      <a:r>
                        <a:rPr lang="en-US">
                          <a:solidFill>
                            <a:srgbClr val="595959"/>
                          </a:solidFill>
                        </a:rPr>
                        <a:t>D8</a:t>
                      </a:r>
                      <a:endParaRPr sz="1400" u="none" strike="noStrike" cap="none">
                        <a:solidFill>
                          <a:srgbClr val="595959"/>
                        </a:solidFill>
                      </a:endParaRPr>
                    </a:p>
                  </a:txBody>
                  <a:tcPr marL="91450" marR="91450" marT="45725" marB="45725" anchor="ctr">
                    <a:solidFill>
                      <a:srgbClr val="76CFD8"/>
                    </a:solidFill>
                  </a:tcPr>
                </a:tc>
                <a:tc>
                  <a:txBody>
                    <a:bodyPr/>
                    <a:lstStyle/>
                    <a:p>
                      <a:pPr marL="0" marR="0" lvl="0" indent="0" algn="l" rtl="0">
                        <a:lnSpc>
                          <a:spcPct val="100000"/>
                        </a:lnSpc>
                        <a:spcBef>
                          <a:spcPts val="0"/>
                        </a:spcBef>
                        <a:spcAft>
                          <a:spcPts val="0"/>
                        </a:spcAft>
                        <a:buClr>
                          <a:srgbClr val="595959"/>
                        </a:buClr>
                        <a:buSzPts val="1400"/>
                        <a:buFont typeface="Malgun Gothic"/>
                        <a:buNone/>
                      </a:pPr>
                      <a:r>
                        <a:rPr lang="en-US">
                          <a:solidFill>
                            <a:srgbClr val="595959"/>
                          </a:solidFill>
                          <a:latin typeface="Arial"/>
                          <a:ea typeface="Arial"/>
                          <a:cs typeface="Arial"/>
                          <a:sym typeface="Arial"/>
                        </a:rPr>
                        <a:t>Work with Seabed 2030 RDACCs and GDACC to ensure that reasons for embargo and/or no public access are captured and articulated to IHO/IOC</a:t>
                      </a:r>
                      <a:endParaRPr u="none" strike="noStrike" cap="none">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400"/>
                        <a:buFont typeface="Arial"/>
                        <a:buNone/>
                      </a:pPr>
                      <a:r>
                        <a:rPr lang="en-US">
                          <a:solidFill>
                            <a:srgbClr val="595959"/>
                          </a:solidFill>
                        </a:rPr>
                        <a:t>Planned</a:t>
                      </a:r>
                      <a:endParaRPr sz="1400" u="none" strike="noStrike" cap="none">
                        <a:solidFill>
                          <a:srgbClr val="595959"/>
                        </a:solidFill>
                      </a:endParaRPr>
                    </a:p>
                  </a:txBody>
                  <a:tcPr marL="91450" marR="91450" marT="45725" marB="45725" anchor="ctr">
                    <a:solidFill>
                      <a:schemeClr val="lt2"/>
                    </a:solidFill>
                  </a:tcPr>
                </a:tc>
              </a:tr>
              <a:tr h="388475">
                <a:tc>
                  <a:txBody>
                    <a:bodyPr/>
                    <a:lstStyle/>
                    <a:p>
                      <a:pPr marL="0" marR="0" lvl="0" indent="0" algn="ctr" rtl="0">
                        <a:lnSpc>
                          <a:spcPct val="100000"/>
                        </a:lnSpc>
                        <a:spcBef>
                          <a:spcPts val="0"/>
                        </a:spcBef>
                        <a:spcAft>
                          <a:spcPts val="0"/>
                        </a:spcAft>
                        <a:buNone/>
                      </a:pPr>
                      <a:r>
                        <a:rPr lang="en-US">
                          <a:solidFill>
                            <a:srgbClr val="595959"/>
                          </a:solidFill>
                        </a:rPr>
                        <a:t>D9</a:t>
                      </a:r>
                      <a:endParaRPr>
                        <a:solidFill>
                          <a:srgbClr val="595959"/>
                        </a:solidFill>
                      </a:endParaRPr>
                    </a:p>
                  </a:txBody>
                  <a:tcPr marL="91450" marR="91450" marT="45725" marB="45725" anchor="ctr">
                    <a:solidFill>
                      <a:srgbClr val="76CFD8"/>
                    </a:solidFill>
                  </a:tcPr>
                </a:tc>
                <a:tc>
                  <a:txBody>
                    <a:bodyPr/>
                    <a:lstStyle/>
                    <a:p>
                      <a:pPr marL="0" marR="0" lvl="0" indent="0" algn="l" rtl="0">
                        <a:lnSpc>
                          <a:spcPct val="100000"/>
                        </a:lnSpc>
                        <a:spcBef>
                          <a:spcPts val="0"/>
                        </a:spcBef>
                        <a:spcAft>
                          <a:spcPts val="0"/>
                        </a:spcAft>
                        <a:buNone/>
                      </a:pPr>
                      <a:r>
                        <a:rPr lang="en-US">
                          <a:solidFill>
                            <a:srgbClr val="595959"/>
                          </a:solidFill>
                          <a:latin typeface="Arial"/>
                          <a:ea typeface="Arial"/>
                          <a:cs typeface="Arial"/>
                          <a:sym typeface="Arial"/>
                        </a:rPr>
                        <a:t>Gather input about IBC status and plans</a:t>
                      </a:r>
                      <a:endParaRPr u="none" strike="noStrike" cap="none">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rgbClr val="D0CEC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a:solidFill>
                            <a:srgbClr val="595959"/>
                          </a:solidFill>
                        </a:rPr>
                        <a:t>Ongoing</a:t>
                      </a:r>
                      <a:endParaRPr sz="1400" u="none" strike="noStrike" cap="none">
                        <a:solidFill>
                          <a:srgbClr val="595959"/>
                        </a:solidFill>
                      </a:endParaRPr>
                    </a:p>
                  </a:txBody>
                  <a:tcPr marL="91450" marR="91450" marT="45725" marB="45725" anchor="ctr">
                    <a:solidFill>
                      <a:schemeClr val="lt2"/>
                    </a:solidFill>
                  </a:tcPr>
                </a:tc>
              </a:tr>
              <a:tr h="518175">
                <a:tc>
                  <a:txBody>
                    <a:bodyPr/>
                    <a:lstStyle/>
                    <a:p>
                      <a:pPr marL="0" marR="0" lvl="0" indent="0" algn="ctr" rtl="0">
                        <a:lnSpc>
                          <a:spcPct val="100000"/>
                        </a:lnSpc>
                        <a:spcBef>
                          <a:spcPts val="0"/>
                        </a:spcBef>
                        <a:spcAft>
                          <a:spcPts val="0"/>
                        </a:spcAft>
                        <a:buNone/>
                      </a:pPr>
                      <a:r>
                        <a:rPr lang="en-US">
                          <a:solidFill>
                            <a:srgbClr val="595959"/>
                          </a:solidFill>
                        </a:rPr>
                        <a:t>D10</a:t>
                      </a:r>
                      <a:endParaRPr>
                        <a:solidFill>
                          <a:srgbClr val="595959"/>
                        </a:solidFill>
                      </a:endParaRPr>
                    </a:p>
                  </a:txBody>
                  <a:tcPr marL="91450" marR="91450" marT="45725" marB="45725" anchor="ctr">
                    <a:lnB w="12700" cap="flat" cmpd="sng">
                      <a:solidFill>
                        <a:schemeClr val="dk1"/>
                      </a:solidFill>
                      <a:prstDash val="solid"/>
                      <a:round/>
                      <a:headEnd type="none" w="sm" len="sm"/>
                      <a:tailEnd type="none" w="sm" len="sm"/>
                    </a:lnB>
                    <a:solidFill>
                      <a:srgbClr val="76CFD8"/>
                    </a:solidFill>
                  </a:tcPr>
                </a:tc>
                <a:tc>
                  <a:txBody>
                    <a:bodyPr/>
                    <a:lstStyle/>
                    <a:p>
                      <a:pPr marL="0" marR="0" lvl="0" indent="0" algn="l" rtl="0">
                        <a:lnSpc>
                          <a:spcPct val="100000"/>
                        </a:lnSpc>
                        <a:spcBef>
                          <a:spcPts val="0"/>
                        </a:spcBef>
                        <a:spcAft>
                          <a:spcPts val="0"/>
                        </a:spcAft>
                        <a:buNone/>
                      </a:pPr>
                      <a:r>
                        <a:rPr lang="en-US" dirty="0">
                          <a:solidFill>
                            <a:srgbClr val="595959"/>
                          </a:solidFill>
                          <a:latin typeface="Arial"/>
                          <a:ea typeface="Arial"/>
                          <a:cs typeface="Arial"/>
                          <a:sym typeface="Arial"/>
                        </a:rPr>
                        <a:t>Convene SCRUM-focused sessions of a webinar series in conjunction with Seabed 2030 and Map the Gaps</a:t>
                      </a:r>
                      <a:endParaRPr u="none" strike="noStrike" cap="none" dirty="0">
                        <a:solidFill>
                          <a:srgbClr val="595959"/>
                        </a:solidFill>
                        <a:latin typeface="Arial"/>
                        <a:ea typeface="Arial"/>
                        <a:cs typeface="Arial"/>
                        <a:sym typeface="Arial"/>
                      </a:endParaRPr>
                    </a:p>
                  </a:txBody>
                  <a:tcPr marL="91450" marR="91450" marT="45725" marB="45725" anchor="ctr">
                    <a:lnT w="12700" cap="flat" cmpd="sng">
                      <a:solidFill>
                        <a:srgbClr val="D0CECE"/>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US">
                          <a:solidFill>
                            <a:srgbClr val="595959"/>
                          </a:solidFill>
                        </a:rPr>
                        <a:t>Planned</a:t>
                      </a:r>
                      <a:endParaRPr sz="1400" u="none" strike="noStrike" cap="none">
                        <a:solidFill>
                          <a:srgbClr val="595959"/>
                        </a:solidFill>
                      </a:endParaRPr>
                    </a:p>
                  </a:txBody>
                  <a:tcPr marL="91450" marR="91450" marT="45725" marB="45725" anchor="ctr">
                    <a:lnB w="12700" cap="flat" cmpd="sng">
                      <a:solidFill>
                        <a:schemeClr val="dk1"/>
                      </a:solidFill>
                      <a:prstDash val="solid"/>
                      <a:round/>
                      <a:headEnd type="none" w="sm" len="sm"/>
                      <a:tailEnd type="none" w="sm" len="sm"/>
                    </a:lnB>
                    <a:solidFill>
                      <a:schemeClr val="lt2"/>
                    </a:solidFill>
                  </a:tcPr>
                </a:tc>
              </a:tr>
            </a:tbl>
          </a:graphicData>
        </a:graphic>
      </p:graphicFrame>
      <p:sp>
        <p:nvSpPr>
          <p:cNvPr id="210" name="Google Shape;210;g172eb83032c_1_66"/>
          <p:cNvSpPr txBox="1"/>
          <p:nvPr/>
        </p:nvSpPr>
        <p:spPr>
          <a:xfrm>
            <a:off x="1246835" y="442178"/>
            <a:ext cx="3777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595959"/>
                </a:solidFill>
              </a:rPr>
              <a:t>SCRUM Workplan 2023</a:t>
            </a:r>
            <a:endParaRPr sz="2000" b="0" i="0" u="none" strike="noStrike" cap="none">
              <a:solidFill>
                <a:srgbClr val="59595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72eb83032c_1_8"/>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216" name="Google Shape;216;g172eb83032c_1_8"/>
          <p:cNvSpPr txBox="1"/>
          <p:nvPr/>
        </p:nvSpPr>
        <p:spPr>
          <a:xfrm>
            <a:off x="1246820" y="442174"/>
            <a:ext cx="55245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500">
                <a:solidFill>
                  <a:srgbClr val="595959"/>
                </a:solidFill>
              </a:rPr>
              <a:t>New Items/Items to be endorsed</a:t>
            </a:r>
            <a:endParaRPr sz="2500" b="0" i="0" u="none" strike="noStrike" cap="none">
              <a:solidFill>
                <a:srgbClr val="595959"/>
              </a:solidFill>
              <a:latin typeface="Arial"/>
              <a:ea typeface="Arial"/>
              <a:cs typeface="Arial"/>
              <a:sym typeface="Arial"/>
            </a:endParaRPr>
          </a:p>
        </p:txBody>
      </p:sp>
      <p:sp>
        <p:nvSpPr>
          <p:cNvPr id="217" name="Google Shape;217;g172eb83032c_1_8"/>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4</a:t>
            </a:r>
            <a:endParaRPr sz="2800" b="0" i="0" u="none" strike="noStrike" cap="none">
              <a:solidFill>
                <a:srgbClr val="01A9AA"/>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
          <p:cNvSpPr txBox="1"/>
          <p:nvPr/>
        </p:nvSpPr>
        <p:spPr>
          <a:xfrm>
            <a:off x="2989500" y="1780600"/>
            <a:ext cx="62130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900">
                <a:solidFill>
                  <a:srgbClr val="595959"/>
                </a:solidFill>
              </a:rPr>
              <a:t>Thank you for joining us!</a:t>
            </a:r>
            <a:endParaRPr sz="3900" b="0" i="0" u="none" strike="noStrike" cap="none">
              <a:solidFill>
                <a:srgbClr val="595959"/>
              </a:solidFill>
              <a:latin typeface="Arial"/>
              <a:ea typeface="Arial"/>
              <a:cs typeface="Arial"/>
              <a:sym typeface="Arial"/>
            </a:endParaRPr>
          </a:p>
        </p:txBody>
      </p:sp>
      <p:sp>
        <p:nvSpPr>
          <p:cNvPr id="224" name="Google Shape;224;p4"/>
          <p:cNvSpPr txBox="1"/>
          <p:nvPr/>
        </p:nvSpPr>
        <p:spPr>
          <a:xfrm>
            <a:off x="2298000" y="2616325"/>
            <a:ext cx="8582100" cy="2308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595959"/>
              </a:buClr>
              <a:buSzPts val="2400"/>
              <a:buFont typeface="Arial"/>
              <a:buChar char="-"/>
            </a:pPr>
            <a:r>
              <a:rPr lang="en-US" sz="2400">
                <a:solidFill>
                  <a:srgbClr val="595959"/>
                </a:solidFill>
              </a:rPr>
              <a:t>GEBCO SCRUM</a:t>
            </a:r>
            <a:endParaRPr sz="2400">
              <a:solidFill>
                <a:srgbClr val="595959"/>
              </a:solidFill>
            </a:endParaRPr>
          </a:p>
          <a:p>
            <a:pPr marL="457200" marR="0" lvl="0" indent="0" algn="l" rtl="0">
              <a:lnSpc>
                <a:spcPct val="100000"/>
              </a:lnSpc>
              <a:spcBef>
                <a:spcPts val="0"/>
              </a:spcBef>
              <a:spcAft>
                <a:spcPts val="0"/>
              </a:spcAft>
              <a:buNone/>
            </a:pPr>
            <a:endParaRPr sz="2400">
              <a:solidFill>
                <a:srgbClr val="595959"/>
              </a:solidFill>
            </a:endParaRPr>
          </a:p>
          <a:p>
            <a:pPr marL="342900" marR="0" lvl="0" indent="-342900" algn="l" rtl="0">
              <a:lnSpc>
                <a:spcPct val="100000"/>
              </a:lnSpc>
              <a:spcBef>
                <a:spcPts val="0"/>
              </a:spcBef>
              <a:spcAft>
                <a:spcPts val="0"/>
              </a:spcAft>
              <a:buClr>
                <a:srgbClr val="595959"/>
              </a:buClr>
              <a:buSzPts val="2400"/>
              <a:buFont typeface="Arial"/>
              <a:buChar char="-"/>
            </a:pPr>
            <a:r>
              <a:rPr lang="en-US" sz="2400">
                <a:solidFill>
                  <a:srgbClr val="595959"/>
                </a:solidFill>
              </a:rPr>
              <a:t>@gebco_scrum</a:t>
            </a:r>
            <a:endParaRPr sz="2400">
              <a:solidFill>
                <a:srgbClr val="595959"/>
              </a:solidFill>
            </a:endParaRPr>
          </a:p>
          <a:p>
            <a:pPr marL="457200" marR="0" lvl="0" indent="0" algn="l" rtl="0">
              <a:lnSpc>
                <a:spcPct val="100000"/>
              </a:lnSpc>
              <a:spcBef>
                <a:spcPts val="0"/>
              </a:spcBef>
              <a:spcAft>
                <a:spcPts val="0"/>
              </a:spcAft>
              <a:buNone/>
            </a:pPr>
            <a:endParaRPr sz="2400">
              <a:solidFill>
                <a:srgbClr val="595959"/>
              </a:solidFill>
            </a:endParaRPr>
          </a:p>
          <a:p>
            <a:pPr marL="342900" marR="0" lvl="0" indent="-342900" algn="l" rtl="0">
              <a:lnSpc>
                <a:spcPct val="100000"/>
              </a:lnSpc>
              <a:spcBef>
                <a:spcPts val="0"/>
              </a:spcBef>
              <a:spcAft>
                <a:spcPts val="0"/>
              </a:spcAft>
              <a:buClr>
                <a:srgbClr val="595959"/>
              </a:buClr>
              <a:buSzPts val="2400"/>
              <a:buFont typeface="Arial"/>
              <a:buChar char="-"/>
            </a:pPr>
            <a:r>
              <a:rPr lang="en-US" sz="2400">
                <a:solidFill>
                  <a:srgbClr val="595959"/>
                </a:solidFill>
              </a:rPr>
              <a:t>gebco.scrum@gmail.com</a:t>
            </a:r>
            <a:endParaRPr sz="2400">
              <a:solidFill>
                <a:srgbClr val="595959"/>
              </a:solidFill>
            </a:endParaRPr>
          </a:p>
          <a:p>
            <a:pPr marL="342900" marR="0" lvl="0" indent="-190500" algn="l" rtl="0">
              <a:lnSpc>
                <a:spcPct val="100000"/>
              </a:lnSpc>
              <a:spcBef>
                <a:spcPts val="0"/>
              </a:spcBef>
              <a:spcAft>
                <a:spcPts val="0"/>
              </a:spcAft>
              <a:buClr>
                <a:schemeClr val="dk1"/>
              </a:buClr>
              <a:buSzPts val="2400"/>
              <a:buFont typeface="Malgun Gothic"/>
              <a:buNone/>
            </a:pPr>
            <a:endParaRPr sz="2400" b="0" i="0" u="none" strike="noStrike" cap="none">
              <a:solidFill>
                <a:srgbClr val="595959"/>
              </a:solidFill>
              <a:latin typeface="Arial"/>
              <a:ea typeface="Arial"/>
              <a:cs typeface="Arial"/>
              <a:sym typeface="Arial"/>
            </a:endParaRPr>
          </a:p>
        </p:txBody>
      </p:sp>
      <p:pic>
        <p:nvPicPr>
          <p:cNvPr id="225" name="Google Shape;225;p4"/>
          <p:cNvPicPr preferRelativeResize="0"/>
          <p:nvPr/>
        </p:nvPicPr>
        <p:blipFill rotWithShape="1">
          <a:blip r:embed="rId3">
            <a:alphaModFix/>
          </a:blip>
          <a:srcRect/>
          <a:stretch/>
        </p:blipFill>
        <p:spPr>
          <a:xfrm>
            <a:off x="1284738" y="2616332"/>
            <a:ext cx="905522" cy="507092"/>
          </a:xfrm>
          <a:prstGeom prst="rect">
            <a:avLst/>
          </a:prstGeom>
          <a:noFill/>
          <a:ln w="9525" cap="flat" cmpd="sng">
            <a:solidFill>
              <a:srgbClr val="4285F4"/>
            </a:solidFill>
            <a:prstDash val="solid"/>
            <a:miter lim="800000"/>
            <a:headEnd type="none" w="sm" len="sm"/>
            <a:tailEnd type="none" w="sm" len="sm"/>
          </a:ln>
        </p:spPr>
      </p:pic>
      <p:pic>
        <p:nvPicPr>
          <p:cNvPr id="226" name="Google Shape;226;p4"/>
          <p:cNvPicPr preferRelativeResize="0"/>
          <p:nvPr/>
        </p:nvPicPr>
        <p:blipFill rotWithShape="1">
          <a:blip r:embed="rId4">
            <a:alphaModFix/>
          </a:blip>
          <a:srcRect/>
          <a:stretch/>
        </p:blipFill>
        <p:spPr>
          <a:xfrm>
            <a:off x="1490838" y="3338578"/>
            <a:ext cx="493300" cy="491107"/>
          </a:xfrm>
          <a:prstGeom prst="rect">
            <a:avLst/>
          </a:prstGeom>
          <a:noFill/>
          <a:ln w="9525" cap="flat" cmpd="sng">
            <a:solidFill>
              <a:srgbClr val="4285F4"/>
            </a:solidFill>
            <a:prstDash val="solid"/>
            <a:miter lim="800000"/>
            <a:headEnd type="none" w="sm" len="sm"/>
            <a:tailEnd type="none" w="sm" len="sm"/>
          </a:ln>
        </p:spPr>
      </p:pic>
      <p:pic>
        <p:nvPicPr>
          <p:cNvPr id="227" name="Google Shape;227;p4"/>
          <p:cNvPicPr preferRelativeResize="0"/>
          <p:nvPr/>
        </p:nvPicPr>
        <p:blipFill rotWithShape="1">
          <a:blip r:embed="rId5">
            <a:alphaModFix/>
          </a:blip>
          <a:srcRect/>
          <a:stretch/>
        </p:blipFill>
        <p:spPr>
          <a:xfrm>
            <a:off x="1490838" y="4120475"/>
            <a:ext cx="493300" cy="493300"/>
          </a:xfrm>
          <a:prstGeom prst="rect">
            <a:avLst/>
          </a:prstGeom>
          <a:noFill/>
          <a:ln w="9525" cap="flat" cmpd="sng">
            <a:solidFill>
              <a:srgbClr val="4285F4"/>
            </a:solid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p:nvPr/>
        </p:nvSpPr>
        <p:spPr>
          <a:xfrm>
            <a:off x="5010675" y="2268575"/>
            <a:ext cx="4514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a:solidFill>
                  <a:schemeClr val="lt1"/>
                </a:solidFill>
              </a:rPr>
              <a:t>Welcome and Opening Remarks</a:t>
            </a:r>
            <a:endParaRPr sz="2200" b="0" i="0" u="none" strike="noStrike" cap="none">
              <a:solidFill>
                <a:schemeClr val="lt1"/>
              </a:solidFill>
              <a:latin typeface="Arial"/>
              <a:ea typeface="Arial"/>
              <a:cs typeface="Arial"/>
              <a:sym typeface="Arial"/>
            </a:endParaRPr>
          </a:p>
        </p:txBody>
      </p:sp>
      <p:sp>
        <p:nvSpPr>
          <p:cNvPr id="112" name="Google Shape;112;p3"/>
          <p:cNvSpPr/>
          <p:nvPr/>
        </p:nvSpPr>
        <p:spPr>
          <a:xfrm>
            <a:off x="4251026" y="2202063"/>
            <a:ext cx="607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000" b="0" i="0" u="none" strike="noStrike" cap="none">
                <a:solidFill>
                  <a:srgbClr val="01A9AA"/>
                </a:solidFill>
                <a:latin typeface="Arial"/>
                <a:ea typeface="Arial"/>
                <a:cs typeface="Arial"/>
                <a:sym typeface="Arial"/>
              </a:rPr>
              <a:t>01</a:t>
            </a:r>
            <a:endParaRPr sz="3000" b="0" i="0" u="none" strike="noStrike" cap="none">
              <a:solidFill>
                <a:srgbClr val="01A9AA"/>
              </a:solidFill>
              <a:latin typeface="Arial"/>
              <a:ea typeface="Arial"/>
              <a:cs typeface="Arial"/>
              <a:sym typeface="Arial"/>
            </a:endParaRPr>
          </a:p>
        </p:txBody>
      </p:sp>
      <p:sp>
        <p:nvSpPr>
          <p:cNvPr id="113" name="Google Shape;113;p3"/>
          <p:cNvSpPr txBox="1"/>
          <p:nvPr/>
        </p:nvSpPr>
        <p:spPr>
          <a:xfrm>
            <a:off x="5010676" y="2794873"/>
            <a:ext cx="2428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a:solidFill>
                  <a:schemeClr val="lt1"/>
                </a:solidFill>
              </a:rPr>
              <a:t>SCRUM Review</a:t>
            </a:r>
            <a:endParaRPr sz="2200" b="0" i="0" u="none" strike="noStrike" cap="none">
              <a:solidFill>
                <a:schemeClr val="lt1"/>
              </a:solidFill>
              <a:latin typeface="Arial"/>
              <a:ea typeface="Arial"/>
              <a:cs typeface="Arial"/>
              <a:sym typeface="Arial"/>
            </a:endParaRPr>
          </a:p>
        </p:txBody>
      </p:sp>
      <p:sp>
        <p:nvSpPr>
          <p:cNvPr id="114" name="Google Shape;114;p3"/>
          <p:cNvSpPr/>
          <p:nvPr/>
        </p:nvSpPr>
        <p:spPr>
          <a:xfrm>
            <a:off x="4251027" y="2728351"/>
            <a:ext cx="607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000" b="0" i="0" u="none" strike="noStrike" cap="none">
                <a:solidFill>
                  <a:srgbClr val="01A9AA"/>
                </a:solidFill>
                <a:latin typeface="Arial"/>
                <a:ea typeface="Arial"/>
                <a:cs typeface="Arial"/>
                <a:sym typeface="Arial"/>
              </a:rPr>
              <a:t>02</a:t>
            </a:r>
            <a:endParaRPr sz="3000" b="0" i="0" u="none" strike="noStrike" cap="none">
              <a:solidFill>
                <a:srgbClr val="01A9AA"/>
              </a:solidFill>
              <a:latin typeface="Arial"/>
              <a:ea typeface="Arial"/>
              <a:cs typeface="Arial"/>
              <a:sym typeface="Arial"/>
            </a:endParaRPr>
          </a:p>
        </p:txBody>
      </p:sp>
      <p:sp>
        <p:nvSpPr>
          <p:cNvPr id="115" name="Google Shape;115;p3"/>
          <p:cNvSpPr txBox="1"/>
          <p:nvPr/>
        </p:nvSpPr>
        <p:spPr>
          <a:xfrm>
            <a:off x="4872076" y="5378625"/>
            <a:ext cx="4791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a:solidFill>
                  <a:schemeClr val="lt1"/>
                </a:solidFill>
              </a:rPr>
              <a:t>Workplan and Budget Request 2023 </a:t>
            </a:r>
            <a:endParaRPr sz="2200" b="0" i="0" u="none" strike="noStrike" cap="none">
              <a:solidFill>
                <a:schemeClr val="lt1"/>
              </a:solidFill>
              <a:latin typeface="Arial"/>
              <a:ea typeface="Arial"/>
              <a:cs typeface="Arial"/>
              <a:sym typeface="Arial"/>
            </a:endParaRPr>
          </a:p>
        </p:txBody>
      </p:sp>
      <p:sp>
        <p:nvSpPr>
          <p:cNvPr id="116" name="Google Shape;116;p3"/>
          <p:cNvSpPr txBox="1"/>
          <p:nvPr/>
        </p:nvSpPr>
        <p:spPr>
          <a:xfrm>
            <a:off x="5290274" y="3195075"/>
            <a:ext cx="3134100" cy="1477287"/>
          </a:xfrm>
          <a:prstGeom prst="rect">
            <a:avLst/>
          </a:prstGeom>
          <a:noFill/>
          <a:ln>
            <a:noFill/>
          </a:ln>
        </p:spPr>
        <p:txBody>
          <a:bodyPr spcFirstLastPara="1" wrap="square" lIns="91425" tIns="45700" rIns="91425" bIns="45700" anchor="t" anchorCtr="0">
            <a:spAutoFit/>
          </a:bodyPr>
          <a:lstStyle/>
          <a:p>
            <a:pPr marL="342900" marR="0" lvl="0" indent="-355600" algn="l" rtl="0">
              <a:lnSpc>
                <a:spcPct val="100000"/>
              </a:lnSpc>
              <a:spcBef>
                <a:spcPts val="0"/>
              </a:spcBef>
              <a:spcAft>
                <a:spcPts val="0"/>
              </a:spcAft>
              <a:buClr>
                <a:schemeClr val="lt1"/>
              </a:buClr>
              <a:buSzPts val="1800"/>
              <a:buFont typeface="Arial"/>
              <a:buChar char="-"/>
            </a:pPr>
            <a:r>
              <a:rPr lang="en-US" sz="1800" dirty="0">
                <a:solidFill>
                  <a:schemeClr val="lt1"/>
                </a:solidFill>
              </a:rPr>
              <a:t>2022 </a:t>
            </a:r>
            <a:r>
              <a:rPr lang="en-US" sz="1800" dirty="0" smtClean="0">
                <a:solidFill>
                  <a:schemeClr val="lt1"/>
                </a:solidFill>
              </a:rPr>
              <a:t>Achievements</a:t>
            </a:r>
            <a:endParaRPr sz="1800" dirty="0">
              <a:solidFill>
                <a:schemeClr val="lt1"/>
              </a:solidFill>
            </a:endParaRPr>
          </a:p>
          <a:p>
            <a:pPr marL="342900" marR="0" lvl="0" indent="-355600" algn="l" rtl="0">
              <a:lnSpc>
                <a:spcPct val="100000"/>
              </a:lnSpc>
              <a:spcBef>
                <a:spcPts val="0"/>
              </a:spcBef>
              <a:spcAft>
                <a:spcPts val="0"/>
              </a:spcAft>
              <a:buClr>
                <a:schemeClr val="lt1"/>
              </a:buClr>
              <a:buSzPts val="1800"/>
              <a:buChar char="-"/>
            </a:pPr>
            <a:r>
              <a:rPr lang="en-US" sz="1800" dirty="0">
                <a:solidFill>
                  <a:schemeClr val="lt1"/>
                </a:solidFill>
              </a:rPr>
              <a:t>RHC Interactions</a:t>
            </a:r>
            <a:endParaRPr sz="1800" dirty="0">
              <a:solidFill>
                <a:schemeClr val="lt1"/>
              </a:solidFill>
            </a:endParaRPr>
          </a:p>
          <a:p>
            <a:pPr marL="342900" marR="0" lvl="0" indent="-355600" algn="l" rtl="0">
              <a:lnSpc>
                <a:spcPct val="100000"/>
              </a:lnSpc>
              <a:spcBef>
                <a:spcPts val="0"/>
              </a:spcBef>
              <a:spcAft>
                <a:spcPts val="0"/>
              </a:spcAft>
              <a:buClr>
                <a:schemeClr val="lt1"/>
              </a:buClr>
              <a:buSzPts val="1800"/>
              <a:buChar char="-"/>
            </a:pPr>
            <a:r>
              <a:rPr lang="en-US" sz="1800" dirty="0">
                <a:solidFill>
                  <a:schemeClr val="lt1"/>
                </a:solidFill>
              </a:rPr>
              <a:t>Review of IBC </a:t>
            </a:r>
            <a:r>
              <a:rPr lang="en-US" sz="1800" dirty="0" smtClean="0">
                <a:solidFill>
                  <a:schemeClr val="lt1"/>
                </a:solidFill>
              </a:rPr>
              <a:t>Status</a:t>
            </a:r>
            <a:endParaRPr sz="1800" dirty="0">
              <a:solidFill>
                <a:schemeClr val="lt1"/>
              </a:solidFill>
            </a:endParaRPr>
          </a:p>
          <a:p>
            <a:pPr marL="0" marR="0" lvl="0" indent="0" algn="l" rtl="0">
              <a:lnSpc>
                <a:spcPct val="100000"/>
              </a:lnSpc>
              <a:spcBef>
                <a:spcPts val="0"/>
              </a:spcBef>
              <a:spcAft>
                <a:spcPts val="0"/>
              </a:spcAft>
              <a:buNone/>
            </a:pPr>
            <a:endParaRPr sz="1800" dirty="0">
              <a:solidFill>
                <a:schemeClr val="lt1"/>
              </a:solidFill>
            </a:endParaRPr>
          </a:p>
          <a:p>
            <a:pPr marL="342900" marR="0" lvl="0" indent="-241300" algn="l" rtl="0">
              <a:lnSpc>
                <a:spcPct val="100000"/>
              </a:lnSpc>
              <a:spcBef>
                <a:spcPts val="0"/>
              </a:spcBef>
              <a:spcAft>
                <a:spcPts val="0"/>
              </a:spcAft>
              <a:buClr>
                <a:schemeClr val="dk1"/>
              </a:buClr>
              <a:buSzPts val="1600"/>
              <a:buFont typeface="Malgun Gothic"/>
              <a:buNone/>
            </a:pPr>
            <a:endParaRPr sz="1800" b="0" i="0" u="none" strike="noStrike" cap="none" dirty="0">
              <a:solidFill>
                <a:schemeClr val="lt1"/>
              </a:solidFill>
              <a:latin typeface="Arial"/>
              <a:ea typeface="Arial"/>
              <a:cs typeface="Arial"/>
              <a:sym typeface="Arial"/>
            </a:endParaRPr>
          </a:p>
        </p:txBody>
      </p:sp>
      <p:sp>
        <p:nvSpPr>
          <p:cNvPr id="117" name="Google Shape;117;p3"/>
          <p:cNvSpPr/>
          <p:nvPr/>
        </p:nvSpPr>
        <p:spPr>
          <a:xfrm>
            <a:off x="4251023" y="5317124"/>
            <a:ext cx="607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000" b="0" i="0" u="none" strike="noStrike" cap="none">
                <a:solidFill>
                  <a:srgbClr val="01A9AA"/>
                </a:solidFill>
                <a:latin typeface="Arial"/>
                <a:ea typeface="Arial"/>
                <a:cs typeface="Arial"/>
                <a:sym typeface="Arial"/>
              </a:rPr>
              <a:t>0</a:t>
            </a:r>
            <a:r>
              <a:rPr lang="en-US" sz="3000">
                <a:solidFill>
                  <a:srgbClr val="01A9AA"/>
                </a:solidFill>
              </a:rPr>
              <a:t>4</a:t>
            </a:r>
            <a:endParaRPr sz="3000" b="0" i="0" u="none" strike="noStrike" cap="none">
              <a:solidFill>
                <a:srgbClr val="01A9AA"/>
              </a:solidFill>
              <a:latin typeface="Arial"/>
              <a:ea typeface="Arial"/>
              <a:cs typeface="Arial"/>
              <a:sym typeface="Arial"/>
            </a:endParaRPr>
          </a:p>
        </p:txBody>
      </p:sp>
      <p:sp>
        <p:nvSpPr>
          <p:cNvPr id="118" name="Google Shape;118;p3"/>
          <p:cNvSpPr txBox="1"/>
          <p:nvPr/>
        </p:nvSpPr>
        <p:spPr>
          <a:xfrm>
            <a:off x="4858835" y="4412921"/>
            <a:ext cx="2428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a:solidFill>
                  <a:schemeClr val="lt1"/>
                </a:solidFill>
              </a:rPr>
              <a:t>Regional Updates</a:t>
            </a:r>
            <a:endParaRPr sz="2200" b="0" i="0" u="none" strike="noStrike" cap="none">
              <a:solidFill>
                <a:schemeClr val="lt1"/>
              </a:solidFill>
              <a:latin typeface="Arial"/>
              <a:ea typeface="Arial"/>
              <a:cs typeface="Arial"/>
              <a:sym typeface="Arial"/>
            </a:endParaRPr>
          </a:p>
        </p:txBody>
      </p:sp>
      <p:sp>
        <p:nvSpPr>
          <p:cNvPr id="119" name="Google Shape;119;p3"/>
          <p:cNvSpPr txBox="1"/>
          <p:nvPr/>
        </p:nvSpPr>
        <p:spPr>
          <a:xfrm>
            <a:off x="5290276" y="4787925"/>
            <a:ext cx="4097100" cy="646500"/>
          </a:xfrm>
          <a:prstGeom prst="rect">
            <a:avLst/>
          </a:prstGeom>
          <a:noFill/>
          <a:ln>
            <a:noFill/>
          </a:ln>
        </p:spPr>
        <p:txBody>
          <a:bodyPr spcFirstLastPara="1" wrap="square" lIns="91425" tIns="45700" rIns="91425" bIns="45700" anchor="t" anchorCtr="0">
            <a:spAutoFit/>
          </a:bodyPr>
          <a:lstStyle/>
          <a:p>
            <a:pPr marL="342900" marR="0" lvl="0" indent="-355600" algn="l" rtl="0">
              <a:lnSpc>
                <a:spcPct val="100000"/>
              </a:lnSpc>
              <a:spcBef>
                <a:spcPts val="0"/>
              </a:spcBef>
              <a:spcAft>
                <a:spcPts val="0"/>
              </a:spcAft>
              <a:buClr>
                <a:schemeClr val="lt1"/>
              </a:buClr>
              <a:buSzPts val="1800"/>
              <a:buFont typeface="Arial"/>
              <a:buChar char="-"/>
            </a:pPr>
            <a:r>
              <a:rPr lang="en-US" sz="1800">
                <a:solidFill>
                  <a:schemeClr val="lt1"/>
                </a:solidFill>
              </a:rPr>
              <a:t>Geoscience Australia/ AusSeabed</a:t>
            </a:r>
            <a:endParaRPr sz="1800">
              <a:solidFill>
                <a:schemeClr val="lt1"/>
              </a:solidFill>
            </a:endParaRPr>
          </a:p>
          <a:p>
            <a:pPr marL="342900" marR="0" lvl="0" indent="-355600" algn="l" rtl="0">
              <a:lnSpc>
                <a:spcPct val="100000"/>
              </a:lnSpc>
              <a:spcBef>
                <a:spcPts val="0"/>
              </a:spcBef>
              <a:spcAft>
                <a:spcPts val="0"/>
              </a:spcAft>
              <a:buClr>
                <a:schemeClr val="lt1"/>
              </a:buClr>
              <a:buSzPts val="1800"/>
              <a:buChar char="-"/>
            </a:pPr>
            <a:r>
              <a:rPr lang="en-US" sz="1800">
                <a:solidFill>
                  <a:schemeClr val="lt1"/>
                </a:solidFill>
              </a:rPr>
              <a:t>Canadian Hydrographic Service</a:t>
            </a:r>
            <a:endParaRPr sz="1800">
              <a:solidFill>
                <a:schemeClr val="lt1"/>
              </a:solidFill>
            </a:endParaRPr>
          </a:p>
        </p:txBody>
      </p:sp>
      <p:sp>
        <p:nvSpPr>
          <p:cNvPr id="120" name="Google Shape;120;p3"/>
          <p:cNvSpPr/>
          <p:nvPr/>
        </p:nvSpPr>
        <p:spPr>
          <a:xfrm>
            <a:off x="4251027" y="4351426"/>
            <a:ext cx="60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000" b="0" i="0" u="none" strike="noStrike" cap="none">
                <a:solidFill>
                  <a:srgbClr val="01A9AA"/>
                </a:solidFill>
                <a:latin typeface="Arial"/>
                <a:ea typeface="Arial"/>
                <a:cs typeface="Arial"/>
                <a:sym typeface="Arial"/>
              </a:rPr>
              <a:t>0</a:t>
            </a:r>
            <a:r>
              <a:rPr lang="en-US" sz="3000">
                <a:solidFill>
                  <a:srgbClr val="01A9AA"/>
                </a:solidFill>
              </a:rPr>
              <a:t>3</a:t>
            </a:r>
            <a:endParaRPr sz="3000" b="0" i="0" u="none" strike="noStrike" cap="none">
              <a:solidFill>
                <a:srgbClr val="01A9AA"/>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26" name="Google Shape;126;p5"/>
          <p:cNvSpPr txBox="1"/>
          <p:nvPr/>
        </p:nvSpPr>
        <p:spPr>
          <a:xfrm>
            <a:off x="1246835" y="442178"/>
            <a:ext cx="3777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a:solidFill>
                  <a:srgbClr val="595959"/>
                </a:solidFill>
              </a:rPr>
              <a:t>What is SCRUM</a:t>
            </a:r>
            <a:endParaRPr sz="2300" b="0" i="0" u="none" strike="noStrike" cap="none">
              <a:solidFill>
                <a:srgbClr val="595959"/>
              </a:solidFill>
              <a:latin typeface="Arial"/>
              <a:ea typeface="Arial"/>
              <a:cs typeface="Arial"/>
              <a:sym typeface="Arial"/>
            </a:endParaRPr>
          </a:p>
        </p:txBody>
      </p:sp>
      <p:sp>
        <p:nvSpPr>
          <p:cNvPr id="127" name="Google Shape;12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01</a:t>
            </a:r>
            <a:endParaRPr sz="2800" b="0" i="0" u="none" strike="noStrike" cap="none">
              <a:solidFill>
                <a:srgbClr val="01A9AA"/>
              </a:solidFill>
              <a:latin typeface="Arial"/>
              <a:ea typeface="Arial"/>
              <a:cs typeface="Arial"/>
              <a:sym typeface="Arial"/>
            </a:endParaRPr>
          </a:p>
        </p:txBody>
      </p:sp>
      <p:sp>
        <p:nvSpPr>
          <p:cNvPr id="128" name="Google Shape;128;p5"/>
          <p:cNvSpPr txBox="1"/>
          <p:nvPr/>
        </p:nvSpPr>
        <p:spPr>
          <a:xfrm>
            <a:off x="709550" y="1207513"/>
            <a:ext cx="5770500" cy="1785600"/>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rgbClr val="595959"/>
              </a:buClr>
              <a:buSzPts val="2200"/>
              <a:buFont typeface="Arial"/>
              <a:buChar char="-"/>
            </a:pPr>
            <a:r>
              <a:rPr lang="en-US" sz="2200">
                <a:solidFill>
                  <a:srgbClr val="595959"/>
                </a:solidFill>
              </a:rPr>
              <a:t>SCRUM’s aims are to facilitate a close collaboration with regional mapping efforts and coordinate and encourage the incorporation of their compilations into GEBCO</a:t>
            </a:r>
            <a:endParaRPr sz="2200" b="0" i="0" u="none" strike="noStrike" cap="none">
              <a:solidFill>
                <a:srgbClr val="595959"/>
              </a:solidFill>
              <a:latin typeface="Arial"/>
              <a:ea typeface="Arial"/>
              <a:cs typeface="Arial"/>
              <a:sym typeface="Arial"/>
            </a:endParaRPr>
          </a:p>
        </p:txBody>
      </p:sp>
      <p:sp>
        <p:nvSpPr>
          <p:cNvPr id="129" name="Google Shape;129;p5"/>
          <p:cNvSpPr txBox="1"/>
          <p:nvPr/>
        </p:nvSpPr>
        <p:spPr>
          <a:xfrm>
            <a:off x="7155225" y="2845638"/>
            <a:ext cx="5460000" cy="2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i="1"/>
              <a:t>https://www.gebco.net/about_us/committees_and_groups/scrum/</a:t>
            </a:r>
            <a:endParaRPr sz="1300" i="1"/>
          </a:p>
        </p:txBody>
      </p:sp>
      <p:pic>
        <p:nvPicPr>
          <p:cNvPr id="130" name="Google Shape;130;p5"/>
          <p:cNvPicPr preferRelativeResize="0"/>
          <p:nvPr/>
        </p:nvPicPr>
        <p:blipFill>
          <a:blip r:embed="rId3">
            <a:alphaModFix/>
          </a:blip>
          <a:stretch>
            <a:fillRect/>
          </a:stretch>
        </p:blipFill>
        <p:spPr>
          <a:xfrm>
            <a:off x="1327500" y="3373576"/>
            <a:ext cx="7883700" cy="1772300"/>
          </a:xfrm>
          <a:prstGeom prst="rect">
            <a:avLst/>
          </a:prstGeom>
          <a:noFill/>
          <a:ln>
            <a:noFill/>
          </a:ln>
        </p:spPr>
      </p:pic>
      <p:pic>
        <p:nvPicPr>
          <p:cNvPr id="131" name="Google Shape;131;p5"/>
          <p:cNvPicPr preferRelativeResize="0"/>
          <p:nvPr/>
        </p:nvPicPr>
        <p:blipFill rotWithShape="1">
          <a:blip r:embed="rId4">
            <a:alphaModFix/>
          </a:blip>
          <a:srcRect b="49977"/>
          <a:stretch/>
        </p:blipFill>
        <p:spPr>
          <a:xfrm>
            <a:off x="7155227" y="380624"/>
            <a:ext cx="4788526" cy="2495076"/>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72eb83032c_1_0"/>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37" name="Google Shape;137;g172eb83032c_1_0"/>
          <p:cNvSpPr txBox="1"/>
          <p:nvPr/>
        </p:nvSpPr>
        <p:spPr>
          <a:xfrm>
            <a:off x="1246835" y="442178"/>
            <a:ext cx="3777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a:solidFill>
                  <a:srgbClr val="595959"/>
                </a:solidFill>
              </a:rPr>
              <a:t>SCRUM Members</a:t>
            </a:r>
            <a:endParaRPr sz="2300" b="0" i="0" u="none" strike="noStrike" cap="none">
              <a:solidFill>
                <a:srgbClr val="595959"/>
              </a:solidFill>
              <a:latin typeface="Arial"/>
              <a:ea typeface="Arial"/>
              <a:cs typeface="Arial"/>
              <a:sym typeface="Arial"/>
            </a:endParaRPr>
          </a:p>
        </p:txBody>
      </p:sp>
      <p:sp>
        <p:nvSpPr>
          <p:cNvPr id="138" name="Google Shape;138;g172eb83032c_1_0"/>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01</a:t>
            </a:r>
            <a:endParaRPr sz="2800" b="0" i="0" u="none" strike="noStrike" cap="none">
              <a:solidFill>
                <a:srgbClr val="01A9AA"/>
              </a:solidFill>
              <a:latin typeface="Arial"/>
              <a:ea typeface="Arial"/>
              <a:cs typeface="Arial"/>
              <a:sym typeface="Arial"/>
            </a:endParaRPr>
          </a:p>
        </p:txBody>
      </p:sp>
      <p:graphicFrame>
        <p:nvGraphicFramePr>
          <p:cNvPr id="139" name="Google Shape;139;g172eb83032c_1_0"/>
          <p:cNvGraphicFramePr/>
          <p:nvPr/>
        </p:nvGraphicFramePr>
        <p:xfrm>
          <a:off x="4253300" y="264150"/>
          <a:ext cx="7673950" cy="5216194"/>
        </p:xfrm>
        <a:graphic>
          <a:graphicData uri="http://schemas.openxmlformats.org/drawingml/2006/table">
            <a:tbl>
              <a:tblPr>
                <a:noFill/>
                <a:tableStyleId>{5146DEB8-DDDB-446E-A9BA-4CDB9F3F8F48}</a:tableStyleId>
              </a:tblPr>
              <a:tblGrid>
                <a:gridCol w="2086375"/>
                <a:gridCol w="1291625"/>
                <a:gridCol w="4295950"/>
              </a:tblGrid>
              <a:tr h="263675">
                <a:tc>
                  <a:txBody>
                    <a:bodyPr/>
                    <a:lstStyle/>
                    <a:p>
                      <a:pPr marL="0" lvl="0" indent="0" algn="l" rtl="0">
                        <a:lnSpc>
                          <a:spcPct val="115000"/>
                        </a:lnSpc>
                        <a:spcBef>
                          <a:spcPts val="0"/>
                        </a:spcBef>
                        <a:spcAft>
                          <a:spcPts val="0"/>
                        </a:spcAft>
                        <a:buNone/>
                      </a:pPr>
                      <a:r>
                        <a:rPr lang="en-US" sz="1300"/>
                        <a:t>Aileen Bohan </a:t>
                      </a:r>
                      <a:r>
                        <a:rPr lang="en-US" sz="1300">
                          <a:solidFill>
                            <a:srgbClr val="000000"/>
                          </a:solidFill>
                        </a:rPr>
                        <a:t>(Chair)</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0:0"/>
                      </a:ext>
                    </a:extLst>
                  </a:tcPr>
                </a:tc>
                <a:tc>
                  <a:txBody>
                    <a:bodyPr/>
                    <a:lstStyle/>
                    <a:p>
                      <a:pPr marL="0" lvl="0" indent="0" algn="l" rtl="0">
                        <a:lnSpc>
                          <a:spcPct val="115000"/>
                        </a:lnSpc>
                        <a:spcBef>
                          <a:spcPts val="0"/>
                        </a:spcBef>
                        <a:spcAft>
                          <a:spcPts val="0"/>
                        </a:spcAft>
                        <a:buNone/>
                      </a:pPr>
                      <a:r>
                        <a:rPr lang="en-US" sz="1300"/>
                        <a:t>Ireland</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0:1"/>
                      </a:ext>
                    </a:extLst>
                  </a:tcPr>
                </a:tc>
                <a:tc>
                  <a:txBody>
                    <a:bodyPr/>
                    <a:lstStyle/>
                    <a:p>
                      <a:pPr marL="0" lvl="0" indent="0" algn="l" rtl="0">
                        <a:lnSpc>
                          <a:spcPct val="115000"/>
                        </a:lnSpc>
                        <a:spcBef>
                          <a:spcPts val="0"/>
                        </a:spcBef>
                        <a:spcAft>
                          <a:spcPts val="0"/>
                        </a:spcAft>
                        <a:buNone/>
                      </a:pPr>
                      <a:r>
                        <a:rPr lang="en-US" sz="1300"/>
                        <a:t>INFOMAR, Geological Survey Ireland</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0:2"/>
                      </a:ext>
                    </a:extLst>
                  </a:tcPr>
                </a:tc>
              </a:tr>
              <a:tr h="479425">
                <a:tc>
                  <a:txBody>
                    <a:bodyPr/>
                    <a:lstStyle/>
                    <a:p>
                      <a:pPr marL="0" lvl="0" indent="0" algn="l" rtl="0">
                        <a:lnSpc>
                          <a:spcPct val="115000"/>
                        </a:lnSpc>
                        <a:spcBef>
                          <a:spcPts val="0"/>
                        </a:spcBef>
                        <a:spcAft>
                          <a:spcPts val="0"/>
                        </a:spcAft>
                        <a:buNone/>
                      </a:pPr>
                      <a:r>
                        <a:rPr lang="en-US" sz="1300"/>
                        <a:t>Hugo Montoro (Vice Chair)</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0"/>
                      </a:ext>
                    </a:extLst>
                  </a:tcPr>
                </a:tc>
                <a:tc>
                  <a:txBody>
                    <a:bodyPr/>
                    <a:lstStyle/>
                    <a:p>
                      <a:pPr marL="0" lvl="0" indent="0" algn="l" rtl="0">
                        <a:lnSpc>
                          <a:spcPct val="115000"/>
                        </a:lnSpc>
                        <a:spcBef>
                          <a:spcPts val="0"/>
                        </a:spcBef>
                        <a:spcAft>
                          <a:spcPts val="0"/>
                        </a:spcAft>
                        <a:buNone/>
                      </a:pPr>
                      <a:r>
                        <a:rPr lang="en-US" sz="1300"/>
                        <a:t>Peru</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1"/>
                      </a:ext>
                    </a:extLst>
                  </a:tcPr>
                </a:tc>
                <a:tc>
                  <a:txBody>
                    <a:bodyPr/>
                    <a:lstStyle/>
                    <a:p>
                      <a:pPr marL="0" lvl="0" indent="0" algn="l" rtl="0">
                        <a:lnSpc>
                          <a:spcPct val="115000"/>
                        </a:lnSpc>
                        <a:spcBef>
                          <a:spcPts val="0"/>
                        </a:spcBef>
                        <a:spcAft>
                          <a:spcPts val="0"/>
                        </a:spcAft>
                        <a:buNone/>
                      </a:pPr>
                      <a:r>
                        <a:rPr lang="en-US" sz="1300"/>
                        <a:t>Direccion de Hidrografía y Navegacion de la Marina de Guerra del Peru</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2"/>
                      </a:ext>
                    </a:extLst>
                  </a:tcPr>
                </a:tc>
              </a:tr>
              <a:tr h="290925">
                <a:tc>
                  <a:txBody>
                    <a:bodyPr/>
                    <a:lstStyle/>
                    <a:p>
                      <a:pPr marL="0" lvl="0" indent="0" algn="l" rtl="0">
                        <a:lnSpc>
                          <a:spcPct val="115000"/>
                        </a:lnSpc>
                        <a:spcBef>
                          <a:spcPts val="0"/>
                        </a:spcBef>
                        <a:spcAft>
                          <a:spcPts val="0"/>
                        </a:spcAft>
                        <a:buNone/>
                      </a:pPr>
                      <a:r>
                        <a:rPr lang="en-US" sz="1300"/>
                        <a:t>Vicki Ferrini </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2:0"/>
                      </a:ext>
                    </a:extLst>
                  </a:tcPr>
                </a:tc>
                <a:tc>
                  <a:txBody>
                    <a:bodyPr/>
                    <a:lstStyle/>
                    <a:p>
                      <a:pPr marL="0" lvl="0" indent="0" algn="l" rtl="0">
                        <a:lnSpc>
                          <a:spcPct val="115000"/>
                        </a:lnSpc>
                        <a:spcBef>
                          <a:spcPts val="0"/>
                        </a:spcBef>
                        <a:spcAft>
                          <a:spcPts val="0"/>
                        </a:spcAft>
                        <a:buNone/>
                      </a:pPr>
                      <a:r>
                        <a:rPr lang="en-US" sz="1300"/>
                        <a:t>USA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2:1"/>
                      </a:ext>
                    </a:extLst>
                  </a:tcPr>
                </a:tc>
                <a:tc>
                  <a:txBody>
                    <a:bodyPr/>
                    <a:lstStyle/>
                    <a:p>
                      <a:pPr marL="0" lvl="0" indent="0" algn="l" rtl="0">
                        <a:lnSpc>
                          <a:spcPct val="115000"/>
                        </a:lnSpc>
                        <a:spcBef>
                          <a:spcPts val="0"/>
                        </a:spcBef>
                        <a:spcAft>
                          <a:spcPts val="0"/>
                        </a:spcAft>
                        <a:buNone/>
                      </a:pPr>
                      <a:r>
                        <a:rPr lang="en-US" sz="1300"/>
                        <a:t>Lamont-Doherty Earth Observatory of Columbia Univ.</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2:2"/>
                      </a:ext>
                    </a:extLst>
                  </a:tcPr>
                </a:tc>
              </a:tr>
              <a:tr h="263675">
                <a:tc>
                  <a:txBody>
                    <a:bodyPr/>
                    <a:lstStyle/>
                    <a:p>
                      <a:pPr marL="0" lvl="0" indent="0" algn="l" rtl="0">
                        <a:lnSpc>
                          <a:spcPct val="115000"/>
                        </a:lnSpc>
                        <a:spcBef>
                          <a:spcPts val="0"/>
                        </a:spcBef>
                        <a:spcAft>
                          <a:spcPts val="0"/>
                        </a:spcAft>
                        <a:buNone/>
                      </a:pPr>
                      <a:r>
                        <a:rPr lang="en-US" sz="1300"/>
                        <a:t>Serge Lévesque</a:t>
                      </a:r>
                      <a:endParaRPr sz="1300"/>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3:0"/>
                      </a:ext>
                    </a:extLst>
                  </a:tcPr>
                </a:tc>
                <a:tc>
                  <a:txBody>
                    <a:bodyPr/>
                    <a:lstStyle/>
                    <a:p>
                      <a:pPr marL="0" lvl="0" indent="0" algn="l" rtl="0">
                        <a:lnSpc>
                          <a:spcPct val="115000"/>
                        </a:lnSpc>
                        <a:spcBef>
                          <a:spcPts val="0"/>
                        </a:spcBef>
                        <a:spcAft>
                          <a:spcPts val="0"/>
                        </a:spcAft>
                        <a:buNone/>
                      </a:pPr>
                      <a:r>
                        <a:rPr lang="en-US" sz="1300"/>
                        <a:t>Canada</a:t>
                      </a:r>
                      <a:endParaRPr sz="1300"/>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3:1"/>
                      </a:ext>
                    </a:extLst>
                  </a:tcPr>
                </a:tc>
                <a:tc>
                  <a:txBody>
                    <a:bodyPr/>
                    <a:lstStyle/>
                    <a:p>
                      <a:pPr marL="0" lvl="0" indent="0" algn="l" rtl="0">
                        <a:lnSpc>
                          <a:spcPct val="115000"/>
                        </a:lnSpc>
                        <a:spcBef>
                          <a:spcPts val="0"/>
                        </a:spcBef>
                        <a:spcAft>
                          <a:spcPts val="0"/>
                        </a:spcAft>
                        <a:buNone/>
                      </a:pPr>
                      <a:r>
                        <a:rPr lang="en-US" sz="1300"/>
                        <a:t>Canadian Hydrographic Service</a:t>
                      </a:r>
                      <a:endParaRPr sz="1300"/>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3:2"/>
                      </a:ext>
                    </a:extLst>
                  </a:tcPr>
                </a:tc>
              </a:tr>
              <a:tr h="263675">
                <a:tc>
                  <a:txBody>
                    <a:bodyPr/>
                    <a:lstStyle/>
                    <a:p>
                      <a:pPr marL="0" lvl="0" indent="0" algn="l" rtl="0">
                        <a:lnSpc>
                          <a:spcPct val="115000"/>
                        </a:lnSpc>
                        <a:spcBef>
                          <a:spcPts val="0"/>
                        </a:spcBef>
                        <a:spcAft>
                          <a:spcPts val="0"/>
                        </a:spcAft>
                        <a:buNone/>
                      </a:pPr>
                      <a:r>
                        <a:rPr lang="en-US" sz="1300"/>
                        <a:t>Miao Fan</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4:0"/>
                      </a:ext>
                    </a:extLst>
                  </a:tcPr>
                </a:tc>
                <a:tc>
                  <a:txBody>
                    <a:bodyPr/>
                    <a:lstStyle/>
                    <a:p>
                      <a:pPr marL="0" lvl="0" indent="0" algn="l" rtl="0">
                        <a:lnSpc>
                          <a:spcPct val="115000"/>
                        </a:lnSpc>
                        <a:spcBef>
                          <a:spcPts val="0"/>
                        </a:spcBef>
                        <a:spcAft>
                          <a:spcPts val="0"/>
                        </a:spcAft>
                        <a:buNone/>
                      </a:pPr>
                      <a:r>
                        <a:rPr lang="en-US" sz="1300"/>
                        <a:t>China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4:1"/>
                      </a:ext>
                    </a:extLst>
                  </a:tcPr>
                </a:tc>
                <a:tc>
                  <a:txBody>
                    <a:bodyPr/>
                    <a:lstStyle/>
                    <a:p>
                      <a:pPr marL="0" lvl="0" indent="0" algn="l" rtl="0">
                        <a:lnSpc>
                          <a:spcPct val="115000"/>
                        </a:lnSpc>
                        <a:spcBef>
                          <a:spcPts val="0"/>
                        </a:spcBef>
                        <a:spcAft>
                          <a:spcPts val="0"/>
                        </a:spcAft>
                        <a:buNone/>
                      </a:pPr>
                      <a:r>
                        <a:rPr lang="en-US" sz="1300"/>
                        <a:t>National Marine Data &amp; Information Service</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4:2"/>
                      </a:ext>
                    </a:extLst>
                  </a:tcPr>
                </a:tc>
              </a:tr>
              <a:tr h="263675">
                <a:tc>
                  <a:txBody>
                    <a:bodyPr/>
                    <a:lstStyle/>
                    <a:p>
                      <a:pPr marL="0" lvl="0" indent="0" algn="l" rtl="0">
                        <a:lnSpc>
                          <a:spcPct val="115000"/>
                        </a:lnSpc>
                        <a:spcBef>
                          <a:spcPts val="0"/>
                        </a:spcBef>
                        <a:spcAft>
                          <a:spcPts val="0"/>
                        </a:spcAft>
                        <a:buNone/>
                      </a:pPr>
                      <a:r>
                        <a:rPr lang="en-US" sz="1300"/>
                        <a:t>Boris Dorschel</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5:0"/>
                      </a:ext>
                    </a:extLst>
                  </a:tcPr>
                </a:tc>
                <a:tc>
                  <a:txBody>
                    <a:bodyPr/>
                    <a:lstStyle/>
                    <a:p>
                      <a:pPr marL="0" lvl="0" indent="0" algn="l" rtl="0">
                        <a:lnSpc>
                          <a:spcPct val="115000"/>
                        </a:lnSpc>
                        <a:spcBef>
                          <a:spcPts val="0"/>
                        </a:spcBef>
                        <a:spcAft>
                          <a:spcPts val="0"/>
                        </a:spcAft>
                        <a:buNone/>
                      </a:pPr>
                      <a:r>
                        <a:rPr lang="en-US" sz="1300"/>
                        <a:t>Germany</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5:1"/>
                      </a:ext>
                    </a:extLst>
                  </a:tcPr>
                </a:tc>
                <a:tc>
                  <a:txBody>
                    <a:bodyPr/>
                    <a:lstStyle/>
                    <a:p>
                      <a:pPr marL="0" lvl="0" indent="0" algn="l" rtl="0">
                        <a:lnSpc>
                          <a:spcPct val="115000"/>
                        </a:lnSpc>
                        <a:spcBef>
                          <a:spcPts val="0"/>
                        </a:spcBef>
                        <a:spcAft>
                          <a:spcPts val="0"/>
                        </a:spcAft>
                        <a:buNone/>
                      </a:pPr>
                      <a:r>
                        <a:rPr lang="en-US" sz="1300"/>
                        <a:t>Alfred Wegener Institute</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5:2"/>
                      </a:ext>
                    </a:extLst>
                  </a:tcPr>
                </a:tc>
              </a:tr>
              <a:tr h="498350">
                <a:tc>
                  <a:txBody>
                    <a:bodyPr/>
                    <a:lstStyle/>
                    <a:p>
                      <a:pPr marL="0" lvl="0" indent="0" algn="l" rtl="0">
                        <a:lnSpc>
                          <a:spcPct val="115000"/>
                        </a:lnSpc>
                        <a:spcBef>
                          <a:spcPts val="0"/>
                        </a:spcBef>
                        <a:spcAft>
                          <a:spcPts val="0"/>
                        </a:spcAft>
                        <a:buNone/>
                      </a:pPr>
                      <a:r>
                        <a:rPr lang="en-US" sz="1300"/>
                        <a:t>Rochelle Wigley</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6:0"/>
                      </a:ext>
                    </a:extLst>
                  </a:tcPr>
                </a:tc>
                <a:tc>
                  <a:txBody>
                    <a:bodyPr/>
                    <a:lstStyle/>
                    <a:p>
                      <a:pPr marL="0" lvl="0" indent="0" algn="l" rtl="0">
                        <a:lnSpc>
                          <a:spcPct val="115000"/>
                        </a:lnSpc>
                        <a:spcBef>
                          <a:spcPts val="0"/>
                        </a:spcBef>
                        <a:spcAft>
                          <a:spcPts val="0"/>
                        </a:spcAft>
                        <a:buNone/>
                      </a:pPr>
                      <a:r>
                        <a:rPr lang="en-US" sz="1300"/>
                        <a:t>USA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6:1"/>
                      </a:ext>
                    </a:extLst>
                  </a:tcPr>
                </a:tc>
                <a:tc>
                  <a:txBody>
                    <a:bodyPr/>
                    <a:lstStyle/>
                    <a:p>
                      <a:pPr marL="0" lvl="0" indent="0" algn="l" rtl="0">
                        <a:lnSpc>
                          <a:spcPct val="115000"/>
                        </a:lnSpc>
                        <a:spcBef>
                          <a:spcPts val="0"/>
                        </a:spcBef>
                        <a:spcAft>
                          <a:spcPts val="0"/>
                        </a:spcAft>
                        <a:buNone/>
                      </a:pPr>
                      <a:r>
                        <a:rPr lang="en-US" sz="1300"/>
                        <a:t>Center for Coastal &amp; Ocean Mapping/ University of New Hampshire </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6:2"/>
                      </a:ext>
                    </a:extLst>
                  </a:tcPr>
                </a:tc>
              </a:tr>
              <a:tr h="430775">
                <a:tc>
                  <a:txBody>
                    <a:bodyPr/>
                    <a:lstStyle/>
                    <a:p>
                      <a:pPr marL="0" lvl="0" indent="0" algn="l" rtl="0">
                        <a:lnSpc>
                          <a:spcPct val="115000"/>
                        </a:lnSpc>
                        <a:spcBef>
                          <a:spcPts val="0"/>
                        </a:spcBef>
                        <a:spcAft>
                          <a:spcPts val="0"/>
                        </a:spcAft>
                        <a:buNone/>
                      </a:pPr>
                      <a:r>
                        <a:rPr lang="en-US" sz="1300"/>
                        <a:t>Pauline Weatherall</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7:0"/>
                      </a:ext>
                    </a:extLst>
                  </a:tcPr>
                </a:tc>
                <a:tc>
                  <a:txBody>
                    <a:bodyPr/>
                    <a:lstStyle/>
                    <a:p>
                      <a:pPr marL="0" lvl="0" indent="0" algn="l" rtl="0">
                        <a:lnSpc>
                          <a:spcPct val="115000"/>
                        </a:lnSpc>
                        <a:spcBef>
                          <a:spcPts val="0"/>
                        </a:spcBef>
                        <a:spcAft>
                          <a:spcPts val="0"/>
                        </a:spcAft>
                        <a:buNone/>
                      </a:pPr>
                      <a:r>
                        <a:rPr lang="en-US" sz="1300"/>
                        <a:t>United Kingdom</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7:1"/>
                      </a:ext>
                    </a:extLst>
                  </a:tcPr>
                </a:tc>
                <a:tc>
                  <a:txBody>
                    <a:bodyPr/>
                    <a:lstStyle/>
                    <a:p>
                      <a:pPr marL="0" lvl="0" indent="0" algn="l" rtl="0">
                        <a:lnSpc>
                          <a:spcPct val="115000"/>
                        </a:lnSpc>
                        <a:spcBef>
                          <a:spcPts val="0"/>
                        </a:spcBef>
                        <a:spcAft>
                          <a:spcPts val="0"/>
                        </a:spcAft>
                        <a:buNone/>
                      </a:pPr>
                      <a:r>
                        <a:rPr lang="en-US" sz="1300"/>
                        <a:t>British Oceanographic Data Center</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7:2"/>
                      </a:ext>
                    </a:extLst>
                  </a:tcPr>
                </a:tc>
              </a:tr>
              <a:tr h="263675">
                <a:tc>
                  <a:txBody>
                    <a:bodyPr/>
                    <a:lstStyle/>
                    <a:p>
                      <a:pPr marL="0" lvl="0" indent="0" algn="l" rtl="0">
                        <a:lnSpc>
                          <a:spcPct val="115000"/>
                        </a:lnSpc>
                        <a:spcBef>
                          <a:spcPts val="0"/>
                        </a:spcBef>
                        <a:spcAft>
                          <a:spcPts val="0"/>
                        </a:spcAft>
                        <a:buNone/>
                      </a:pPr>
                      <a:r>
                        <a:rPr lang="en-US" sz="1300"/>
                        <a:t>Mark Zimmermann</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8:0"/>
                      </a:ext>
                    </a:extLst>
                  </a:tcPr>
                </a:tc>
                <a:tc>
                  <a:txBody>
                    <a:bodyPr/>
                    <a:lstStyle/>
                    <a:p>
                      <a:pPr marL="0" lvl="0" indent="0" algn="l" rtl="0">
                        <a:lnSpc>
                          <a:spcPct val="115000"/>
                        </a:lnSpc>
                        <a:spcBef>
                          <a:spcPts val="0"/>
                        </a:spcBef>
                        <a:spcAft>
                          <a:spcPts val="0"/>
                        </a:spcAft>
                        <a:buNone/>
                      </a:pPr>
                      <a:r>
                        <a:rPr lang="en-US" sz="1300"/>
                        <a:t>USA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8:1"/>
                      </a:ext>
                    </a:extLst>
                  </a:tcPr>
                </a:tc>
                <a:tc>
                  <a:txBody>
                    <a:bodyPr/>
                    <a:lstStyle/>
                    <a:p>
                      <a:pPr marL="0" lvl="0" indent="0" algn="l" rtl="0">
                        <a:lnSpc>
                          <a:spcPct val="115000"/>
                        </a:lnSpc>
                        <a:spcBef>
                          <a:spcPts val="0"/>
                        </a:spcBef>
                        <a:spcAft>
                          <a:spcPts val="0"/>
                        </a:spcAft>
                        <a:buNone/>
                      </a:pPr>
                      <a:r>
                        <a:rPr lang="en-US" sz="1300"/>
                        <a:t>National Oceanic and Atmospheric Administration</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8:2"/>
                      </a:ext>
                    </a:extLst>
                  </a:tcPr>
                </a:tc>
              </a:tr>
              <a:tr h="296550">
                <a:tc>
                  <a:txBody>
                    <a:bodyPr/>
                    <a:lstStyle/>
                    <a:p>
                      <a:pPr marL="0" lvl="0" indent="0" algn="l" rtl="0">
                        <a:lnSpc>
                          <a:spcPct val="115000"/>
                        </a:lnSpc>
                        <a:spcBef>
                          <a:spcPts val="0"/>
                        </a:spcBef>
                        <a:spcAft>
                          <a:spcPts val="0"/>
                        </a:spcAft>
                        <a:buNone/>
                      </a:pPr>
                      <a:r>
                        <a:rPr lang="en-US" sz="1300"/>
                        <a:t>John Hall</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9:0"/>
                      </a:ext>
                    </a:extLst>
                  </a:tcPr>
                </a:tc>
                <a:tc>
                  <a:txBody>
                    <a:bodyPr/>
                    <a:lstStyle/>
                    <a:p>
                      <a:pPr marL="0" lvl="0" indent="0" algn="l" rtl="0">
                        <a:lnSpc>
                          <a:spcPct val="115000"/>
                        </a:lnSpc>
                        <a:spcBef>
                          <a:spcPts val="0"/>
                        </a:spcBef>
                        <a:spcAft>
                          <a:spcPts val="0"/>
                        </a:spcAft>
                        <a:buNone/>
                      </a:pPr>
                      <a:r>
                        <a:rPr lang="en-US" sz="1300"/>
                        <a:t>Israel</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9:1"/>
                      </a:ext>
                    </a:extLst>
                  </a:tcPr>
                </a:tc>
                <a:tc>
                  <a:txBody>
                    <a:bodyPr/>
                    <a:lstStyle/>
                    <a:p>
                      <a:pPr marL="0" lvl="0" indent="0" algn="l" rtl="0">
                        <a:lnSpc>
                          <a:spcPct val="115000"/>
                        </a:lnSpc>
                        <a:spcBef>
                          <a:spcPts val="0"/>
                        </a:spcBef>
                        <a:spcAft>
                          <a:spcPts val="0"/>
                        </a:spcAft>
                        <a:buNone/>
                      </a:pPr>
                      <a:r>
                        <a:rPr lang="en-US" sz="1300"/>
                        <a:t>Geological Survey of Israel (Retired)</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9:2"/>
                      </a:ext>
                    </a:extLst>
                  </a:tcPr>
                </a:tc>
              </a:tr>
              <a:tr h="263675">
                <a:tc>
                  <a:txBody>
                    <a:bodyPr/>
                    <a:lstStyle/>
                    <a:p>
                      <a:pPr marL="0" lvl="0" indent="0" algn="l" rtl="0">
                        <a:lnSpc>
                          <a:spcPct val="115000"/>
                        </a:lnSpc>
                        <a:spcBef>
                          <a:spcPts val="0"/>
                        </a:spcBef>
                        <a:spcAft>
                          <a:spcPts val="0"/>
                        </a:spcAft>
                        <a:buNone/>
                      </a:pPr>
                      <a:r>
                        <a:rPr lang="en-US" sz="1300"/>
                        <a:t>Shereen Sharma</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0:0"/>
                      </a:ext>
                    </a:extLst>
                  </a:tcPr>
                </a:tc>
                <a:tc>
                  <a:txBody>
                    <a:bodyPr/>
                    <a:lstStyle/>
                    <a:p>
                      <a:pPr marL="0" lvl="0" indent="0" algn="l" rtl="0">
                        <a:lnSpc>
                          <a:spcPct val="115000"/>
                        </a:lnSpc>
                        <a:spcBef>
                          <a:spcPts val="0"/>
                        </a:spcBef>
                        <a:spcAft>
                          <a:spcPts val="0"/>
                        </a:spcAft>
                        <a:buNone/>
                      </a:pPr>
                      <a:r>
                        <a:rPr lang="en-US" sz="1300"/>
                        <a:t>Australia</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0:1"/>
                      </a:ext>
                    </a:extLst>
                  </a:tcPr>
                </a:tc>
                <a:tc>
                  <a:txBody>
                    <a:bodyPr/>
                    <a:lstStyle/>
                    <a:p>
                      <a:pPr marL="0" lvl="0" indent="0" algn="l" rtl="0">
                        <a:lnSpc>
                          <a:spcPct val="115000"/>
                        </a:lnSpc>
                        <a:spcBef>
                          <a:spcPts val="0"/>
                        </a:spcBef>
                        <a:spcAft>
                          <a:spcPts val="0"/>
                        </a:spcAft>
                        <a:buNone/>
                      </a:pPr>
                      <a:r>
                        <a:rPr lang="en-US" sz="1300"/>
                        <a:t>Seabed 2030</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0:2"/>
                      </a:ext>
                    </a:extLst>
                  </a:tcPr>
                </a:tc>
              </a:tr>
              <a:tr h="280500">
                <a:tc>
                  <a:txBody>
                    <a:bodyPr/>
                    <a:lstStyle/>
                    <a:p>
                      <a:pPr marL="0" lvl="0" indent="0" algn="l" rtl="0">
                        <a:lnSpc>
                          <a:spcPct val="115000"/>
                        </a:lnSpc>
                        <a:spcBef>
                          <a:spcPts val="0"/>
                        </a:spcBef>
                        <a:spcAft>
                          <a:spcPts val="0"/>
                        </a:spcAft>
                        <a:buNone/>
                      </a:pPr>
                      <a:r>
                        <a:rPr lang="en-US" sz="1300"/>
                        <a:t>Yulia Zarayskaya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1:0"/>
                      </a:ext>
                    </a:extLst>
                  </a:tcPr>
                </a:tc>
                <a:tc>
                  <a:txBody>
                    <a:bodyPr/>
                    <a:lstStyle/>
                    <a:p>
                      <a:pPr marL="0" lvl="0" indent="0" algn="l" rtl="0">
                        <a:lnSpc>
                          <a:spcPct val="115000"/>
                        </a:lnSpc>
                        <a:spcBef>
                          <a:spcPts val="0"/>
                        </a:spcBef>
                        <a:spcAft>
                          <a:spcPts val="0"/>
                        </a:spcAft>
                        <a:buNone/>
                      </a:pPr>
                      <a:r>
                        <a:rPr lang="en-US" sz="1300"/>
                        <a:t>Russia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1:1"/>
                      </a:ext>
                    </a:extLst>
                  </a:tcPr>
                </a:tc>
                <a:tc>
                  <a:txBody>
                    <a:bodyPr/>
                    <a:lstStyle/>
                    <a:p>
                      <a:pPr marL="0" lvl="0" indent="0" algn="l" rtl="0">
                        <a:lnSpc>
                          <a:spcPct val="115000"/>
                        </a:lnSpc>
                        <a:spcBef>
                          <a:spcPts val="0"/>
                        </a:spcBef>
                        <a:spcAft>
                          <a:spcPts val="0"/>
                        </a:spcAft>
                        <a:buNone/>
                      </a:pPr>
                      <a:r>
                        <a:rPr lang="en-US" sz="1300"/>
                        <a:t>Geological Institute of the Russian Academy of Sciences</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1:2"/>
                      </a:ext>
                    </a:extLst>
                  </a:tcPr>
                </a:tc>
              </a:tr>
              <a:tr h="263675">
                <a:tc>
                  <a:txBody>
                    <a:bodyPr/>
                    <a:lstStyle/>
                    <a:p>
                      <a:pPr marL="0" lvl="0" indent="0" algn="l" rtl="0">
                        <a:lnSpc>
                          <a:spcPct val="115000"/>
                        </a:lnSpc>
                        <a:spcBef>
                          <a:spcPts val="0"/>
                        </a:spcBef>
                        <a:spcAft>
                          <a:spcPts val="0"/>
                        </a:spcAft>
                        <a:buNone/>
                      </a:pPr>
                      <a:r>
                        <a:rPr lang="en-US" sz="1300"/>
                        <a:t>Robin Beaman</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2:0"/>
                      </a:ext>
                    </a:extLst>
                  </a:tcPr>
                </a:tc>
                <a:tc>
                  <a:txBody>
                    <a:bodyPr/>
                    <a:lstStyle/>
                    <a:p>
                      <a:pPr marL="0" lvl="0" indent="0" algn="l" rtl="0">
                        <a:lnSpc>
                          <a:spcPct val="115000"/>
                        </a:lnSpc>
                        <a:spcBef>
                          <a:spcPts val="0"/>
                        </a:spcBef>
                        <a:spcAft>
                          <a:spcPts val="0"/>
                        </a:spcAft>
                        <a:buNone/>
                      </a:pPr>
                      <a:r>
                        <a:rPr lang="en-US" sz="1300"/>
                        <a:t>Australia</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2:1"/>
                      </a:ext>
                    </a:extLst>
                  </a:tcPr>
                </a:tc>
                <a:tc>
                  <a:txBody>
                    <a:bodyPr/>
                    <a:lstStyle/>
                    <a:p>
                      <a:pPr marL="0" lvl="0" indent="0" algn="l" rtl="0">
                        <a:lnSpc>
                          <a:spcPct val="115000"/>
                        </a:lnSpc>
                        <a:spcBef>
                          <a:spcPts val="0"/>
                        </a:spcBef>
                        <a:spcAft>
                          <a:spcPts val="0"/>
                        </a:spcAft>
                        <a:buNone/>
                      </a:pPr>
                      <a:r>
                        <a:rPr lang="en-US" sz="1300">
                          <a:latin typeface="Roboto"/>
                          <a:ea typeface="Roboto"/>
                          <a:cs typeface="Roboto"/>
                          <a:sym typeface="Roboto"/>
                        </a:rPr>
                        <a:t>James Cook University</a:t>
                      </a:r>
                      <a:endParaRPr sz="13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2:2"/>
                      </a:ext>
                    </a:extLst>
                  </a:tcPr>
                </a:tc>
              </a:tr>
              <a:tr h="263675">
                <a:tc>
                  <a:txBody>
                    <a:bodyPr/>
                    <a:lstStyle/>
                    <a:p>
                      <a:pPr marL="0" lvl="0" indent="0" algn="l" rtl="0">
                        <a:lnSpc>
                          <a:spcPct val="115000"/>
                        </a:lnSpc>
                        <a:spcBef>
                          <a:spcPts val="0"/>
                        </a:spcBef>
                        <a:spcAft>
                          <a:spcPts val="0"/>
                        </a:spcAft>
                        <a:buNone/>
                      </a:pPr>
                      <a:r>
                        <a:rPr lang="en-US" sz="1300"/>
                        <a:t>Jan Erik Arndt</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3:0"/>
                      </a:ext>
                    </a:extLst>
                  </a:tcPr>
                </a:tc>
                <a:tc>
                  <a:txBody>
                    <a:bodyPr/>
                    <a:lstStyle/>
                    <a:p>
                      <a:pPr marL="0" lvl="0" indent="0" algn="l" rtl="0">
                        <a:lnSpc>
                          <a:spcPct val="115000"/>
                        </a:lnSpc>
                        <a:spcBef>
                          <a:spcPts val="0"/>
                        </a:spcBef>
                        <a:spcAft>
                          <a:spcPts val="0"/>
                        </a:spcAft>
                        <a:buNone/>
                      </a:pPr>
                      <a:r>
                        <a:rPr lang="en-US" sz="1300"/>
                        <a:t>Germany</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3:1"/>
                      </a:ext>
                    </a:extLst>
                  </a:tcPr>
                </a:tc>
                <a:tc>
                  <a:txBody>
                    <a:bodyPr/>
                    <a:lstStyle/>
                    <a:p>
                      <a:pPr marL="0" lvl="0" indent="0" algn="l" rtl="0">
                        <a:lnSpc>
                          <a:spcPct val="115000"/>
                        </a:lnSpc>
                        <a:spcBef>
                          <a:spcPts val="0"/>
                        </a:spcBef>
                        <a:spcAft>
                          <a:spcPts val="0"/>
                        </a:spcAft>
                        <a:buClr>
                          <a:srgbClr val="000000"/>
                        </a:buClr>
                        <a:buSzPts val="1100"/>
                        <a:buFont typeface="Arial"/>
                        <a:buNone/>
                      </a:pPr>
                      <a:r>
                        <a:rPr lang="en-US" sz="1300">
                          <a:solidFill>
                            <a:srgbClr val="000000"/>
                          </a:solidFill>
                        </a:rPr>
                        <a:t>Alfred Wegener Institute</a:t>
                      </a:r>
                      <a:endParaRPr sz="13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3:2"/>
                      </a:ext>
                    </a:extLst>
                  </a:tcPr>
                </a:tc>
              </a:tr>
              <a:tr h="263675">
                <a:tc>
                  <a:txBody>
                    <a:bodyPr/>
                    <a:lstStyle/>
                    <a:p>
                      <a:pPr marL="0" lvl="0" indent="0" algn="l" rtl="0">
                        <a:lnSpc>
                          <a:spcPct val="115000"/>
                        </a:lnSpc>
                        <a:spcBef>
                          <a:spcPts val="0"/>
                        </a:spcBef>
                        <a:spcAft>
                          <a:spcPts val="0"/>
                        </a:spcAft>
                        <a:buNone/>
                      </a:pPr>
                      <a:r>
                        <a:rPr lang="en-US" sz="1300">
                          <a:solidFill>
                            <a:srgbClr val="222222"/>
                          </a:solidFill>
                        </a:rPr>
                        <a:t>David Armstrong</a:t>
                      </a:r>
                      <a:endParaRPr sz="13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4:0"/>
                      </a:ext>
                    </a:extLst>
                  </a:tcPr>
                </a:tc>
                <a:tc>
                  <a:txBody>
                    <a:bodyPr/>
                    <a:lstStyle/>
                    <a:p>
                      <a:pPr marL="0" lvl="0" indent="0" algn="l" rtl="0">
                        <a:lnSpc>
                          <a:spcPct val="115000"/>
                        </a:lnSpc>
                        <a:spcBef>
                          <a:spcPts val="0"/>
                        </a:spcBef>
                        <a:spcAft>
                          <a:spcPts val="0"/>
                        </a:spcAft>
                        <a:buNone/>
                      </a:pPr>
                      <a:r>
                        <a:rPr lang="en-US" sz="1300"/>
                        <a:t>USA</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4:1"/>
                      </a:ext>
                    </a:extLst>
                  </a:tcPr>
                </a:tc>
                <a:tc>
                  <a:txBody>
                    <a:bodyPr/>
                    <a:lstStyle/>
                    <a:p>
                      <a:pPr marL="0" lvl="0" indent="0" algn="l" rtl="0">
                        <a:lnSpc>
                          <a:spcPct val="115000"/>
                        </a:lnSpc>
                        <a:spcBef>
                          <a:spcPts val="0"/>
                        </a:spcBef>
                        <a:spcAft>
                          <a:spcPts val="0"/>
                        </a:spcAft>
                        <a:buNone/>
                      </a:pPr>
                      <a:r>
                        <a:rPr lang="en-US" sz="1300">
                          <a:solidFill>
                            <a:srgbClr val="222222"/>
                          </a:solidFill>
                        </a:rPr>
                        <a:t>National Geospatial Agency</a:t>
                      </a:r>
                      <a:endParaRPr sz="13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4:2"/>
                      </a:ext>
                    </a:extLst>
                  </a:tcPr>
                </a:tc>
              </a:tr>
              <a:tr h="263675">
                <a:tc>
                  <a:txBody>
                    <a:bodyPr/>
                    <a:lstStyle/>
                    <a:p>
                      <a:pPr marL="0" lvl="0" indent="0" algn="l" rtl="0">
                        <a:lnSpc>
                          <a:spcPct val="115000"/>
                        </a:lnSpc>
                        <a:spcBef>
                          <a:spcPts val="0"/>
                        </a:spcBef>
                        <a:spcAft>
                          <a:spcPts val="0"/>
                        </a:spcAft>
                        <a:buNone/>
                      </a:pPr>
                      <a:r>
                        <a:rPr lang="en-US" sz="1300">
                          <a:solidFill>
                            <a:srgbClr val="222222"/>
                          </a:solidFill>
                        </a:rPr>
                        <a:t>Jaya Roperez</a:t>
                      </a:r>
                      <a:endParaRPr sz="13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5:0"/>
                      </a:ext>
                    </a:extLst>
                  </a:tcPr>
                </a:tc>
                <a:tc>
                  <a:txBody>
                    <a:bodyPr/>
                    <a:lstStyle/>
                    <a:p>
                      <a:pPr marL="0" lvl="0" indent="0" algn="l" rtl="0">
                        <a:lnSpc>
                          <a:spcPct val="115000"/>
                        </a:lnSpc>
                        <a:spcBef>
                          <a:spcPts val="0"/>
                        </a:spcBef>
                        <a:spcAft>
                          <a:spcPts val="0"/>
                        </a:spcAft>
                        <a:buNone/>
                      </a:pPr>
                      <a:r>
                        <a:rPr lang="en-US" sz="1300"/>
                        <a:t>New Zealand</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5:1"/>
                      </a:ext>
                    </a:extLst>
                  </a:tcPr>
                </a:tc>
                <a:tc>
                  <a:txBody>
                    <a:bodyPr/>
                    <a:lstStyle/>
                    <a:p>
                      <a:pPr marL="0" lvl="0" indent="0" algn="l" rtl="0">
                        <a:lnSpc>
                          <a:spcPct val="115000"/>
                        </a:lnSpc>
                        <a:spcBef>
                          <a:spcPts val="0"/>
                        </a:spcBef>
                        <a:spcAft>
                          <a:spcPts val="0"/>
                        </a:spcAft>
                        <a:buNone/>
                      </a:pPr>
                      <a:r>
                        <a:rPr lang="en-US" sz="1300">
                          <a:solidFill>
                            <a:srgbClr val="222222"/>
                          </a:solidFill>
                        </a:rPr>
                        <a:t>National Institute of Water and Atmospheric Research</a:t>
                      </a:r>
                      <a:endParaRPr sz="13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5:2"/>
                      </a:ext>
                    </a:extLst>
                  </a:tcPr>
                </a:tc>
              </a:tr>
              <a:tr h="263675">
                <a:tc>
                  <a:txBody>
                    <a:bodyPr/>
                    <a:lstStyle/>
                    <a:p>
                      <a:pPr marL="0" lvl="0" indent="0" algn="l" rtl="0">
                        <a:lnSpc>
                          <a:spcPct val="115000"/>
                        </a:lnSpc>
                        <a:spcBef>
                          <a:spcPts val="0"/>
                        </a:spcBef>
                        <a:spcAft>
                          <a:spcPts val="0"/>
                        </a:spcAft>
                        <a:buNone/>
                      </a:pPr>
                      <a:r>
                        <a:rPr lang="en-US" sz="1300">
                          <a:solidFill>
                            <a:srgbClr val="222222"/>
                          </a:solidFill>
                        </a:rPr>
                        <a:t>Ana Carolina Lavagnino</a:t>
                      </a:r>
                      <a:endParaRPr sz="13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6:0"/>
                      </a:ext>
                    </a:extLst>
                  </a:tcPr>
                </a:tc>
                <a:tc>
                  <a:txBody>
                    <a:bodyPr/>
                    <a:lstStyle/>
                    <a:p>
                      <a:pPr marL="0" lvl="0" indent="0" algn="l" rtl="0">
                        <a:lnSpc>
                          <a:spcPct val="115000"/>
                        </a:lnSpc>
                        <a:spcBef>
                          <a:spcPts val="0"/>
                        </a:spcBef>
                        <a:spcAft>
                          <a:spcPts val="0"/>
                        </a:spcAft>
                        <a:buNone/>
                      </a:pPr>
                      <a:r>
                        <a:rPr lang="en-US" sz="1300"/>
                        <a:t>Brazil</a:t>
                      </a:r>
                      <a:endParaRPr sz="13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6:1"/>
                      </a:ext>
                    </a:extLst>
                  </a:tcPr>
                </a:tc>
                <a:tc>
                  <a:txBody>
                    <a:bodyPr/>
                    <a:lstStyle/>
                    <a:p>
                      <a:pPr marL="0" lvl="0" indent="0" algn="l" rtl="0">
                        <a:lnSpc>
                          <a:spcPct val="115000"/>
                        </a:lnSpc>
                        <a:spcBef>
                          <a:spcPts val="0"/>
                        </a:spcBef>
                        <a:spcAft>
                          <a:spcPts val="0"/>
                        </a:spcAft>
                        <a:buNone/>
                      </a:pPr>
                      <a:r>
                        <a:rPr lang="en-US" sz="1300">
                          <a:solidFill>
                            <a:srgbClr val="222222"/>
                          </a:solidFill>
                        </a:rPr>
                        <a:t>Federal University of Espirito Santo</a:t>
                      </a:r>
                      <a:endParaRPr sz="13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39:16:2"/>
                      </a:ext>
                    </a:extLst>
                  </a:tcPr>
                </a:tc>
              </a:tr>
            </a:tbl>
          </a:graphicData>
        </a:graphic>
      </p:graphicFrame>
      <p:pic>
        <p:nvPicPr>
          <p:cNvPr id="140" name="Google Shape;140;g172eb83032c_1_0" title="Chart"/>
          <p:cNvPicPr preferRelativeResize="0"/>
          <p:nvPr/>
        </p:nvPicPr>
        <p:blipFill rotWithShape="1">
          <a:blip r:embed="rId3">
            <a:alphaModFix/>
          </a:blip>
          <a:srcRect t="17420" b="15029"/>
          <a:stretch/>
        </p:blipFill>
        <p:spPr>
          <a:xfrm>
            <a:off x="342900" y="1611925"/>
            <a:ext cx="3771086" cy="25111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172eb83032c_1_77"/>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46" name="Google Shape;146;g172eb83032c_1_77"/>
          <p:cNvSpPr txBox="1"/>
          <p:nvPr/>
        </p:nvSpPr>
        <p:spPr>
          <a:xfrm>
            <a:off x="1246835" y="442178"/>
            <a:ext cx="37773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a:solidFill>
                  <a:srgbClr val="595959"/>
                </a:solidFill>
              </a:rPr>
              <a:t>SCRUM Membership</a:t>
            </a:r>
            <a:endParaRPr sz="2300" b="0" i="0" u="none" strike="noStrike" cap="none">
              <a:solidFill>
                <a:srgbClr val="595959"/>
              </a:solidFill>
              <a:latin typeface="Arial"/>
              <a:ea typeface="Arial"/>
              <a:cs typeface="Arial"/>
              <a:sym typeface="Arial"/>
            </a:endParaRPr>
          </a:p>
        </p:txBody>
      </p:sp>
      <p:sp>
        <p:nvSpPr>
          <p:cNvPr id="147" name="Google Shape;147;g172eb83032c_1_77"/>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01</a:t>
            </a:r>
            <a:endParaRPr sz="2800" b="0" i="0" u="none" strike="noStrike" cap="none">
              <a:solidFill>
                <a:srgbClr val="01A9AA"/>
              </a:solidFill>
              <a:latin typeface="Arial"/>
              <a:ea typeface="Arial"/>
              <a:cs typeface="Arial"/>
              <a:sym typeface="Arial"/>
            </a:endParaRPr>
          </a:p>
        </p:txBody>
      </p:sp>
      <p:graphicFrame>
        <p:nvGraphicFramePr>
          <p:cNvPr id="148" name="Google Shape;148;g172eb83032c_1_77"/>
          <p:cNvGraphicFramePr/>
          <p:nvPr/>
        </p:nvGraphicFramePr>
        <p:xfrm>
          <a:off x="5074700" y="264150"/>
          <a:ext cx="6852550" cy="4976650"/>
        </p:xfrm>
        <a:graphic>
          <a:graphicData uri="http://schemas.openxmlformats.org/drawingml/2006/table">
            <a:tbl>
              <a:tblPr>
                <a:noFill/>
                <a:tableStyleId>{5146DEB8-DDDB-446E-A9BA-4CDB9F3F8F48}</a:tableStyleId>
              </a:tblPr>
              <a:tblGrid>
                <a:gridCol w="1863050"/>
                <a:gridCol w="1153375"/>
                <a:gridCol w="3836125"/>
              </a:tblGrid>
              <a:tr h="253475">
                <a:tc>
                  <a:txBody>
                    <a:bodyPr/>
                    <a:lstStyle/>
                    <a:p>
                      <a:pPr marL="0" lvl="0" indent="0" algn="l" rtl="0">
                        <a:lnSpc>
                          <a:spcPct val="115000"/>
                        </a:lnSpc>
                        <a:spcBef>
                          <a:spcPts val="0"/>
                        </a:spcBef>
                        <a:spcAft>
                          <a:spcPts val="0"/>
                        </a:spcAft>
                        <a:buNone/>
                      </a:pPr>
                      <a:r>
                        <a:rPr lang="en-US" sz="1000"/>
                        <a:t>Aileen Bohan </a:t>
                      </a:r>
                      <a:r>
                        <a:rPr lang="en-US" sz="1000">
                          <a:solidFill>
                            <a:srgbClr val="000000"/>
                          </a:solidFill>
                        </a:rPr>
                        <a:t>(Chair)</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0:0"/>
                      </a:ext>
                    </a:extLst>
                  </a:tcPr>
                </a:tc>
                <a:tc>
                  <a:txBody>
                    <a:bodyPr/>
                    <a:lstStyle/>
                    <a:p>
                      <a:pPr marL="0" lvl="0" indent="0" algn="l" rtl="0">
                        <a:lnSpc>
                          <a:spcPct val="115000"/>
                        </a:lnSpc>
                        <a:spcBef>
                          <a:spcPts val="0"/>
                        </a:spcBef>
                        <a:spcAft>
                          <a:spcPts val="0"/>
                        </a:spcAft>
                        <a:buNone/>
                      </a:pPr>
                      <a:r>
                        <a:rPr lang="en-US" sz="1000"/>
                        <a:t>Ireland</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0:1"/>
                      </a:ext>
                    </a:extLst>
                  </a:tcPr>
                </a:tc>
                <a:tc>
                  <a:txBody>
                    <a:bodyPr/>
                    <a:lstStyle/>
                    <a:p>
                      <a:pPr marL="0" lvl="0" indent="0" algn="l" rtl="0">
                        <a:lnSpc>
                          <a:spcPct val="115000"/>
                        </a:lnSpc>
                        <a:spcBef>
                          <a:spcPts val="0"/>
                        </a:spcBef>
                        <a:spcAft>
                          <a:spcPts val="0"/>
                        </a:spcAft>
                        <a:buNone/>
                      </a:pPr>
                      <a:r>
                        <a:rPr lang="en-US" sz="1000"/>
                        <a:t>INFOMAR, Geological Survey Ireland</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0:2"/>
                      </a:ext>
                    </a:extLst>
                  </a:tcPr>
                </a:tc>
              </a:tr>
              <a:tr h="460875">
                <a:tc>
                  <a:txBody>
                    <a:bodyPr/>
                    <a:lstStyle/>
                    <a:p>
                      <a:pPr marL="0" lvl="0" indent="0" algn="l" rtl="0">
                        <a:lnSpc>
                          <a:spcPct val="115000"/>
                        </a:lnSpc>
                        <a:spcBef>
                          <a:spcPts val="0"/>
                        </a:spcBef>
                        <a:spcAft>
                          <a:spcPts val="0"/>
                        </a:spcAft>
                        <a:buNone/>
                      </a:pPr>
                      <a:r>
                        <a:rPr lang="en-US" sz="1000"/>
                        <a:t>Hugo Montoro (Vice Chair)</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0"/>
                      </a:ext>
                    </a:extLst>
                  </a:tcPr>
                </a:tc>
                <a:tc>
                  <a:txBody>
                    <a:bodyPr/>
                    <a:lstStyle/>
                    <a:p>
                      <a:pPr marL="0" lvl="0" indent="0" algn="l" rtl="0">
                        <a:lnSpc>
                          <a:spcPct val="115000"/>
                        </a:lnSpc>
                        <a:spcBef>
                          <a:spcPts val="0"/>
                        </a:spcBef>
                        <a:spcAft>
                          <a:spcPts val="0"/>
                        </a:spcAft>
                        <a:buNone/>
                      </a:pPr>
                      <a:r>
                        <a:rPr lang="en-US" sz="1000"/>
                        <a:t>Peru</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1"/>
                      </a:ext>
                    </a:extLst>
                  </a:tcPr>
                </a:tc>
                <a:tc>
                  <a:txBody>
                    <a:bodyPr/>
                    <a:lstStyle/>
                    <a:p>
                      <a:pPr marL="0" lvl="0" indent="0" algn="l" rtl="0">
                        <a:lnSpc>
                          <a:spcPct val="115000"/>
                        </a:lnSpc>
                        <a:spcBef>
                          <a:spcPts val="0"/>
                        </a:spcBef>
                        <a:spcAft>
                          <a:spcPts val="0"/>
                        </a:spcAft>
                        <a:buNone/>
                      </a:pPr>
                      <a:r>
                        <a:rPr lang="en-US" sz="1000"/>
                        <a:t>Direccion de Hidrografía y Navegacion de la Marina de Guerra del Peru</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2"/>
                      </a:ext>
                    </a:extLst>
                  </a:tcPr>
                </a:tc>
              </a:tr>
              <a:tr h="279675">
                <a:tc>
                  <a:txBody>
                    <a:bodyPr/>
                    <a:lstStyle/>
                    <a:p>
                      <a:pPr marL="0" lvl="0" indent="0" algn="l" rtl="0">
                        <a:lnSpc>
                          <a:spcPct val="115000"/>
                        </a:lnSpc>
                        <a:spcBef>
                          <a:spcPts val="0"/>
                        </a:spcBef>
                        <a:spcAft>
                          <a:spcPts val="0"/>
                        </a:spcAft>
                        <a:buNone/>
                      </a:pPr>
                      <a:r>
                        <a:rPr lang="en-US" sz="1000"/>
                        <a:t>Vicki Ferrini </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2:0"/>
                      </a:ext>
                    </a:extLst>
                  </a:tcPr>
                </a:tc>
                <a:tc>
                  <a:txBody>
                    <a:bodyPr/>
                    <a:lstStyle/>
                    <a:p>
                      <a:pPr marL="0" lvl="0" indent="0" algn="l" rtl="0">
                        <a:lnSpc>
                          <a:spcPct val="115000"/>
                        </a:lnSpc>
                        <a:spcBef>
                          <a:spcPts val="0"/>
                        </a:spcBef>
                        <a:spcAft>
                          <a:spcPts val="0"/>
                        </a:spcAft>
                        <a:buNone/>
                      </a:pPr>
                      <a:r>
                        <a:rPr lang="en-US" sz="1000"/>
                        <a:t>USA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2:1"/>
                      </a:ext>
                    </a:extLst>
                  </a:tcPr>
                </a:tc>
                <a:tc>
                  <a:txBody>
                    <a:bodyPr/>
                    <a:lstStyle/>
                    <a:p>
                      <a:pPr marL="0" lvl="0" indent="0" algn="l" rtl="0">
                        <a:lnSpc>
                          <a:spcPct val="115000"/>
                        </a:lnSpc>
                        <a:spcBef>
                          <a:spcPts val="0"/>
                        </a:spcBef>
                        <a:spcAft>
                          <a:spcPts val="0"/>
                        </a:spcAft>
                        <a:buNone/>
                      </a:pPr>
                      <a:r>
                        <a:rPr lang="en-US" sz="1000"/>
                        <a:t>Lamont-Doherty Earth Observatory of Columbia Univ.</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2:2"/>
                      </a:ext>
                    </a:extLst>
                  </a:tcPr>
                </a:tc>
              </a:tr>
              <a:tr h="253475">
                <a:tc>
                  <a:txBody>
                    <a:bodyPr/>
                    <a:lstStyle/>
                    <a:p>
                      <a:pPr marL="0" lvl="0" indent="0" algn="l" rtl="0">
                        <a:lnSpc>
                          <a:spcPct val="115000"/>
                        </a:lnSpc>
                        <a:spcBef>
                          <a:spcPts val="0"/>
                        </a:spcBef>
                        <a:spcAft>
                          <a:spcPts val="0"/>
                        </a:spcAft>
                        <a:buNone/>
                      </a:pPr>
                      <a:r>
                        <a:rPr lang="en-US" sz="1000"/>
                        <a:t>Serge Lévesque</a:t>
                      </a:r>
                      <a:endParaRPr sz="1000"/>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3:0"/>
                      </a:ext>
                    </a:extLst>
                  </a:tcPr>
                </a:tc>
                <a:tc>
                  <a:txBody>
                    <a:bodyPr/>
                    <a:lstStyle/>
                    <a:p>
                      <a:pPr marL="0" lvl="0" indent="0" algn="l" rtl="0">
                        <a:lnSpc>
                          <a:spcPct val="115000"/>
                        </a:lnSpc>
                        <a:spcBef>
                          <a:spcPts val="0"/>
                        </a:spcBef>
                        <a:spcAft>
                          <a:spcPts val="0"/>
                        </a:spcAft>
                        <a:buNone/>
                      </a:pPr>
                      <a:r>
                        <a:rPr lang="en-US" sz="1000"/>
                        <a:t>Canada</a:t>
                      </a:r>
                      <a:endParaRPr sz="1000"/>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3:1"/>
                      </a:ext>
                    </a:extLst>
                  </a:tcPr>
                </a:tc>
                <a:tc>
                  <a:txBody>
                    <a:bodyPr/>
                    <a:lstStyle/>
                    <a:p>
                      <a:pPr marL="0" lvl="0" indent="0" algn="l" rtl="0">
                        <a:lnSpc>
                          <a:spcPct val="115000"/>
                        </a:lnSpc>
                        <a:spcBef>
                          <a:spcPts val="0"/>
                        </a:spcBef>
                        <a:spcAft>
                          <a:spcPts val="0"/>
                        </a:spcAft>
                        <a:buNone/>
                      </a:pPr>
                      <a:r>
                        <a:rPr lang="en-US" sz="1000"/>
                        <a:t>Canadian Hydrographic Service</a:t>
                      </a:r>
                      <a:endParaRPr sz="1000"/>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3:2"/>
                      </a:ext>
                    </a:extLst>
                  </a:tcPr>
                </a:tc>
              </a:tr>
              <a:tr h="253475">
                <a:tc>
                  <a:txBody>
                    <a:bodyPr/>
                    <a:lstStyle/>
                    <a:p>
                      <a:pPr marL="0" lvl="0" indent="0" algn="l" rtl="0">
                        <a:lnSpc>
                          <a:spcPct val="115000"/>
                        </a:lnSpc>
                        <a:spcBef>
                          <a:spcPts val="0"/>
                        </a:spcBef>
                        <a:spcAft>
                          <a:spcPts val="0"/>
                        </a:spcAft>
                        <a:buNone/>
                      </a:pPr>
                      <a:r>
                        <a:rPr lang="en-US" sz="1000"/>
                        <a:t>Miao Fan</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4:0"/>
                      </a:ext>
                    </a:extLst>
                  </a:tcPr>
                </a:tc>
                <a:tc>
                  <a:txBody>
                    <a:bodyPr/>
                    <a:lstStyle/>
                    <a:p>
                      <a:pPr marL="0" lvl="0" indent="0" algn="l" rtl="0">
                        <a:lnSpc>
                          <a:spcPct val="115000"/>
                        </a:lnSpc>
                        <a:spcBef>
                          <a:spcPts val="0"/>
                        </a:spcBef>
                        <a:spcAft>
                          <a:spcPts val="0"/>
                        </a:spcAft>
                        <a:buNone/>
                      </a:pPr>
                      <a:r>
                        <a:rPr lang="en-US" sz="1000"/>
                        <a:t>China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4:1"/>
                      </a:ext>
                    </a:extLst>
                  </a:tcPr>
                </a:tc>
                <a:tc>
                  <a:txBody>
                    <a:bodyPr/>
                    <a:lstStyle/>
                    <a:p>
                      <a:pPr marL="0" lvl="0" indent="0" algn="l" rtl="0">
                        <a:lnSpc>
                          <a:spcPct val="115000"/>
                        </a:lnSpc>
                        <a:spcBef>
                          <a:spcPts val="0"/>
                        </a:spcBef>
                        <a:spcAft>
                          <a:spcPts val="0"/>
                        </a:spcAft>
                        <a:buNone/>
                      </a:pPr>
                      <a:r>
                        <a:rPr lang="en-US" sz="1000"/>
                        <a:t>National Marine Data &amp; Information Service</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4:2"/>
                      </a:ext>
                    </a:extLst>
                  </a:tcPr>
                </a:tc>
              </a:tr>
              <a:tr h="253475">
                <a:tc>
                  <a:txBody>
                    <a:bodyPr/>
                    <a:lstStyle/>
                    <a:p>
                      <a:pPr marL="0" lvl="0" indent="0" algn="l" rtl="0">
                        <a:lnSpc>
                          <a:spcPct val="115000"/>
                        </a:lnSpc>
                        <a:spcBef>
                          <a:spcPts val="0"/>
                        </a:spcBef>
                        <a:spcAft>
                          <a:spcPts val="0"/>
                        </a:spcAft>
                        <a:buNone/>
                      </a:pPr>
                      <a:r>
                        <a:rPr lang="en-US" sz="1000"/>
                        <a:t>Boris Dorschel</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5:0"/>
                      </a:ext>
                    </a:extLst>
                  </a:tcPr>
                </a:tc>
                <a:tc>
                  <a:txBody>
                    <a:bodyPr/>
                    <a:lstStyle/>
                    <a:p>
                      <a:pPr marL="0" lvl="0" indent="0" algn="l" rtl="0">
                        <a:lnSpc>
                          <a:spcPct val="115000"/>
                        </a:lnSpc>
                        <a:spcBef>
                          <a:spcPts val="0"/>
                        </a:spcBef>
                        <a:spcAft>
                          <a:spcPts val="0"/>
                        </a:spcAft>
                        <a:buNone/>
                      </a:pPr>
                      <a:r>
                        <a:rPr lang="en-US" sz="1000"/>
                        <a:t>Germany</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5:1"/>
                      </a:ext>
                    </a:extLst>
                  </a:tcPr>
                </a:tc>
                <a:tc>
                  <a:txBody>
                    <a:bodyPr/>
                    <a:lstStyle/>
                    <a:p>
                      <a:pPr marL="0" lvl="0" indent="0" algn="l" rtl="0">
                        <a:lnSpc>
                          <a:spcPct val="115000"/>
                        </a:lnSpc>
                        <a:spcBef>
                          <a:spcPts val="0"/>
                        </a:spcBef>
                        <a:spcAft>
                          <a:spcPts val="0"/>
                        </a:spcAft>
                        <a:buNone/>
                      </a:pPr>
                      <a:r>
                        <a:rPr lang="en-US" sz="1000"/>
                        <a:t>Alfred Wegener Institute</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5:2"/>
                      </a:ext>
                    </a:extLst>
                  </a:tcPr>
                </a:tc>
              </a:tr>
              <a:tr h="479050">
                <a:tc>
                  <a:txBody>
                    <a:bodyPr/>
                    <a:lstStyle/>
                    <a:p>
                      <a:pPr marL="0" lvl="0" indent="0" algn="l" rtl="0">
                        <a:lnSpc>
                          <a:spcPct val="115000"/>
                        </a:lnSpc>
                        <a:spcBef>
                          <a:spcPts val="0"/>
                        </a:spcBef>
                        <a:spcAft>
                          <a:spcPts val="0"/>
                        </a:spcAft>
                        <a:buNone/>
                      </a:pPr>
                      <a:r>
                        <a:rPr lang="en-US" sz="1000"/>
                        <a:t>Rochelle Wigley</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6:0"/>
                      </a:ext>
                    </a:extLst>
                  </a:tcPr>
                </a:tc>
                <a:tc>
                  <a:txBody>
                    <a:bodyPr/>
                    <a:lstStyle/>
                    <a:p>
                      <a:pPr marL="0" lvl="0" indent="0" algn="l" rtl="0">
                        <a:lnSpc>
                          <a:spcPct val="115000"/>
                        </a:lnSpc>
                        <a:spcBef>
                          <a:spcPts val="0"/>
                        </a:spcBef>
                        <a:spcAft>
                          <a:spcPts val="0"/>
                        </a:spcAft>
                        <a:buNone/>
                      </a:pPr>
                      <a:r>
                        <a:rPr lang="en-US" sz="1000"/>
                        <a:t>USA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6:1"/>
                      </a:ext>
                    </a:extLst>
                  </a:tcPr>
                </a:tc>
                <a:tc>
                  <a:txBody>
                    <a:bodyPr/>
                    <a:lstStyle/>
                    <a:p>
                      <a:pPr marL="0" lvl="0" indent="0" algn="l" rtl="0">
                        <a:lnSpc>
                          <a:spcPct val="115000"/>
                        </a:lnSpc>
                        <a:spcBef>
                          <a:spcPts val="0"/>
                        </a:spcBef>
                        <a:spcAft>
                          <a:spcPts val="0"/>
                        </a:spcAft>
                        <a:buNone/>
                      </a:pPr>
                      <a:r>
                        <a:rPr lang="en-US" sz="1000"/>
                        <a:t>Center for Coastal &amp; Ocean Mapping/ University of New Hampshire </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6:2"/>
                      </a:ext>
                    </a:extLst>
                  </a:tcPr>
                </a:tc>
              </a:tr>
              <a:tr h="414100">
                <a:tc>
                  <a:txBody>
                    <a:bodyPr/>
                    <a:lstStyle/>
                    <a:p>
                      <a:pPr marL="0" lvl="0" indent="0" algn="l" rtl="0">
                        <a:lnSpc>
                          <a:spcPct val="115000"/>
                        </a:lnSpc>
                        <a:spcBef>
                          <a:spcPts val="0"/>
                        </a:spcBef>
                        <a:spcAft>
                          <a:spcPts val="0"/>
                        </a:spcAft>
                        <a:buNone/>
                      </a:pPr>
                      <a:r>
                        <a:rPr lang="en-US" sz="1000"/>
                        <a:t>Pauline Weatherall</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7:0"/>
                      </a:ext>
                    </a:extLst>
                  </a:tcPr>
                </a:tc>
                <a:tc>
                  <a:txBody>
                    <a:bodyPr/>
                    <a:lstStyle/>
                    <a:p>
                      <a:pPr marL="0" lvl="0" indent="0" algn="l" rtl="0">
                        <a:lnSpc>
                          <a:spcPct val="115000"/>
                        </a:lnSpc>
                        <a:spcBef>
                          <a:spcPts val="0"/>
                        </a:spcBef>
                        <a:spcAft>
                          <a:spcPts val="0"/>
                        </a:spcAft>
                        <a:buNone/>
                      </a:pPr>
                      <a:r>
                        <a:rPr lang="en-US" sz="1000"/>
                        <a:t>United Kingdom</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7:1"/>
                      </a:ext>
                    </a:extLst>
                  </a:tcPr>
                </a:tc>
                <a:tc>
                  <a:txBody>
                    <a:bodyPr/>
                    <a:lstStyle/>
                    <a:p>
                      <a:pPr marL="0" lvl="0" indent="0" algn="l" rtl="0">
                        <a:lnSpc>
                          <a:spcPct val="115000"/>
                        </a:lnSpc>
                        <a:spcBef>
                          <a:spcPts val="0"/>
                        </a:spcBef>
                        <a:spcAft>
                          <a:spcPts val="0"/>
                        </a:spcAft>
                        <a:buNone/>
                      </a:pPr>
                      <a:r>
                        <a:rPr lang="en-US" sz="1000"/>
                        <a:t>British Oceanographic Data Center</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7:2"/>
                      </a:ext>
                    </a:extLst>
                  </a:tcPr>
                </a:tc>
              </a:tr>
              <a:tr h="253475">
                <a:tc>
                  <a:txBody>
                    <a:bodyPr/>
                    <a:lstStyle/>
                    <a:p>
                      <a:pPr marL="0" lvl="0" indent="0" algn="l" rtl="0">
                        <a:lnSpc>
                          <a:spcPct val="115000"/>
                        </a:lnSpc>
                        <a:spcBef>
                          <a:spcPts val="0"/>
                        </a:spcBef>
                        <a:spcAft>
                          <a:spcPts val="0"/>
                        </a:spcAft>
                        <a:buNone/>
                      </a:pPr>
                      <a:r>
                        <a:rPr lang="en-US" sz="1000"/>
                        <a:t>Mark Zimmermann</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8:0"/>
                      </a:ext>
                    </a:extLst>
                  </a:tcPr>
                </a:tc>
                <a:tc>
                  <a:txBody>
                    <a:bodyPr/>
                    <a:lstStyle/>
                    <a:p>
                      <a:pPr marL="0" lvl="0" indent="0" algn="l" rtl="0">
                        <a:lnSpc>
                          <a:spcPct val="115000"/>
                        </a:lnSpc>
                        <a:spcBef>
                          <a:spcPts val="0"/>
                        </a:spcBef>
                        <a:spcAft>
                          <a:spcPts val="0"/>
                        </a:spcAft>
                        <a:buNone/>
                      </a:pPr>
                      <a:r>
                        <a:rPr lang="en-US" sz="1000"/>
                        <a:t>USA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8:1"/>
                      </a:ext>
                    </a:extLst>
                  </a:tcPr>
                </a:tc>
                <a:tc>
                  <a:txBody>
                    <a:bodyPr/>
                    <a:lstStyle/>
                    <a:p>
                      <a:pPr marL="0" lvl="0" indent="0" algn="l" rtl="0">
                        <a:lnSpc>
                          <a:spcPct val="115000"/>
                        </a:lnSpc>
                        <a:spcBef>
                          <a:spcPts val="0"/>
                        </a:spcBef>
                        <a:spcAft>
                          <a:spcPts val="0"/>
                        </a:spcAft>
                        <a:buNone/>
                      </a:pPr>
                      <a:r>
                        <a:rPr lang="en-US" sz="1000"/>
                        <a:t>National Oceanic and Atmospheric Administration</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8:2"/>
                      </a:ext>
                    </a:extLst>
                  </a:tcPr>
                </a:tc>
              </a:tr>
              <a:tr h="285075">
                <a:tc>
                  <a:txBody>
                    <a:bodyPr/>
                    <a:lstStyle/>
                    <a:p>
                      <a:pPr marL="0" lvl="0" indent="0" algn="l" rtl="0">
                        <a:lnSpc>
                          <a:spcPct val="115000"/>
                        </a:lnSpc>
                        <a:spcBef>
                          <a:spcPts val="0"/>
                        </a:spcBef>
                        <a:spcAft>
                          <a:spcPts val="0"/>
                        </a:spcAft>
                        <a:buNone/>
                      </a:pPr>
                      <a:r>
                        <a:rPr lang="en-US" sz="1000"/>
                        <a:t>John Hall</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9:0"/>
                      </a:ext>
                    </a:extLst>
                  </a:tcPr>
                </a:tc>
                <a:tc>
                  <a:txBody>
                    <a:bodyPr/>
                    <a:lstStyle/>
                    <a:p>
                      <a:pPr marL="0" lvl="0" indent="0" algn="l" rtl="0">
                        <a:lnSpc>
                          <a:spcPct val="115000"/>
                        </a:lnSpc>
                        <a:spcBef>
                          <a:spcPts val="0"/>
                        </a:spcBef>
                        <a:spcAft>
                          <a:spcPts val="0"/>
                        </a:spcAft>
                        <a:buNone/>
                      </a:pPr>
                      <a:r>
                        <a:rPr lang="en-US" sz="1000"/>
                        <a:t>Israel</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9:1"/>
                      </a:ext>
                    </a:extLst>
                  </a:tcPr>
                </a:tc>
                <a:tc>
                  <a:txBody>
                    <a:bodyPr/>
                    <a:lstStyle/>
                    <a:p>
                      <a:pPr marL="0" lvl="0" indent="0" algn="l" rtl="0">
                        <a:lnSpc>
                          <a:spcPct val="115000"/>
                        </a:lnSpc>
                        <a:spcBef>
                          <a:spcPts val="0"/>
                        </a:spcBef>
                        <a:spcAft>
                          <a:spcPts val="0"/>
                        </a:spcAft>
                        <a:buNone/>
                      </a:pPr>
                      <a:r>
                        <a:rPr lang="en-US" sz="1000"/>
                        <a:t>Geological Survey of Israel (Retired)</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9:2"/>
                      </a:ext>
                    </a:extLst>
                  </a:tcPr>
                </a:tc>
              </a:tr>
              <a:tr h="253475">
                <a:tc>
                  <a:txBody>
                    <a:bodyPr/>
                    <a:lstStyle/>
                    <a:p>
                      <a:pPr marL="0" lvl="0" indent="0" algn="l" rtl="0">
                        <a:lnSpc>
                          <a:spcPct val="115000"/>
                        </a:lnSpc>
                        <a:spcBef>
                          <a:spcPts val="0"/>
                        </a:spcBef>
                        <a:spcAft>
                          <a:spcPts val="0"/>
                        </a:spcAft>
                        <a:buNone/>
                      </a:pPr>
                      <a:r>
                        <a:rPr lang="en-US" sz="1000"/>
                        <a:t>Shereen Sharma</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0:0"/>
                      </a:ext>
                    </a:extLst>
                  </a:tcPr>
                </a:tc>
                <a:tc>
                  <a:txBody>
                    <a:bodyPr/>
                    <a:lstStyle/>
                    <a:p>
                      <a:pPr marL="0" lvl="0" indent="0" algn="l" rtl="0">
                        <a:lnSpc>
                          <a:spcPct val="115000"/>
                        </a:lnSpc>
                        <a:spcBef>
                          <a:spcPts val="0"/>
                        </a:spcBef>
                        <a:spcAft>
                          <a:spcPts val="0"/>
                        </a:spcAft>
                        <a:buNone/>
                      </a:pPr>
                      <a:r>
                        <a:rPr lang="en-US" sz="1000"/>
                        <a:t>Australia</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0:1"/>
                      </a:ext>
                    </a:extLst>
                  </a:tcPr>
                </a:tc>
                <a:tc>
                  <a:txBody>
                    <a:bodyPr/>
                    <a:lstStyle/>
                    <a:p>
                      <a:pPr marL="0" lvl="0" indent="0" algn="l" rtl="0">
                        <a:lnSpc>
                          <a:spcPct val="115000"/>
                        </a:lnSpc>
                        <a:spcBef>
                          <a:spcPts val="0"/>
                        </a:spcBef>
                        <a:spcAft>
                          <a:spcPts val="0"/>
                        </a:spcAft>
                        <a:buNone/>
                      </a:pPr>
                      <a:r>
                        <a:rPr lang="en-US" sz="1000"/>
                        <a:t>Seabed 2030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0:2"/>
                      </a:ext>
                    </a:extLst>
                  </a:tcPr>
                </a:tc>
              </a:tr>
              <a:tr h="269650">
                <a:tc>
                  <a:txBody>
                    <a:bodyPr/>
                    <a:lstStyle/>
                    <a:p>
                      <a:pPr marL="0" lvl="0" indent="0" algn="l" rtl="0">
                        <a:lnSpc>
                          <a:spcPct val="115000"/>
                        </a:lnSpc>
                        <a:spcBef>
                          <a:spcPts val="0"/>
                        </a:spcBef>
                        <a:spcAft>
                          <a:spcPts val="0"/>
                        </a:spcAft>
                        <a:buNone/>
                      </a:pPr>
                      <a:r>
                        <a:rPr lang="en-US" sz="1000"/>
                        <a:t>Yulia Zarayskaya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1:0"/>
                      </a:ext>
                    </a:extLst>
                  </a:tcPr>
                </a:tc>
                <a:tc>
                  <a:txBody>
                    <a:bodyPr/>
                    <a:lstStyle/>
                    <a:p>
                      <a:pPr marL="0" lvl="0" indent="0" algn="l" rtl="0">
                        <a:lnSpc>
                          <a:spcPct val="115000"/>
                        </a:lnSpc>
                        <a:spcBef>
                          <a:spcPts val="0"/>
                        </a:spcBef>
                        <a:spcAft>
                          <a:spcPts val="0"/>
                        </a:spcAft>
                        <a:buNone/>
                      </a:pPr>
                      <a:r>
                        <a:rPr lang="en-US" sz="1000"/>
                        <a:t>Russia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1:1"/>
                      </a:ext>
                    </a:extLst>
                  </a:tcPr>
                </a:tc>
                <a:tc>
                  <a:txBody>
                    <a:bodyPr/>
                    <a:lstStyle/>
                    <a:p>
                      <a:pPr marL="0" lvl="0" indent="0" algn="l" rtl="0">
                        <a:lnSpc>
                          <a:spcPct val="115000"/>
                        </a:lnSpc>
                        <a:spcBef>
                          <a:spcPts val="0"/>
                        </a:spcBef>
                        <a:spcAft>
                          <a:spcPts val="0"/>
                        </a:spcAft>
                        <a:buNone/>
                      </a:pPr>
                      <a:r>
                        <a:rPr lang="en-US" sz="1000"/>
                        <a:t>Geological Institute of the Russian Academy of Sciences</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1:2"/>
                      </a:ext>
                    </a:extLst>
                  </a:tcPr>
                </a:tc>
              </a:tr>
              <a:tr h="253475">
                <a:tc>
                  <a:txBody>
                    <a:bodyPr/>
                    <a:lstStyle/>
                    <a:p>
                      <a:pPr marL="0" lvl="0" indent="0" algn="l" rtl="0">
                        <a:lnSpc>
                          <a:spcPct val="115000"/>
                        </a:lnSpc>
                        <a:spcBef>
                          <a:spcPts val="0"/>
                        </a:spcBef>
                        <a:spcAft>
                          <a:spcPts val="0"/>
                        </a:spcAft>
                        <a:buNone/>
                      </a:pPr>
                      <a:r>
                        <a:rPr lang="en-US" sz="1000"/>
                        <a:t>Robin Beaman</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2:0"/>
                      </a:ext>
                    </a:extLst>
                  </a:tcPr>
                </a:tc>
                <a:tc>
                  <a:txBody>
                    <a:bodyPr/>
                    <a:lstStyle/>
                    <a:p>
                      <a:pPr marL="0" lvl="0" indent="0" algn="l" rtl="0">
                        <a:lnSpc>
                          <a:spcPct val="115000"/>
                        </a:lnSpc>
                        <a:spcBef>
                          <a:spcPts val="0"/>
                        </a:spcBef>
                        <a:spcAft>
                          <a:spcPts val="0"/>
                        </a:spcAft>
                        <a:buNone/>
                      </a:pPr>
                      <a:r>
                        <a:rPr lang="en-US" sz="1000"/>
                        <a:t>Australia</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2:1"/>
                      </a:ext>
                    </a:extLst>
                  </a:tcPr>
                </a:tc>
                <a:tc>
                  <a:txBody>
                    <a:bodyPr/>
                    <a:lstStyle/>
                    <a:p>
                      <a:pPr marL="0" lvl="0" indent="0" algn="l" rtl="0">
                        <a:lnSpc>
                          <a:spcPct val="115000"/>
                        </a:lnSpc>
                        <a:spcBef>
                          <a:spcPts val="0"/>
                        </a:spcBef>
                        <a:spcAft>
                          <a:spcPts val="0"/>
                        </a:spcAft>
                        <a:buNone/>
                      </a:pPr>
                      <a:r>
                        <a:rPr lang="en-US" sz="1000">
                          <a:latin typeface="Roboto"/>
                          <a:ea typeface="Roboto"/>
                          <a:cs typeface="Roboto"/>
                          <a:sym typeface="Roboto"/>
                        </a:rPr>
                        <a:t>James Cook University</a:t>
                      </a:r>
                      <a:endParaRPr sz="1000">
                        <a:latin typeface="Roboto"/>
                        <a:ea typeface="Roboto"/>
                        <a:cs typeface="Roboto"/>
                        <a:sym typeface="Roboto"/>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2:2"/>
                      </a:ext>
                    </a:extLst>
                  </a:tcPr>
                </a:tc>
              </a:tr>
              <a:tr h="253475">
                <a:tc>
                  <a:txBody>
                    <a:bodyPr/>
                    <a:lstStyle/>
                    <a:p>
                      <a:pPr marL="0" lvl="0" indent="0" algn="l" rtl="0">
                        <a:lnSpc>
                          <a:spcPct val="115000"/>
                        </a:lnSpc>
                        <a:spcBef>
                          <a:spcPts val="0"/>
                        </a:spcBef>
                        <a:spcAft>
                          <a:spcPts val="0"/>
                        </a:spcAft>
                        <a:buNone/>
                      </a:pPr>
                      <a:r>
                        <a:rPr lang="en-US" sz="1000"/>
                        <a:t>Jan Erik Arndt</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3:0"/>
                      </a:ext>
                    </a:extLst>
                  </a:tcPr>
                </a:tc>
                <a:tc>
                  <a:txBody>
                    <a:bodyPr/>
                    <a:lstStyle/>
                    <a:p>
                      <a:pPr marL="0" lvl="0" indent="0" algn="l" rtl="0">
                        <a:lnSpc>
                          <a:spcPct val="115000"/>
                        </a:lnSpc>
                        <a:spcBef>
                          <a:spcPts val="0"/>
                        </a:spcBef>
                        <a:spcAft>
                          <a:spcPts val="0"/>
                        </a:spcAft>
                        <a:buNone/>
                      </a:pPr>
                      <a:r>
                        <a:rPr lang="en-US" sz="1000"/>
                        <a:t>Germany</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3:1"/>
                      </a:ext>
                    </a:extLst>
                  </a:tcPr>
                </a:tc>
                <a:tc>
                  <a:txBody>
                    <a:bodyPr/>
                    <a:lstStyle/>
                    <a:p>
                      <a:pPr marL="0" lvl="0" indent="0" algn="l" rtl="0">
                        <a:lnSpc>
                          <a:spcPct val="115000"/>
                        </a:lnSpc>
                        <a:spcBef>
                          <a:spcPts val="0"/>
                        </a:spcBef>
                        <a:spcAft>
                          <a:spcPts val="0"/>
                        </a:spcAft>
                        <a:buClr>
                          <a:srgbClr val="000000"/>
                        </a:buClr>
                        <a:buSzPts val="1100"/>
                        <a:buFont typeface="Arial"/>
                        <a:buNone/>
                      </a:pPr>
                      <a:r>
                        <a:rPr lang="en-US" sz="1000">
                          <a:solidFill>
                            <a:srgbClr val="000000"/>
                          </a:solidFill>
                        </a:rPr>
                        <a:t>Alfred Wegener Institute</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3:2"/>
                      </a:ext>
                    </a:extLst>
                  </a:tcPr>
                </a:tc>
              </a:tr>
              <a:tr h="253475">
                <a:tc>
                  <a:txBody>
                    <a:bodyPr/>
                    <a:lstStyle/>
                    <a:p>
                      <a:pPr marL="0" lvl="0" indent="0" algn="l" rtl="0">
                        <a:lnSpc>
                          <a:spcPct val="115000"/>
                        </a:lnSpc>
                        <a:spcBef>
                          <a:spcPts val="0"/>
                        </a:spcBef>
                        <a:spcAft>
                          <a:spcPts val="0"/>
                        </a:spcAft>
                        <a:buNone/>
                      </a:pPr>
                      <a:r>
                        <a:rPr lang="en-US" sz="1000">
                          <a:solidFill>
                            <a:srgbClr val="222222"/>
                          </a:solidFill>
                        </a:rPr>
                        <a:t>David Armstrong</a:t>
                      </a:r>
                      <a:endParaRPr sz="10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4:0"/>
                      </a:ext>
                    </a:extLst>
                  </a:tcPr>
                </a:tc>
                <a:tc>
                  <a:txBody>
                    <a:bodyPr/>
                    <a:lstStyle/>
                    <a:p>
                      <a:pPr marL="0" lvl="0" indent="0" algn="l" rtl="0">
                        <a:lnSpc>
                          <a:spcPct val="115000"/>
                        </a:lnSpc>
                        <a:spcBef>
                          <a:spcPts val="0"/>
                        </a:spcBef>
                        <a:spcAft>
                          <a:spcPts val="0"/>
                        </a:spcAft>
                        <a:buNone/>
                      </a:pPr>
                      <a:r>
                        <a:rPr lang="en-US" sz="1000"/>
                        <a:t>USA</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4:1"/>
                      </a:ext>
                    </a:extLst>
                  </a:tcPr>
                </a:tc>
                <a:tc>
                  <a:txBody>
                    <a:bodyPr/>
                    <a:lstStyle/>
                    <a:p>
                      <a:pPr marL="0" lvl="0" indent="0" algn="l" rtl="0">
                        <a:lnSpc>
                          <a:spcPct val="115000"/>
                        </a:lnSpc>
                        <a:spcBef>
                          <a:spcPts val="0"/>
                        </a:spcBef>
                        <a:spcAft>
                          <a:spcPts val="0"/>
                        </a:spcAft>
                        <a:buNone/>
                      </a:pPr>
                      <a:r>
                        <a:rPr lang="en-US" sz="1000">
                          <a:solidFill>
                            <a:srgbClr val="222222"/>
                          </a:solidFill>
                        </a:rPr>
                        <a:t>National Geospatial Agency</a:t>
                      </a:r>
                      <a:endParaRPr sz="10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4:2"/>
                      </a:ext>
                    </a:extLst>
                  </a:tcPr>
                </a:tc>
              </a:tr>
              <a:tr h="253475">
                <a:tc>
                  <a:txBody>
                    <a:bodyPr/>
                    <a:lstStyle/>
                    <a:p>
                      <a:pPr marL="0" lvl="0" indent="0" algn="l" rtl="0">
                        <a:lnSpc>
                          <a:spcPct val="115000"/>
                        </a:lnSpc>
                        <a:spcBef>
                          <a:spcPts val="0"/>
                        </a:spcBef>
                        <a:spcAft>
                          <a:spcPts val="0"/>
                        </a:spcAft>
                        <a:buNone/>
                      </a:pPr>
                      <a:r>
                        <a:rPr lang="en-US" sz="1000">
                          <a:solidFill>
                            <a:srgbClr val="222222"/>
                          </a:solidFill>
                        </a:rPr>
                        <a:t>Jaya Roperez</a:t>
                      </a:r>
                      <a:endParaRPr sz="10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5:0"/>
                      </a:ext>
                    </a:extLst>
                  </a:tcPr>
                </a:tc>
                <a:tc>
                  <a:txBody>
                    <a:bodyPr/>
                    <a:lstStyle/>
                    <a:p>
                      <a:pPr marL="0" lvl="0" indent="0" algn="l" rtl="0">
                        <a:lnSpc>
                          <a:spcPct val="115000"/>
                        </a:lnSpc>
                        <a:spcBef>
                          <a:spcPts val="0"/>
                        </a:spcBef>
                        <a:spcAft>
                          <a:spcPts val="0"/>
                        </a:spcAft>
                        <a:buNone/>
                      </a:pPr>
                      <a:r>
                        <a:rPr lang="en-US" sz="1000"/>
                        <a:t>New Zealand</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5:1"/>
                      </a:ext>
                    </a:extLst>
                  </a:tcPr>
                </a:tc>
                <a:tc>
                  <a:txBody>
                    <a:bodyPr/>
                    <a:lstStyle/>
                    <a:p>
                      <a:pPr marL="0" lvl="0" indent="0" algn="l" rtl="0">
                        <a:lnSpc>
                          <a:spcPct val="115000"/>
                        </a:lnSpc>
                        <a:spcBef>
                          <a:spcPts val="0"/>
                        </a:spcBef>
                        <a:spcAft>
                          <a:spcPts val="0"/>
                        </a:spcAft>
                        <a:buNone/>
                      </a:pPr>
                      <a:r>
                        <a:rPr lang="en-US" sz="1000">
                          <a:solidFill>
                            <a:srgbClr val="222222"/>
                          </a:solidFill>
                        </a:rPr>
                        <a:t>National Institute of Water and Atmospheric Research</a:t>
                      </a:r>
                      <a:endParaRPr sz="10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5:2"/>
                      </a:ext>
                    </a:extLst>
                  </a:tcPr>
                </a:tc>
              </a:tr>
              <a:tr h="253475">
                <a:tc>
                  <a:txBody>
                    <a:bodyPr/>
                    <a:lstStyle/>
                    <a:p>
                      <a:pPr marL="0" lvl="0" indent="0" algn="l" rtl="0">
                        <a:lnSpc>
                          <a:spcPct val="115000"/>
                        </a:lnSpc>
                        <a:spcBef>
                          <a:spcPts val="0"/>
                        </a:spcBef>
                        <a:spcAft>
                          <a:spcPts val="0"/>
                        </a:spcAft>
                        <a:buNone/>
                      </a:pPr>
                      <a:r>
                        <a:rPr lang="en-US" sz="1000">
                          <a:solidFill>
                            <a:srgbClr val="222222"/>
                          </a:solidFill>
                        </a:rPr>
                        <a:t>Ana Carolina Lavagnino</a:t>
                      </a:r>
                      <a:endParaRPr sz="10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6:0"/>
                      </a:ext>
                    </a:extLst>
                  </a:tcPr>
                </a:tc>
                <a:tc>
                  <a:txBody>
                    <a:bodyPr/>
                    <a:lstStyle/>
                    <a:p>
                      <a:pPr marL="0" lvl="0" indent="0" algn="l" rtl="0">
                        <a:lnSpc>
                          <a:spcPct val="115000"/>
                        </a:lnSpc>
                        <a:spcBef>
                          <a:spcPts val="0"/>
                        </a:spcBef>
                        <a:spcAft>
                          <a:spcPts val="0"/>
                        </a:spcAft>
                        <a:buNone/>
                      </a:pPr>
                      <a:r>
                        <a:rPr lang="en-US" sz="1000"/>
                        <a:t>Brazil</a:t>
                      </a:r>
                      <a:endParaRPr sz="1000"/>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6:1"/>
                      </a:ext>
                    </a:extLst>
                  </a:tcPr>
                </a:tc>
                <a:tc>
                  <a:txBody>
                    <a:bodyPr/>
                    <a:lstStyle/>
                    <a:p>
                      <a:pPr marL="0" lvl="0" indent="0" algn="l" rtl="0">
                        <a:lnSpc>
                          <a:spcPct val="115000"/>
                        </a:lnSpc>
                        <a:spcBef>
                          <a:spcPts val="0"/>
                        </a:spcBef>
                        <a:spcAft>
                          <a:spcPts val="0"/>
                        </a:spcAft>
                        <a:buNone/>
                      </a:pPr>
                      <a:r>
                        <a:rPr lang="en-US" sz="1000">
                          <a:solidFill>
                            <a:srgbClr val="222222"/>
                          </a:solidFill>
                        </a:rPr>
                        <a:t>Federal University of Espirito Santo</a:t>
                      </a:r>
                      <a:endParaRPr sz="1000">
                        <a:solidFill>
                          <a:srgbClr val="222222"/>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48:16:2"/>
                      </a:ext>
                    </a:extLst>
                  </a:tcPr>
                </a:tc>
              </a:tr>
            </a:tbl>
          </a:graphicData>
        </a:graphic>
      </p:graphicFrame>
      <p:pic>
        <p:nvPicPr>
          <p:cNvPr id="149" name="Google Shape;149;g172eb83032c_1_77" title="Chart"/>
          <p:cNvPicPr preferRelativeResize="0"/>
          <p:nvPr/>
        </p:nvPicPr>
        <p:blipFill rotWithShape="1">
          <a:blip r:embed="rId3">
            <a:alphaModFix/>
          </a:blip>
          <a:srcRect t="17420" b="15029"/>
          <a:stretch/>
        </p:blipFill>
        <p:spPr>
          <a:xfrm>
            <a:off x="342899" y="1620875"/>
            <a:ext cx="3471500" cy="2311625"/>
          </a:xfrm>
          <a:prstGeom prst="rect">
            <a:avLst/>
          </a:prstGeom>
          <a:noFill/>
          <a:ln>
            <a:noFill/>
          </a:ln>
        </p:spPr>
      </p:pic>
      <p:graphicFrame>
        <p:nvGraphicFramePr>
          <p:cNvPr id="150" name="Google Shape;150;g172eb83032c_1_77"/>
          <p:cNvGraphicFramePr/>
          <p:nvPr/>
        </p:nvGraphicFramePr>
        <p:xfrm>
          <a:off x="4252775" y="264150"/>
          <a:ext cx="7674475" cy="5173495"/>
        </p:xfrm>
        <a:graphic>
          <a:graphicData uri="http://schemas.openxmlformats.org/drawingml/2006/table">
            <a:tbl>
              <a:tblPr>
                <a:noFill/>
                <a:tableStyleId>{5146DEB8-DDDB-446E-A9BA-4CDB9F3F8F48}</a:tableStyleId>
              </a:tblPr>
              <a:tblGrid>
                <a:gridCol w="2086525"/>
                <a:gridCol w="1291700"/>
                <a:gridCol w="4296250"/>
              </a:tblGrid>
              <a:tr h="255925">
                <a:tc>
                  <a:txBody>
                    <a:bodyPr/>
                    <a:lstStyle/>
                    <a:p>
                      <a:pPr marL="0" lvl="0" indent="0" algn="l" rtl="0">
                        <a:lnSpc>
                          <a:spcPct val="115000"/>
                        </a:lnSpc>
                        <a:spcBef>
                          <a:spcPts val="0"/>
                        </a:spcBef>
                        <a:spcAft>
                          <a:spcPts val="0"/>
                        </a:spcAft>
                        <a:buNone/>
                      </a:pPr>
                      <a:r>
                        <a:rPr lang="en-US" sz="1300">
                          <a:solidFill>
                            <a:srgbClr val="000000"/>
                          </a:solidFill>
                        </a:rPr>
                        <a:t>Aileen Bohan (Chair)</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0:0"/>
                      </a:ext>
                    </a:extLst>
                  </a:tcPr>
                </a:tc>
                <a:tc>
                  <a:txBody>
                    <a:bodyPr/>
                    <a:lstStyle/>
                    <a:p>
                      <a:pPr marL="0" lvl="0" indent="0" algn="l" rtl="0">
                        <a:lnSpc>
                          <a:spcPct val="115000"/>
                        </a:lnSpc>
                        <a:spcBef>
                          <a:spcPts val="0"/>
                        </a:spcBef>
                        <a:spcAft>
                          <a:spcPts val="0"/>
                        </a:spcAft>
                        <a:buNone/>
                      </a:pPr>
                      <a:r>
                        <a:rPr lang="en-US" sz="1300">
                          <a:solidFill>
                            <a:srgbClr val="000000"/>
                          </a:solidFill>
                        </a:rPr>
                        <a:t>Ireland</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0:1"/>
                      </a:ext>
                    </a:extLst>
                  </a:tcPr>
                </a:tc>
                <a:tc>
                  <a:txBody>
                    <a:bodyPr/>
                    <a:lstStyle/>
                    <a:p>
                      <a:pPr marL="0" lvl="0" indent="0" algn="l" rtl="0">
                        <a:lnSpc>
                          <a:spcPct val="115000"/>
                        </a:lnSpc>
                        <a:spcBef>
                          <a:spcPts val="0"/>
                        </a:spcBef>
                        <a:spcAft>
                          <a:spcPts val="0"/>
                        </a:spcAft>
                        <a:buNone/>
                      </a:pPr>
                      <a:r>
                        <a:rPr lang="en-US" sz="1300">
                          <a:solidFill>
                            <a:srgbClr val="000000"/>
                          </a:solidFill>
                        </a:rPr>
                        <a:t>INFOMAR, Geological Survey Ireland</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0:2"/>
                      </a:ext>
                    </a:extLst>
                  </a:tcPr>
                </a:tc>
              </a:tr>
              <a:tr h="465350">
                <a:tc>
                  <a:txBody>
                    <a:bodyPr/>
                    <a:lstStyle/>
                    <a:p>
                      <a:pPr marL="0" lvl="0" indent="0" algn="l" rtl="0">
                        <a:lnSpc>
                          <a:spcPct val="115000"/>
                        </a:lnSpc>
                        <a:spcBef>
                          <a:spcPts val="0"/>
                        </a:spcBef>
                        <a:spcAft>
                          <a:spcPts val="0"/>
                        </a:spcAft>
                        <a:buNone/>
                      </a:pPr>
                      <a:r>
                        <a:rPr lang="en-US" sz="1300">
                          <a:solidFill>
                            <a:srgbClr val="000000"/>
                          </a:solidFill>
                        </a:rPr>
                        <a:t>Hugo Montoro (Vice Chair)</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0"/>
                      </a:ext>
                    </a:extLst>
                  </a:tcPr>
                </a:tc>
                <a:tc>
                  <a:txBody>
                    <a:bodyPr/>
                    <a:lstStyle/>
                    <a:p>
                      <a:pPr marL="0" lvl="0" indent="0" algn="l" rtl="0">
                        <a:lnSpc>
                          <a:spcPct val="115000"/>
                        </a:lnSpc>
                        <a:spcBef>
                          <a:spcPts val="0"/>
                        </a:spcBef>
                        <a:spcAft>
                          <a:spcPts val="0"/>
                        </a:spcAft>
                        <a:buNone/>
                      </a:pPr>
                      <a:r>
                        <a:rPr lang="en-US" sz="1300">
                          <a:solidFill>
                            <a:srgbClr val="000000"/>
                          </a:solidFill>
                        </a:rPr>
                        <a:t>Peru</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1"/>
                      </a:ext>
                    </a:extLst>
                  </a:tcPr>
                </a:tc>
                <a:tc>
                  <a:txBody>
                    <a:bodyPr/>
                    <a:lstStyle/>
                    <a:p>
                      <a:pPr marL="0" lvl="0" indent="0" algn="l" rtl="0">
                        <a:lnSpc>
                          <a:spcPct val="115000"/>
                        </a:lnSpc>
                        <a:spcBef>
                          <a:spcPts val="0"/>
                        </a:spcBef>
                        <a:spcAft>
                          <a:spcPts val="0"/>
                        </a:spcAft>
                        <a:buNone/>
                      </a:pPr>
                      <a:r>
                        <a:rPr lang="en-US" sz="1300">
                          <a:solidFill>
                            <a:srgbClr val="000000"/>
                          </a:solidFill>
                        </a:rPr>
                        <a:t>Direccion de Hidrografía y Navegacion de la Marina de Guerra del Peru</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2"/>
                      </a:ext>
                    </a:extLst>
                  </a:tcPr>
                </a:tc>
              </a:tr>
              <a:tr h="282375">
                <a:tc>
                  <a:txBody>
                    <a:bodyPr/>
                    <a:lstStyle/>
                    <a:p>
                      <a:pPr marL="0" lvl="0" indent="0" algn="l" rtl="0">
                        <a:lnSpc>
                          <a:spcPct val="115000"/>
                        </a:lnSpc>
                        <a:spcBef>
                          <a:spcPts val="0"/>
                        </a:spcBef>
                        <a:spcAft>
                          <a:spcPts val="0"/>
                        </a:spcAft>
                        <a:buNone/>
                      </a:pPr>
                      <a:r>
                        <a:rPr lang="en-US" sz="1300">
                          <a:solidFill>
                            <a:srgbClr val="000000"/>
                          </a:solidFill>
                        </a:rPr>
                        <a:t>Vicki Ferrini </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2:0"/>
                      </a:ext>
                    </a:extLst>
                  </a:tcPr>
                </a:tc>
                <a:tc>
                  <a:txBody>
                    <a:bodyPr/>
                    <a:lstStyle/>
                    <a:p>
                      <a:pPr marL="0" lvl="0" indent="0" algn="l" rtl="0">
                        <a:lnSpc>
                          <a:spcPct val="115000"/>
                        </a:lnSpc>
                        <a:spcBef>
                          <a:spcPts val="0"/>
                        </a:spcBef>
                        <a:spcAft>
                          <a:spcPts val="0"/>
                        </a:spcAft>
                        <a:buNone/>
                      </a:pPr>
                      <a:r>
                        <a:rPr lang="en-US" sz="1300">
                          <a:solidFill>
                            <a:srgbClr val="000000"/>
                          </a:solidFill>
                        </a:rPr>
                        <a:t>USA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2:1"/>
                      </a:ext>
                    </a:extLst>
                  </a:tcPr>
                </a:tc>
                <a:tc>
                  <a:txBody>
                    <a:bodyPr/>
                    <a:lstStyle/>
                    <a:p>
                      <a:pPr marL="0" lvl="0" indent="0" algn="l" rtl="0">
                        <a:lnSpc>
                          <a:spcPct val="115000"/>
                        </a:lnSpc>
                        <a:spcBef>
                          <a:spcPts val="0"/>
                        </a:spcBef>
                        <a:spcAft>
                          <a:spcPts val="0"/>
                        </a:spcAft>
                        <a:buNone/>
                      </a:pPr>
                      <a:r>
                        <a:rPr lang="en-US" sz="1300">
                          <a:solidFill>
                            <a:srgbClr val="000000"/>
                          </a:solidFill>
                        </a:rPr>
                        <a:t>Lamont-Doherty Earth Observatory of Columbia Univ.</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2: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Serge Lévesque</a:t>
                      </a:r>
                      <a:endParaRPr sz="1300">
                        <a:solidFill>
                          <a:srgbClr val="000000"/>
                        </a:solidFill>
                      </a:endParaRPr>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3:0"/>
                      </a:ext>
                    </a:extLst>
                  </a:tcPr>
                </a:tc>
                <a:tc>
                  <a:txBody>
                    <a:bodyPr/>
                    <a:lstStyle/>
                    <a:p>
                      <a:pPr marL="0" lvl="0" indent="0" algn="l" rtl="0">
                        <a:lnSpc>
                          <a:spcPct val="115000"/>
                        </a:lnSpc>
                        <a:spcBef>
                          <a:spcPts val="0"/>
                        </a:spcBef>
                        <a:spcAft>
                          <a:spcPts val="0"/>
                        </a:spcAft>
                        <a:buNone/>
                      </a:pPr>
                      <a:r>
                        <a:rPr lang="en-US" sz="1300">
                          <a:solidFill>
                            <a:srgbClr val="000000"/>
                          </a:solidFill>
                        </a:rPr>
                        <a:t>Canada</a:t>
                      </a:r>
                      <a:endParaRPr sz="1300">
                        <a:solidFill>
                          <a:srgbClr val="000000"/>
                        </a:solidFill>
                      </a:endParaRPr>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3:1"/>
                      </a:ext>
                    </a:extLst>
                  </a:tcPr>
                </a:tc>
                <a:tc>
                  <a:txBody>
                    <a:bodyPr/>
                    <a:lstStyle/>
                    <a:p>
                      <a:pPr marL="0" lvl="0" indent="0" algn="l" rtl="0">
                        <a:lnSpc>
                          <a:spcPct val="115000"/>
                        </a:lnSpc>
                        <a:spcBef>
                          <a:spcPts val="0"/>
                        </a:spcBef>
                        <a:spcAft>
                          <a:spcPts val="0"/>
                        </a:spcAft>
                        <a:buNone/>
                      </a:pPr>
                      <a:r>
                        <a:rPr lang="en-US" sz="1300">
                          <a:solidFill>
                            <a:srgbClr val="000000"/>
                          </a:solidFill>
                        </a:rPr>
                        <a:t>Canadian Hydrographic Service</a:t>
                      </a:r>
                      <a:endParaRPr sz="1300">
                        <a:solidFill>
                          <a:srgbClr val="000000"/>
                        </a:solidFill>
                      </a:endParaRPr>
                    </a:p>
                  </a:txBody>
                  <a:tcPr marL="28575" marR="28575" marT="19050" marB="19050">
                    <a:lnL w="9525" cap="flat" cmpd="sng">
                      <a:solidFill>
                        <a:srgbClr val="EEEEEE"/>
                      </a:solidFill>
                      <a:prstDash val="solid"/>
                      <a:round/>
                      <a:headEnd type="none" w="sm" len="sm"/>
                      <a:tailEnd type="none" w="sm" len="sm"/>
                    </a:lnL>
                    <a:lnR w="9525" cap="flat" cmpd="sng">
                      <a:solidFill>
                        <a:srgbClr val="EEEEEE"/>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EEEEEE"/>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3: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Miao Fan</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4:0"/>
                      </a:ext>
                    </a:extLst>
                  </a:tcPr>
                </a:tc>
                <a:tc>
                  <a:txBody>
                    <a:bodyPr/>
                    <a:lstStyle/>
                    <a:p>
                      <a:pPr marL="0" lvl="0" indent="0" algn="l" rtl="0">
                        <a:lnSpc>
                          <a:spcPct val="115000"/>
                        </a:lnSpc>
                        <a:spcBef>
                          <a:spcPts val="0"/>
                        </a:spcBef>
                        <a:spcAft>
                          <a:spcPts val="0"/>
                        </a:spcAft>
                        <a:buNone/>
                      </a:pPr>
                      <a:r>
                        <a:rPr lang="en-US" sz="1300">
                          <a:solidFill>
                            <a:srgbClr val="000000"/>
                          </a:solidFill>
                        </a:rPr>
                        <a:t>China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4:1"/>
                      </a:ext>
                    </a:extLst>
                  </a:tcPr>
                </a:tc>
                <a:tc>
                  <a:txBody>
                    <a:bodyPr/>
                    <a:lstStyle/>
                    <a:p>
                      <a:pPr marL="0" lvl="0" indent="0" algn="l" rtl="0">
                        <a:lnSpc>
                          <a:spcPct val="115000"/>
                        </a:lnSpc>
                        <a:spcBef>
                          <a:spcPts val="0"/>
                        </a:spcBef>
                        <a:spcAft>
                          <a:spcPts val="0"/>
                        </a:spcAft>
                        <a:buNone/>
                      </a:pPr>
                      <a:r>
                        <a:rPr lang="en-US" sz="1300">
                          <a:solidFill>
                            <a:srgbClr val="000000"/>
                          </a:solidFill>
                        </a:rPr>
                        <a:t>National Marine Data &amp; Information Service</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EEEEEE"/>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4: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Boris Dorschel</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5:0"/>
                      </a:ext>
                    </a:extLst>
                  </a:tcPr>
                </a:tc>
                <a:tc>
                  <a:txBody>
                    <a:bodyPr/>
                    <a:lstStyle/>
                    <a:p>
                      <a:pPr marL="0" lvl="0" indent="0" algn="l" rtl="0">
                        <a:lnSpc>
                          <a:spcPct val="115000"/>
                        </a:lnSpc>
                        <a:spcBef>
                          <a:spcPts val="0"/>
                        </a:spcBef>
                        <a:spcAft>
                          <a:spcPts val="0"/>
                        </a:spcAft>
                        <a:buNone/>
                      </a:pPr>
                      <a:r>
                        <a:rPr lang="en-US" sz="1300">
                          <a:solidFill>
                            <a:srgbClr val="000000"/>
                          </a:solidFill>
                        </a:rPr>
                        <a:t>Germany</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5:1"/>
                      </a:ext>
                    </a:extLst>
                  </a:tcPr>
                </a:tc>
                <a:tc>
                  <a:txBody>
                    <a:bodyPr/>
                    <a:lstStyle/>
                    <a:p>
                      <a:pPr marL="0" lvl="0" indent="0" algn="l" rtl="0">
                        <a:lnSpc>
                          <a:spcPct val="115000"/>
                        </a:lnSpc>
                        <a:spcBef>
                          <a:spcPts val="0"/>
                        </a:spcBef>
                        <a:spcAft>
                          <a:spcPts val="0"/>
                        </a:spcAft>
                        <a:buNone/>
                      </a:pPr>
                      <a:r>
                        <a:rPr lang="en-US" sz="1300">
                          <a:solidFill>
                            <a:srgbClr val="000000"/>
                          </a:solidFill>
                        </a:rPr>
                        <a:t>Alfred Wegener Institute</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5:2"/>
                      </a:ext>
                    </a:extLst>
                  </a:tcPr>
                </a:tc>
              </a:tr>
              <a:tr h="483700">
                <a:tc>
                  <a:txBody>
                    <a:bodyPr/>
                    <a:lstStyle/>
                    <a:p>
                      <a:pPr marL="0" lvl="0" indent="0" algn="l" rtl="0">
                        <a:lnSpc>
                          <a:spcPct val="115000"/>
                        </a:lnSpc>
                        <a:spcBef>
                          <a:spcPts val="0"/>
                        </a:spcBef>
                        <a:spcAft>
                          <a:spcPts val="0"/>
                        </a:spcAft>
                        <a:buNone/>
                      </a:pPr>
                      <a:r>
                        <a:rPr lang="en-US" sz="1300">
                          <a:solidFill>
                            <a:srgbClr val="000000"/>
                          </a:solidFill>
                        </a:rPr>
                        <a:t>Rochelle Wigley</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490E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6:0"/>
                      </a:ext>
                    </a:extLst>
                  </a:tcPr>
                </a:tc>
                <a:tc>
                  <a:txBody>
                    <a:bodyPr/>
                    <a:lstStyle/>
                    <a:p>
                      <a:pPr marL="0" lvl="0" indent="0" algn="l" rtl="0">
                        <a:lnSpc>
                          <a:spcPct val="115000"/>
                        </a:lnSpc>
                        <a:spcBef>
                          <a:spcPts val="0"/>
                        </a:spcBef>
                        <a:spcAft>
                          <a:spcPts val="0"/>
                        </a:spcAft>
                        <a:buNone/>
                      </a:pPr>
                      <a:r>
                        <a:rPr lang="en-US" sz="1300">
                          <a:solidFill>
                            <a:srgbClr val="000000"/>
                          </a:solidFill>
                        </a:rPr>
                        <a:t>USA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490E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6:1"/>
                      </a:ext>
                    </a:extLst>
                  </a:tcPr>
                </a:tc>
                <a:tc>
                  <a:txBody>
                    <a:bodyPr/>
                    <a:lstStyle/>
                    <a:p>
                      <a:pPr marL="0" lvl="0" indent="0" algn="l" rtl="0">
                        <a:lnSpc>
                          <a:spcPct val="115000"/>
                        </a:lnSpc>
                        <a:spcBef>
                          <a:spcPts val="0"/>
                        </a:spcBef>
                        <a:spcAft>
                          <a:spcPts val="0"/>
                        </a:spcAft>
                        <a:buNone/>
                      </a:pPr>
                      <a:r>
                        <a:rPr lang="en-US" sz="1300">
                          <a:solidFill>
                            <a:srgbClr val="000000"/>
                          </a:solidFill>
                        </a:rPr>
                        <a:t>Center for Coastal &amp; Ocean Mapping/ University of New Hampshire </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490E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6:2"/>
                      </a:ext>
                    </a:extLst>
                  </a:tcPr>
                </a:tc>
              </a:tr>
              <a:tr h="418125">
                <a:tc>
                  <a:txBody>
                    <a:bodyPr/>
                    <a:lstStyle/>
                    <a:p>
                      <a:pPr marL="0" lvl="0" indent="0" algn="l" rtl="0">
                        <a:lnSpc>
                          <a:spcPct val="115000"/>
                        </a:lnSpc>
                        <a:spcBef>
                          <a:spcPts val="0"/>
                        </a:spcBef>
                        <a:spcAft>
                          <a:spcPts val="0"/>
                        </a:spcAft>
                        <a:buNone/>
                      </a:pPr>
                      <a:r>
                        <a:rPr lang="en-US" sz="1300">
                          <a:solidFill>
                            <a:srgbClr val="000000"/>
                          </a:solidFill>
                        </a:rPr>
                        <a:t>Pauline Weatherall</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7:0"/>
                      </a:ext>
                    </a:extLst>
                  </a:tcPr>
                </a:tc>
                <a:tc>
                  <a:txBody>
                    <a:bodyPr/>
                    <a:lstStyle/>
                    <a:p>
                      <a:pPr marL="0" lvl="0" indent="0" algn="l" rtl="0">
                        <a:lnSpc>
                          <a:spcPct val="115000"/>
                        </a:lnSpc>
                        <a:spcBef>
                          <a:spcPts val="0"/>
                        </a:spcBef>
                        <a:spcAft>
                          <a:spcPts val="0"/>
                        </a:spcAft>
                        <a:buNone/>
                      </a:pPr>
                      <a:r>
                        <a:rPr lang="en-US" sz="1300">
                          <a:solidFill>
                            <a:srgbClr val="000000"/>
                          </a:solidFill>
                        </a:rPr>
                        <a:t>United Kingdom</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7:1"/>
                      </a:ext>
                    </a:extLst>
                  </a:tcPr>
                </a:tc>
                <a:tc>
                  <a:txBody>
                    <a:bodyPr/>
                    <a:lstStyle/>
                    <a:p>
                      <a:pPr marL="0" lvl="0" indent="0" algn="l" rtl="0">
                        <a:lnSpc>
                          <a:spcPct val="115000"/>
                        </a:lnSpc>
                        <a:spcBef>
                          <a:spcPts val="0"/>
                        </a:spcBef>
                        <a:spcAft>
                          <a:spcPts val="0"/>
                        </a:spcAft>
                        <a:buNone/>
                      </a:pPr>
                      <a:r>
                        <a:rPr lang="en-US" sz="1300">
                          <a:solidFill>
                            <a:srgbClr val="000000"/>
                          </a:solidFill>
                        </a:rPr>
                        <a:t>British Oceanographic Data Center</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7: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Mark Zimmermann</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8:0"/>
                      </a:ext>
                    </a:extLst>
                  </a:tcPr>
                </a:tc>
                <a:tc>
                  <a:txBody>
                    <a:bodyPr/>
                    <a:lstStyle/>
                    <a:p>
                      <a:pPr marL="0" lvl="0" indent="0" algn="l" rtl="0">
                        <a:lnSpc>
                          <a:spcPct val="115000"/>
                        </a:lnSpc>
                        <a:spcBef>
                          <a:spcPts val="0"/>
                        </a:spcBef>
                        <a:spcAft>
                          <a:spcPts val="0"/>
                        </a:spcAft>
                        <a:buNone/>
                      </a:pPr>
                      <a:r>
                        <a:rPr lang="en-US" sz="1300">
                          <a:solidFill>
                            <a:srgbClr val="000000"/>
                          </a:solidFill>
                        </a:rPr>
                        <a:t>USA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8:1"/>
                      </a:ext>
                    </a:extLst>
                  </a:tcPr>
                </a:tc>
                <a:tc>
                  <a:txBody>
                    <a:bodyPr/>
                    <a:lstStyle/>
                    <a:p>
                      <a:pPr marL="0" lvl="0" indent="0" algn="l" rtl="0">
                        <a:lnSpc>
                          <a:spcPct val="115000"/>
                        </a:lnSpc>
                        <a:spcBef>
                          <a:spcPts val="0"/>
                        </a:spcBef>
                        <a:spcAft>
                          <a:spcPts val="0"/>
                        </a:spcAft>
                        <a:buNone/>
                      </a:pPr>
                      <a:r>
                        <a:rPr lang="en-US" sz="1300">
                          <a:solidFill>
                            <a:srgbClr val="000000"/>
                          </a:solidFill>
                        </a:rPr>
                        <a:t>National Oceanic and Atmospheric Administration</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8:2"/>
                      </a:ext>
                    </a:extLst>
                  </a:tcPr>
                </a:tc>
              </a:tr>
              <a:tr h="287850">
                <a:tc>
                  <a:txBody>
                    <a:bodyPr/>
                    <a:lstStyle/>
                    <a:p>
                      <a:pPr marL="0" lvl="0" indent="0" algn="l" rtl="0">
                        <a:lnSpc>
                          <a:spcPct val="115000"/>
                        </a:lnSpc>
                        <a:spcBef>
                          <a:spcPts val="0"/>
                        </a:spcBef>
                        <a:spcAft>
                          <a:spcPts val="0"/>
                        </a:spcAft>
                        <a:buNone/>
                      </a:pPr>
                      <a:r>
                        <a:rPr lang="en-US" sz="1300">
                          <a:solidFill>
                            <a:srgbClr val="000000"/>
                          </a:solidFill>
                        </a:rPr>
                        <a:t>John Hall</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9:0"/>
                      </a:ext>
                    </a:extLst>
                  </a:tcPr>
                </a:tc>
                <a:tc>
                  <a:txBody>
                    <a:bodyPr/>
                    <a:lstStyle/>
                    <a:p>
                      <a:pPr marL="0" lvl="0" indent="0" algn="l" rtl="0">
                        <a:lnSpc>
                          <a:spcPct val="115000"/>
                        </a:lnSpc>
                        <a:spcBef>
                          <a:spcPts val="0"/>
                        </a:spcBef>
                        <a:spcAft>
                          <a:spcPts val="0"/>
                        </a:spcAft>
                        <a:buNone/>
                      </a:pPr>
                      <a:r>
                        <a:rPr lang="en-US" sz="1300">
                          <a:solidFill>
                            <a:srgbClr val="000000"/>
                          </a:solidFill>
                        </a:rPr>
                        <a:t>Israel</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9:1"/>
                      </a:ext>
                    </a:extLst>
                  </a:tcPr>
                </a:tc>
                <a:tc>
                  <a:txBody>
                    <a:bodyPr/>
                    <a:lstStyle/>
                    <a:p>
                      <a:pPr marL="0" lvl="0" indent="0" algn="l" rtl="0">
                        <a:lnSpc>
                          <a:spcPct val="115000"/>
                        </a:lnSpc>
                        <a:spcBef>
                          <a:spcPts val="0"/>
                        </a:spcBef>
                        <a:spcAft>
                          <a:spcPts val="0"/>
                        </a:spcAft>
                        <a:buNone/>
                      </a:pPr>
                      <a:r>
                        <a:rPr lang="en-US" sz="1300">
                          <a:solidFill>
                            <a:srgbClr val="000000"/>
                          </a:solidFill>
                        </a:rPr>
                        <a:t>Geological Survey of Israel (Retired)</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9: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Shereen Sharma</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0:0"/>
                      </a:ext>
                    </a:extLst>
                  </a:tcPr>
                </a:tc>
                <a:tc>
                  <a:txBody>
                    <a:bodyPr/>
                    <a:lstStyle/>
                    <a:p>
                      <a:pPr marL="0" lvl="0" indent="0" algn="l" rtl="0">
                        <a:lnSpc>
                          <a:spcPct val="115000"/>
                        </a:lnSpc>
                        <a:spcBef>
                          <a:spcPts val="0"/>
                        </a:spcBef>
                        <a:spcAft>
                          <a:spcPts val="0"/>
                        </a:spcAft>
                        <a:buNone/>
                      </a:pPr>
                      <a:r>
                        <a:rPr lang="en-US" sz="1300">
                          <a:solidFill>
                            <a:srgbClr val="000000"/>
                          </a:solidFill>
                        </a:rPr>
                        <a:t>Australia</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0:1"/>
                      </a:ext>
                    </a:extLst>
                  </a:tcPr>
                </a:tc>
                <a:tc>
                  <a:txBody>
                    <a:bodyPr/>
                    <a:lstStyle/>
                    <a:p>
                      <a:pPr marL="0" lvl="0" indent="0" algn="l" rtl="0">
                        <a:lnSpc>
                          <a:spcPct val="115000"/>
                        </a:lnSpc>
                        <a:spcBef>
                          <a:spcPts val="0"/>
                        </a:spcBef>
                        <a:spcAft>
                          <a:spcPts val="0"/>
                        </a:spcAft>
                        <a:buNone/>
                      </a:pPr>
                      <a:r>
                        <a:rPr lang="en-US" sz="1300">
                          <a:solidFill>
                            <a:srgbClr val="000000"/>
                          </a:solidFill>
                        </a:rPr>
                        <a:t>Seabed 2030</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0:2"/>
                      </a:ext>
                    </a:extLst>
                  </a:tcPr>
                </a:tc>
              </a:tr>
              <a:tr h="272275">
                <a:tc>
                  <a:txBody>
                    <a:bodyPr/>
                    <a:lstStyle/>
                    <a:p>
                      <a:pPr marL="0" lvl="0" indent="0" algn="l" rtl="0">
                        <a:lnSpc>
                          <a:spcPct val="115000"/>
                        </a:lnSpc>
                        <a:spcBef>
                          <a:spcPts val="0"/>
                        </a:spcBef>
                        <a:spcAft>
                          <a:spcPts val="0"/>
                        </a:spcAft>
                        <a:buNone/>
                      </a:pPr>
                      <a:r>
                        <a:rPr lang="en-US" sz="1300">
                          <a:solidFill>
                            <a:srgbClr val="000000"/>
                          </a:solidFill>
                        </a:rPr>
                        <a:t>Yulia Zarayskaya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1:0"/>
                      </a:ext>
                    </a:extLst>
                  </a:tcPr>
                </a:tc>
                <a:tc>
                  <a:txBody>
                    <a:bodyPr/>
                    <a:lstStyle/>
                    <a:p>
                      <a:pPr marL="0" lvl="0" indent="0" algn="l" rtl="0">
                        <a:lnSpc>
                          <a:spcPct val="115000"/>
                        </a:lnSpc>
                        <a:spcBef>
                          <a:spcPts val="0"/>
                        </a:spcBef>
                        <a:spcAft>
                          <a:spcPts val="0"/>
                        </a:spcAft>
                        <a:buNone/>
                      </a:pPr>
                      <a:r>
                        <a:rPr lang="en-US" sz="1300">
                          <a:solidFill>
                            <a:srgbClr val="000000"/>
                          </a:solidFill>
                        </a:rPr>
                        <a:t>Russia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1:1"/>
                      </a:ext>
                    </a:extLst>
                  </a:tcPr>
                </a:tc>
                <a:tc>
                  <a:txBody>
                    <a:bodyPr/>
                    <a:lstStyle/>
                    <a:p>
                      <a:pPr marL="0" lvl="0" indent="0" algn="l" rtl="0">
                        <a:lnSpc>
                          <a:spcPct val="115000"/>
                        </a:lnSpc>
                        <a:spcBef>
                          <a:spcPts val="0"/>
                        </a:spcBef>
                        <a:spcAft>
                          <a:spcPts val="0"/>
                        </a:spcAft>
                        <a:buNone/>
                      </a:pPr>
                      <a:r>
                        <a:rPr lang="en-US" sz="1300">
                          <a:solidFill>
                            <a:srgbClr val="000000"/>
                          </a:solidFill>
                        </a:rPr>
                        <a:t>Geological Institute of the Russian Academy of Sciences</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1: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Robin Beaman</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2:0"/>
                      </a:ext>
                    </a:extLst>
                  </a:tcPr>
                </a:tc>
                <a:tc>
                  <a:txBody>
                    <a:bodyPr/>
                    <a:lstStyle/>
                    <a:p>
                      <a:pPr marL="0" lvl="0" indent="0" algn="l" rtl="0">
                        <a:lnSpc>
                          <a:spcPct val="115000"/>
                        </a:lnSpc>
                        <a:spcBef>
                          <a:spcPts val="0"/>
                        </a:spcBef>
                        <a:spcAft>
                          <a:spcPts val="0"/>
                        </a:spcAft>
                        <a:buNone/>
                      </a:pPr>
                      <a:r>
                        <a:rPr lang="en-US" sz="1300">
                          <a:solidFill>
                            <a:srgbClr val="000000"/>
                          </a:solidFill>
                        </a:rPr>
                        <a:t>Australia</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2:1"/>
                      </a:ext>
                    </a:extLst>
                  </a:tcPr>
                </a:tc>
                <a:tc>
                  <a:txBody>
                    <a:bodyPr/>
                    <a:lstStyle/>
                    <a:p>
                      <a:pPr marL="0" lvl="0" indent="0" algn="l" rtl="0">
                        <a:lnSpc>
                          <a:spcPct val="115000"/>
                        </a:lnSpc>
                        <a:spcBef>
                          <a:spcPts val="0"/>
                        </a:spcBef>
                        <a:spcAft>
                          <a:spcPts val="0"/>
                        </a:spcAft>
                        <a:buNone/>
                      </a:pPr>
                      <a:r>
                        <a:rPr lang="en-US" sz="1300">
                          <a:solidFill>
                            <a:srgbClr val="000000"/>
                          </a:solidFill>
                        </a:rPr>
                        <a:t>James Cook University</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2: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Jan Erik Arndt</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3:0"/>
                      </a:ext>
                    </a:extLst>
                  </a:tcPr>
                </a:tc>
                <a:tc>
                  <a:txBody>
                    <a:bodyPr/>
                    <a:lstStyle/>
                    <a:p>
                      <a:pPr marL="0" lvl="0" indent="0" algn="l" rtl="0">
                        <a:lnSpc>
                          <a:spcPct val="115000"/>
                        </a:lnSpc>
                        <a:spcBef>
                          <a:spcPts val="0"/>
                        </a:spcBef>
                        <a:spcAft>
                          <a:spcPts val="0"/>
                        </a:spcAft>
                        <a:buNone/>
                      </a:pPr>
                      <a:r>
                        <a:rPr lang="en-US" sz="1300">
                          <a:solidFill>
                            <a:srgbClr val="000000"/>
                          </a:solidFill>
                        </a:rPr>
                        <a:t>Germany</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3:1"/>
                      </a:ext>
                    </a:extLst>
                  </a:tcPr>
                </a:tc>
                <a:tc>
                  <a:txBody>
                    <a:bodyPr/>
                    <a:lstStyle/>
                    <a:p>
                      <a:pPr marL="0" lvl="0" indent="0" algn="l" rtl="0">
                        <a:lnSpc>
                          <a:spcPct val="115000"/>
                        </a:lnSpc>
                        <a:spcBef>
                          <a:spcPts val="0"/>
                        </a:spcBef>
                        <a:spcAft>
                          <a:spcPts val="0"/>
                        </a:spcAft>
                        <a:buClr>
                          <a:srgbClr val="000000"/>
                        </a:buClr>
                        <a:buSzPts val="1100"/>
                        <a:buFont typeface="Arial"/>
                        <a:buNone/>
                      </a:pPr>
                      <a:r>
                        <a:rPr lang="en-US" sz="1300">
                          <a:solidFill>
                            <a:srgbClr val="000000"/>
                          </a:solidFill>
                        </a:rPr>
                        <a:t>Alfred Wegener Institute</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3: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David Armstrong</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4:0"/>
                      </a:ext>
                    </a:extLst>
                  </a:tcPr>
                </a:tc>
                <a:tc>
                  <a:txBody>
                    <a:bodyPr/>
                    <a:lstStyle/>
                    <a:p>
                      <a:pPr marL="0" lvl="0" indent="0" algn="l" rtl="0">
                        <a:lnSpc>
                          <a:spcPct val="115000"/>
                        </a:lnSpc>
                        <a:spcBef>
                          <a:spcPts val="0"/>
                        </a:spcBef>
                        <a:spcAft>
                          <a:spcPts val="0"/>
                        </a:spcAft>
                        <a:buNone/>
                      </a:pPr>
                      <a:r>
                        <a:rPr lang="en-US" sz="1300">
                          <a:solidFill>
                            <a:srgbClr val="000000"/>
                          </a:solidFill>
                        </a:rPr>
                        <a:t>USA</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4:1"/>
                      </a:ext>
                    </a:extLst>
                  </a:tcPr>
                </a:tc>
                <a:tc>
                  <a:txBody>
                    <a:bodyPr/>
                    <a:lstStyle/>
                    <a:p>
                      <a:pPr marL="0" lvl="0" indent="0" algn="l" rtl="0">
                        <a:lnSpc>
                          <a:spcPct val="115000"/>
                        </a:lnSpc>
                        <a:spcBef>
                          <a:spcPts val="0"/>
                        </a:spcBef>
                        <a:spcAft>
                          <a:spcPts val="0"/>
                        </a:spcAft>
                        <a:buNone/>
                      </a:pPr>
                      <a:r>
                        <a:rPr lang="en-US" sz="1300">
                          <a:solidFill>
                            <a:srgbClr val="000000"/>
                          </a:solidFill>
                        </a:rPr>
                        <a:t>National Geospatial Agency</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4: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Jaya Roperez</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5:0"/>
                      </a:ext>
                    </a:extLst>
                  </a:tcPr>
                </a:tc>
                <a:tc>
                  <a:txBody>
                    <a:bodyPr/>
                    <a:lstStyle/>
                    <a:p>
                      <a:pPr marL="0" lvl="0" indent="0" algn="l" rtl="0">
                        <a:lnSpc>
                          <a:spcPct val="115000"/>
                        </a:lnSpc>
                        <a:spcBef>
                          <a:spcPts val="0"/>
                        </a:spcBef>
                        <a:spcAft>
                          <a:spcPts val="0"/>
                        </a:spcAft>
                        <a:buNone/>
                      </a:pPr>
                      <a:r>
                        <a:rPr lang="en-US" sz="1300">
                          <a:solidFill>
                            <a:srgbClr val="000000"/>
                          </a:solidFill>
                        </a:rPr>
                        <a:t>New Zealand</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5:1"/>
                      </a:ext>
                    </a:extLst>
                  </a:tcPr>
                </a:tc>
                <a:tc>
                  <a:txBody>
                    <a:bodyPr/>
                    <a:lstStyle/>
                    <a:p>
                      <a:pPr marL="0" lvl="0" indent="0" algn="l" rtl="0">
                        <a:lnSpc>
                          <a:spcPct val="115000"/>
                        </a:lnSpc>
                        <a:spcBef>
                          <a:spcPts val="0"/>
                        </a:spcBef>
                        <a:spcAft>
                          <a:spcPts val="0"/>
                        </a:spcAft>
                        <a:buNone/>
                      </a:pPr>
                      <a:r>
                        <a:rPr lang="en-US" sz="1300">
                          <a:solidFill>
                            <a:srgbClr val="000000"/>
                          </a:solidFill>
                        </a:rPr>
                        <a:t>National Institute of Water and Atmospheric Research</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5:2"/>
                      </a:ext>
                    </a:extLst>
                  </a:tcPr>
                </a:tc>
              </a:tr>
              <a:tr h="255925">
                <a:tc>
                  <a:txBody>
                    <a:bodyPr/>
                    <a:lstStyle/>
                    <a:p>
                      <a:pPr marL="0" lvl="0" indent="0" algn="l" rtl="0">
                        <a:lnSpc>
                          <a:spcPct val="115000"/>
                        </a:lnSpc>
                        <a:spcBef>
                          <a:spcPts val="0"/>
                        </a:spcBef>
                        <a:spcAft>
                          <a:spcPts val="0"/>
                        </a:spcAft>
                        <a:buNone/>
                      </a:pPr>
                      <a:r>
                        <a:rPr lang="en-US" sz="1300">
                          <a:solidFill>
                            <a:srgbClr val="000000"/>
                          </a:solidFill>
                        </a:rPr>
                        <a:t>Ana Carolina Lavagnino</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6:0"/>
                      </a:ext>
                    </a:extLst>
                  </a:tcPr>
                </a:tc>
                <a:tc>
                  <a:txBody>
                    <a:bodyPr/>
                    <a:lstStyle/>
                    <a:p>
                      <a:pPr marL="0" lvl="0" indent="0" algn="l" rtl="0">
                        <a:lnSpc>
                          <a:spcPct val="115000"/>
                        </a:lnSpc>
                        <a:spcBef>
                          <a:spcPts val="0"/>
                        </a:spcBef>
                        <a:spcAft>
                          <a:spcPts val="0"/>
                        </a:spcAft>
                        <a:buNone/>
                      </a:pPr>
                      <a:r>
                        <a:rPr lang="en-US" sz="1300">
                          <a:solidFill>
                            <a:srgbClr val="000000"/>
                          </a:solidFill>
                        </a:rPr>
                        <a:t>Brazil</a:t>
                      </a:r>
                      <a:endParaRPr sz="1300">
                        <a:solidFill>
                          <a:srgbClr val="000000"/>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6:1"/>
                      </a:ext>
                    </a:extLst>
                  </a:tcPr>
                </a:tc>
                <a:tc>
                  <a:txBody>
                    <a:bodyPr/>
                    <a:lstStyle/>
                    <a:p>
                      <a:pPr marL="0" lvl="0" indent="0" algn="l" rtl="0">
                        <a:lnSpc>
                          <a:spcPct val="115000"/>
                        </a:lnSpc>
                        <a:spcBef>
                          <a:spcPts val="0"/>
                        </a:spcBef>
                        <a:spcAft>
                          <a:spcPts val="0"/>
                        </a:spcAft>
                        <a:buNone/>
                      </a:pPr>
                      <a:r>
                        <a:rPr lang="en-US" sz="1300">
                          <a:solidFill>
                            <a:srgbClr val="000000"/>
                          </a:solidFill>
                        </a:rPr>
                        <a:t>Federal University of Espirito Santo</a:t>
                      </a:r>
                      <a:endParaRPr sz="1300">
                        <a:solidFill>
                          <a:srgbClr val="000000"/>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4285F4"/>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ellId="150:16:2"/>
                      </a:ext>
                    </a:extLst>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72eb83032c_1_26"/>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56" name="Google Shape;156;g172eb83032c_1_26"/>
          <p:cNvSpPr txBox="1"/>
          <p:nvPr/>
        </p:nvSpPr>
        <p:spPr>
          <a:xfrm>
            <a:off x="1246819" y="442175"/>
            <a:ext cx="58917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a:solidFill>
                  <a:srgbClr val="595959"/>
                </a:solidFill>
              </a:rPr>
              <a:t>SCRUM 2022 Achievements</a:t>
            </a:r>
            <a:endParaRPr sz="2300" i="0" u="none" strike="noStrike" cap="none">
              <a:solidFill>
                <a:srgbClr val="595959"/>
              </a:solidFill>
            </a:endParaRPr>
          </a:p>
        </p:txBody>
      </p:sp>
      <p:sp>
        <p:nvSpPr>
          <p:cNvPr id="157" name="Google Shape;157;g172eb83032c_1_26"/>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2</a:t>
            </a:r>
            <a:endParaRPr sz="2800" b="0" i="0" u="none" strike="noStrike" cap="none">
              <a:solidFill>
                <a:srgbClr val="01A9AA"/>
              </a:solidFill>
              <a:latin typeface="Arial"/>
              <a:ea typeface="Arial"/>
              <a:cs typeface="Arial"/>
              <a:sym typeface="Arial"/>
            </a:endParaRPr>
          </a:p>
        </p:txBody>
      </p:sp>
      <p:sp>
        <p:nvSpPr>
          <p:cNvPr id="158" name="Google Shape;158;g172eb83032c_1_26"/>
          <p:cNvSpPr txBox="1"/>
          <p:nvPr/>
        </p:nvSpPr>
        <p:spPr>
          <a:xfrm>
            <a:off x="645975" y="1274800"/>
            <a:ext cx="8752500" cy="4757700"/>
          </a:xfrm>
          <a:prstGeom prst="rect">
            <a:avLst/>
          </a:prstGeom>
          <a:noFill/>
          <a:ln>
            <a:noFill/>
          </a:ln>
        </p:spPr>
        <p:txBody>
          <a:bodyPr spcFirstLastPara="1" wrap="square" lIns="91425" tIns="91425" rIns="91425" bIns="91425" anchor="t" anchorCtr="0">
            <a:normAutofit/>
          </a:bodyPr>
          <a:lstStyle/>
          <a:p>
            <a:pPr marL="457200" lvl="0" indent="-389500" algn="l" rtl="0">
              <a:lnSpc>
                <a:spcPct val="115000"/>
              </a:lnSpc>
              <a:spcBef>
                <a:spcPts val="0"/>
              </a:spcBef>
              <a:spcAft>
                <a:spcPts val="0"/>
              </a:spcAft>
              <a:buClr>
                <a:srgbClr val="595959"/>
              </a:buClr>
              <a:buSzPts val="2534"/>
              <a:buChar char="●"/>
            </a:pPr>
            <a:r>
              <a:rPr lang="en-US" sz="2533">
                <a:solidFill>
                  <a:srgbClr val="595959"/>
                </a:solidFill>
              </a:rPr>
              <a:t>G</a:t>
            </a:r>
            <a:r>
              <a:rPr lang="en-US" sz="2433">
                <a:solidFill>
                  <a:srgbClr val="595959"/>
                </a:solidFill>
              </a:rPr>
              <a:t>EBCO 2022 Grid review</a:t>
            </a:r>
            <a:endParaRPr sz="2433">
              <a:solidFill>
                <a:srgbClr val="595959"/>
              </a:solidFill>
            </a:endParaRPr>
          </a:p>
          <a:p>
            <a:pPr marL="457200" lvl="0" indent="-383150" algn="l" rtl="0">
              <a:lnSpc>
                <a:spcPct val="115000"/>
              </a:lnSpc>
              <a:spcBef>
                <a:spcPts val="0"/>
              </a:spcBef>
              <a:spcAft>
                <a:spcPts val="0"/>
              </a:spcAft>
              <a:buClr>
                <a:srgbClr val="595959"/>
              </a:buClr>
              <a:buSzPts val="2434"/>
              <a:buChar char="●"/>
            </a:pPr>
            <a:r>
              <a:rPr lang="en-US" sz="2433">
                <a:solidFill>
                  <a:srgbClr val="595959"/>
                </a:solidFill>
              </a:rPr>
              <a:t>Prioritisation discussions with TSCOM and Seabed 2030</a:t>
            </a:r>
            <a:endParaRPr sz="2433">
              <a:solidFill>
                <a:srgbClr val="595959"/>
              </a:solidFill>
            </a:endParaRPr>
          </a:p>
          <a:p>
            <a:pPr marL="457200" lvl="0" indent="-383150" algn="l" rtl="0">
              <a:lnSpc>
                <a:spcPct val="115000"/>
              </a:lnSpc>
              <a:spcBef>
                <a:spcPts val="0"/>
              </a:spcBef>
              <a:spcAft>
                <a:spcPts val="0"/>
              </a:spcAft>
              <a:buClr>
                <a:srgbClr val="595959"/>
              </a:buClr>
              <a:buSzPts val="2434"/>
              <a:buChar char="●"/>
            </a:pPr>
            <a:r>
              <a:rPr lang="en-US" sz="2433">
                <a:solidFill>
                  <a:srgbClr val="595959"/>
                </a:solidFill>
              </a:rPr>
              <a:t>IOC State of Ocean Report</a:t>
            </a:r>
            <a:endParaRPr sz="2433">
              <a:solidFill>
                <a:srgbClr val="595959"/>
              </a:solidFill>
            </a:endParaRPr>
          </a:p>
          <a:p>
            <a:pPr marL="914400" lvl="1" indent="-357750" algn="l" rtl="0">
              <a:lnSpc>
                <a:spcPct val="115000"/>
              </a:lnSpc>
              <a:spcBef>
                <a:spcPts val="0"/>
              </a:spcBef>
              <a:spcAft>
                <a:spcPts val="0"/>
              </a:spcAft>
              <a:buClr>
                <a:srgbClr val="595959"/>
              </a:buClr>
              <a:buSzPts val="2034"/>
              <a:buChar char="○"/>
            </a:pPr>
            <a:r>
              <a:rPr lang="en-US" sz="2033">
                <a:solidFill>
                  <a:srgbClr val="595959"/>
                </a:solidFill>
              </a:rPr>
              <a:t>Thanks Pauline</a:t>
            </a:r>
            <a:endParaRPr sz="2033">
              <a:solidFill>
                <a:srgbClr val="595959"/>
              </a:solidFill>
            </a:endParaRPr>
          </a:p>
          <a:p>
            <a:pPr marL="457200" lvl="0" indent="-383150" algn="l" rtl="0">
              <a:lnSpc>
                <a:spcPct val="115000"/>
              </a:lnSpc>
              <a:spcBef>
                <a:spcPts val="0"/>
              </a:spcBef>
              <a:spcAft>
                <a:spcPts val="0"/>
              </a:spcAft>
              <a:buClr>
                <a:srgbClr val="595959"/>
              </a:buClr>
              <a:buSzPts val="2434"/>
              <a:buChar char="●"/>
            </a:pPr>
            <a:r>
              <a:rPr lang="en-US" sz="2433">
                <a:solidFill>
                  <a:srgbClr val="595959"/>
                </a:solidFill>
              </a:rPr>
              <a:t>Wind in the Sails workshop</a:t>
            </a:r>
            <a:endParaRPr sz="2433">
              <a:solidFill>
                <a:srgbClr val="595959"/>
              </a:solidFill>
            </a:endParaRPr>
          </a:p>
          <a:p>
            <a:pPr marL="457200" lvl="0" indent="-383150" algn="l" rtl="0">
              <a:lnSpc>
                <a:spcPct val="115000"/>
              </a:lnSpc>
              <a:spcBef>
                <a:spcPts val="0"/>
              </a:spcBef>
              <a:spcAft>
                <a:spcPts val="0"/>
              </a:spcAft>
              <a:buClr>
                <a:srgbClr val="595959"/>
              </a:buClr>
              <a:buSzPts val="2434"/>
              <a:buChar char="●"/>
            </a:pPr>
            <a:r>
              <a:rPr lang="en-US" sz="2433">
                <a:solidFill>
                  <a:srgbClr val="595959"/>
                </a:solidFill>
              </a:rPr>
              <a:t>Virtual SCRUM meeting held in Sept</a:t>
            </a:r>
            <a:endParaRPr sz="2433">
              <a:solidFill>
                <a:srgbClr val="595959"/>
              </a:solidFill>
            </a:endParaRPr>
          </a:p>
          <a:p>
            <a:pPr marL="457200" lvl="0" indent="-383150" algn="l" rtl="0">
              <a:lnSpc>
                <a:spcPct val="115000"/>
              </a:lnSpc>
              <a:spcBef>
                <a:spcPts val="0"/>
              </a:spcBef>
              <a:spcAft>
                <a:spcPts val="0"/>
              </a:spcAft>
              <a:buClr>
                <a:srgbClr val="595959"/>
              </a:buClr>
              <a:buSzPts val="2434"/>
              <a:buChar char="●"/>
            </a:pPr>
            <a:r>
              <a:rPr lang="en-US" sz="2433">
                <a:solidFill>
                  <a:srgbClr val="595959"/>
                </a:solidFill>
              </a:rPr>
              <a:t>Seabed Mapping Session held at a Marine Safety Information workshop, organised by South-East Pacific Regional Hydrographic Commission </a:t>
            </a:r>
            <a:endParaRPr sz="2433">
              <a:solidFill>
                <a:srgbClr val="595959"/>
              </a:solidFill>
            </a:endParaRPr>
          </a:p>
          <a:p>
            <a:pPr marL="0" lvl="0" indent="0" algn="l" rtl="0">
              <a:lnSpc>
                <a:spcPct val="115000"/>
              </a:lnSpc>
              <a:spcBef>
                <a:spcPts val="1200"/>
              </a:spcBef>
              <a:spcAft>
                <a:spcPts val="0"/>
              </a:spcAft>
              <a:buNone/>
            </a:pPr>
            <a:endParaRPr sz="1800">
              <a:solidFill>
                <a:srgbClr val="595959"/>
              </a:solidFill>
            </a:endParaRPr>
          </a:p>
          <a:p>
            <a:pPr marL="0" lvl="0" indent="0" algn="l" rtl="0">
              <a:lnSpc>
                <a:spcPct val="115000"/>
              </a:lnSpc>
              <a:spcBef>
                <a:spcPts val="1200"/>
              </a:spcBef>
              <a:spcAft>
                <a:spcPts val="1200"/>
              </a:spcAft>
              <a:buNone/>
            </a:pPr>
            <a:endParaRPr sz="1800">
              <a:solidFill>
                <a:srgbClr val="595959"/>
              </a:solidFill>
            </a:endParaRPr>
          </a:p>
        </p:txBody>
      </p:sp>
      <p:pic>
        <p:nvPicPr>
          <p:cNvPr id="159" name="Google Shape;159;g172eb83032c_1_26"/>
          <p:cNvPicPr preferRelativeResize="0"/>
          <p:nvPr/>
        </p:nvPicPr>
        <p:blipFill>
          <a:blip r:embed="rId3">
            <a:alphaModFix/>
          </a:blip>
          <a:stretch>
            <a:fillRect/>
          </a:stretch>
        </p:blipFill>
        <p:spPr>
          <a:xfrm>
            <a:off x="8212750" y="2185400"/>
            <a:ext cx="3841649" cy="184577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46" name="Google Shape;146;p5"/>
          <p:cNvSpPr txBox="1"/>
          <p:nvPr/>
        </p:nvSpPr>
        <p:spPr>
          <a:xfrm>
            <a:off x="1246835" y="442178"/>
            <a:ext cx="592088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595959"/>
                </a:solidFill>
                <a:latin typeface="Arial"/>
                <a:ea typeface="Arial"/>
                <a:cs typeface="Arial"/>
                <a:sym typeface="Arial"/>
              </a:rPr>
              <a:t>GEBCO morning at MSI workshop in Colombia</a:t>
            </a:r>
            <a:endParaRPr sz="2000" dirty="0">
              <a:solidFill>
                <a:srgbClr val="595959"/>
              </a:solidFill>
              <a:latin typeface="Arial"/>
              <a:ea typeface="Arial"/>
              <a:cs typeface="Arial"/>
              <a:sym typeface="Arial"/>
            </a:endParaRPr>
          </a:p>
        </p:txBody>
      </p:sp>
      <p:sp>
        <p:nvSpPr>
          <p:cNvPr id="147" name="Google Shape;147;p5"/>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01A9AA"/>
                </a:solidFill>
                <a:latin typeface="Arial"/>
                <a:ea typeface="Arial"/>
                <a:cs typeface="Arial"/>
                <a:sym typeface="Arial"/>
              </a:rPr>
              <a:t>02</a:t>
            </a:r>
            <a:endParaRPr sz="2800" dirty="0">
              <a:solidFill>
                <a:srgbClr val="01A9AA"/>
              </a:solidFill>
              <a:latin typeface="Arial"/>
              <a:ea typeface="Arial"/>
              <a:cs typeface="Arial"/>
              <a:sym typeface="Arial"/>
            </a:endParaRPr>
          </a:p>
        </p:txBody>
      </p:sp>
      <p:pic>
        <p:nvPicPr>
          <p:cNvPr id="5122" name="Picture 2" descr="Vicki Ferrini | Lamont-Doherty Earth Observatory">
            <a:extLst>
              <a:ext uri="{FF2B5EF4-FFF2-40B4-BE49-F238E27FC236}">
                <a16:creationId xmlns="" xmlns:a16="http://schemas.microsoft.com/office/drawing/2014/main" id="{5B6EC1D7-5542-6513-8D82-43616ED61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160" y="40130"/>
            <a:ext cx="1984191" cy="19467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 xmlns:a16="http://schemas.microsoft.com/office/drawing/2014/main" id="{521CE197-40FB-784E-4203-2F273CB7FBBA}"/>
              </a:ext>
            </a:extLst>
          </p:cNvPr>
          <p:cNvPicPr>
            <a:picLocks noChangeAspect="1"/>
          </p:cNvPicPr>
          <p:nvPr/>
        </p:nvPicPr>
        <p:blipFill>
          <a:blip r:embed="rId4"/>
          <a:stretch>
            <a:fillRect/>
          </a:stretch>
        </p:blipFill>
        <p:spPr>
          <a:xfrm>
            <a:off x="7724962" y="2317506"/>
            <a:ext cx="1870705" cy="1404647"/>
          </a:xfrm>
          <a:prstGeom prst="rect">
            <a:avLst/>
          </a:prstGeom>
        </p:spPr>
      </p:pic>
      <p:pic>
        <p:nvPicPr>
          <p:cNvPr id="5" name="Imagen 4">
            <a:extLst>
              <a:ext uri="{FF2B5EF4-FFF2-40B4-BE49-F238E27FC236}">
                <a16:creationId xmlns="" xmlns:a16="http://schemas.microsoft.com/office/drawing/2014/main" id="{D3D5A2A8-3B08-59A6-9157-CDB6DB48186C}"/>
              </a:ext>
            </a:extLst>
          </p:cNvPr>
          <p:cNvPicPr>
            <a:picLocks noChangeAspect="1"/>
          </p:cNvPicPr>
          <p:nvPr/>
        </p:nvPicPr>
        <p:blipFill>
          <a:blip r:embed="rId5"/>
          <a:stretch>
            <a:fillRect/>
          </a:stretch>
        </p:blipFill>
        <p:spPr>
          <a:xfrm>
            <a:off x="7724962" y="4168760"/>
            <a:ext cx="1872863" cy="1404647"/>
          </a:xfrm>
          <a:prstGeom prst="rect">
            <a:avLst/>
          </a:prstGeom>
        </p:spPr>
      </p:pic>
      <p:pic>
        <p:nvPicPr>
          <p:cNvPr id="7" name="Imagen 6">
            <a:extLst>
              <a:ext uri="{FF2B5EF4-FFF2-40B4-BE49-F238E27FC236}">
                <a16:creationId xmlns="" xmlns:a16="http://schemas.microsoft.com/office/drawing/2014/main" id="{9D0AE7CD-F952-3B87-E690-49A517A45E48}"/>
              </a:ext>
            </a:extLst>
          </p:cNvPr>
          <p:cNvPicPr>
            <a:picLocks noChangeAspect="1"/>
          </p:cNvPicPr>
          <p:nvPr/>
        </p:nvPicPr>
        <p:blipFill>
          <a:blip r:embed="rId6"/>
          <a:stretch>
            <a:fillRect/>
          </a:stretch>
        </p:blipFill>
        <p:spPr>
          <a:xfrm>
            <a:off x="294385" y="1291431"/>
            <a:ext cx="7035197" cy="3954042"/>
          </a:xfrm>
          <a:prstGeom prst="rect">
            <a:avLst/>
          </a:prstGeom>
        </p:spPr>
      </p:pic>
      <p:sp>
        <p:nvSpPr>
          <p:cNvPr id="9" name="CuadroTexto 8">
            <a:extLst>
              <a:ext uri="{FF2B5EF4-FFF2-40B4-BE49-F238E27FC236}">
                <a16:creationId xmlns="" xmlns:a16="http://schemas.microsoft.com/office/drawing/2014/main" id="{0BAD527B-F452-DB1C-5640-A8D286A03594}"/>
              </a:ext>
            </a:extLst>
          </p:cNvPr>
          <p:cNvSpPr txBox="1"/>
          <p:nvPr/>
        </p:nvSpPr>
        <p:spPr>
          <a:xfrm>
            <a:off x="9881416" y="4520003"/>
            <a:ext cx="1872863" cy="523220"/>
          </a:xfrm>
          <a:prstGeom prst="rect">
            <a:avLst/>
          </a:prstGeom>
          <a:noFill/>
        </p:spPr>
        <p:txBody>
          <a:bodyPr wrap="square" rtlCol="0">
            <a:spAutoFit/>
          </a:bodyPr>
          <a:lstStyle/>
          <a:p>
            <a:r>
              <a:rPr lang="en-US" b="1" dirty="0"/>
              <a:t>Hugo Montoro</a:t>
            </a:r>
          </a:p>
          <a:p>
            <a:r>
              <a:rPr lang="en-US" dirty="0"/>
              <a:t>Vice-Chair SCRUM</a:t>
            </a:r>
          </a:p>
        </p:txBody>
      </p:sp>
      <p:sp>
        <p:nvSpPr>
          <p:cNvPr id="10" name="CuadroTexto 9">
            <a:extLst>
              <a:ext uri="{FF2B5EF4-FFF2-40B4-BE49-F238E27FC236}">
                <a16:creationId xmlns="" xmlns:a16="http://schemas.microsoft.com/office/drawing/2014/main" id="{33D47963-E324-21B8-84AA-78ACA81DD784}"/>
              </a:ext>
            </a:extLst>
          </p:cNvPr>
          <p:cNvSpPr txBox="1"/>
          <p:nvPr/>
        </p:nvSpPr>
        <p:spPr>
          <a:xfrm>
            <a:off x="9881416" y="2219610"/>
            <a:ext cx="1872863" cy="1600438"/>
          </a:xfrm>
          <a:prstGeom prst="rect">
            <a:avLst/>
          </a:prstGeom>
          <a:noFill/>
        </p:spPr>
        <p:txBody>
          <a:bodyPr wrap="square" rtlCol="0">
            <a:spAutoFit/>
          </a:bodyPr>
          <a:lstStyle/>
          <a:p>
            <a:r>
              <a:rPr lang="en-US" b="1" dirty="0"/>
              <a:t>Belen Jimenez Baron</a:t>
            </a:r>
          </a:p>
          <a:p>
            <a:r>
              <a:rPr lang="en-US" dirty="0"/>
              <a:t>Data Manager </a:t>
            </a:r>
          </a:p>
          <a:p>
            <a:r>
              <a:rPr lang="en-US" dirty="0"/>
              <a:t>South and West Pacific Ocean Regional Center – SEABED 2030</a:t>
            </a:r>
          </a:p>
        </p:txBody>
      </p:sp>
      <p:sp>
        <p:nvSpPr>
          <p:cNvPr id="11" name="CuadroTexto 10">
            <a:extLst>
              <a:ext uri="{FF2B5EF4-FFF2-40B4-BE49-F238E27FC236}">
                <a16:creationId xmlns="" xmlns:a16="http://schemas.microsoft.com/office/drawing/2014/main" id="{E1A6FF8B-FBD1-454D-C201-2771A1C91FB4}"/>
              </a:ext>
            </a:extLst>
          </p:cNvPr>
          <p:cNvSpPr txBox="1"/>
          <p:nvPr/>
        </p:nvSpPr>
        <p:spPr>
          <a:xfrm>
            <a:off x="9881416" y="321025"/>
            <a:ext cx="1872863" cy="1600438"/>
          </a:xfrm>
          <a:prstGeom prst="rect">
            <a:avLst/>
          </a:prstGeom>
          <a:noFill/>
        </p:spPr>
        <p:txBody>
          <a:bodyPr wrap="square" rtlCol="0">
            <a:spAutoFit/>
          </a:bodyPr>
          <a:lstStyle/>
          <a:p>
            <a:r>
              <a:rPr lang="en-US" b="1" dirty="0"/>
              <a:t>Vicki </a:t>
            </a:r>
            <a:r>
              <a:rPr lang="en-US" b="1" dirty="0" err="1"/>
              <a:t>Ferrini</a:t>
            </a:r>
            <a:endParaRPr lang="en-US" b="1" dirty="0"/>
          </a:p>
          <a:p>
            <a:r>
              <a:rPr lang="en-US" dirty="0"/>
              <a:t>Head</a:t>
            </a:r>
          </a:p>
          <a:p>
            <a:r>
              <a:rPr lang="en-US" dirty="0"/>
              <a:t>Atlantic and Indian Oceans Regional Center</a:t>
            </a:r>
          </a:p>
          <a:p>
            <a:r>
              <a:rPr lang="en-US" dirty="0"/>
              <a:t>SEABED 2030</a:t>
            </a:r>
          </a:p>
          <a:p>
            <a:endParaRPr lang="en-US" dirty="0"/>
          </a:p>
        </p:txBody>
      </p:sp>
      <p:sp>
        <p:nvSpPr>
          <p:cNvPr id="12" name="CuadroTexto 11">
            <a:extLst>
              <a:ext uri="{FF2B5EF4-FFF2-40B4-BE49-F238E27FC236}">
                <a16:creationId xmlns="" xmlns:a16="http://schemas.microsoft.com/office/drawing/2014/main" id="{59C42939-E1D3-D534-BE33-BC462E8697DB}"/>
              </a:ext>
            </a:extLst>
          </p:cNvPr>
          <p:cNvSpPr txBox="1"/>
          <p:nvPr/>
        </p:nvSpPr>
        <p:spPr>
          <a:xfrm>
            <a:off x="2890684" y="829766"/>
            <a:ext cx="2202426" cy="307777"/>
          </a:xfrm>
          <a:prstGeom prst="rect">
            <a:avLst/>
          </a:prstGeom>
          <a:noFill/>
        </p:spPr>
        <p:txBody>
          <a:bodyPr wrap="square" rtlCol="0">
            <a:spAutoFit/>
          </a:bodyPr>
          <a:lstStyle/>
          <a:p>
            <a:r>
              <a:rPr lang="en-US" dirty="0"/>
              <a:t>September 30</a:t>
            </a:r>
            <a:r>
              <a:rPr lang="en-US" baseline="30000" dirty="0"/>
              <a:t>th</a:t>
            </a:r>
            <a:r>
              <a:rPr lang="en-US" dirty="0"/>
              <a:t>, 2022</a:t>
            </a:r>
          </a:p>
        </p:txBody>
      </p:sp>
    </p:spTree>
    <p:extLst>
      <p:ext uri="{BB962C8B-B14F-4D97-AF65-F5344CB8AC3E}">
        <p14:creationId xmlns:p14="http://schemas.microsoft.com/office/powerpoint/2010/main" val="1538058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p:nvPr/>
        </p:nvSpPr>
        <p:spPr>
          <a:xfrm>
            <a:off x="342900" y="264160"/>
            <a:ext cx="756920" cy="75692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algun Gothic"/>
              <a:ea typeface="Malgun Gothic"/>
              <a:cs typeface="Malgun Gothic"/>
              <a:sym typeface="Malgun Gothic"/>
            </a:endParaRPr>
          </a:p>
        </p:txBody>
      </p:sp>
      <p:sp>
        <p:nvSpPr>
          <p:cNvPr id="153" name="Google Shape;153;p6"/>
          <p:cNvSpPr txBox="1"/>
          <p:nvPr/>
        </p:nvSpPr>
        <p:spPr>
          <a:xfrm>
            <a:off x="1246836" y="442178"/>
            <a:ext cx="13882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595959"/>
                </a:solidFill>
              </a:rPr>
              <a:t>Attendees</a:t>
            </a:r>
            <a:endParaRPr sz="2000" dirty="0">
              <a:solidFill>
                <a:srgbClr val="595959"/>
              </a:solidFill>
              <a:latin typeface="Arial"/>
              <a:ea typeface="Arial"/>
              <a:cs typeface="Arial"/>
              <a:sym typeface="Arial"/>
            </a:endParaRPr>
          </a:p>
        </p:txBody>
      </p:sp>
      <p:sp>
        <p:nvSpPr>
          <p:cNvPr id="154" name="Google Shape;154;p6"/>
          <p:cNvSpPr/>
          <p:nvPr/>
        </p:nvSpPr>
        <p:spPr>
          <a:xfrm>
            <a:off x="416189" y="380623"/>
            <a:ext cx="61034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1A9AA"/>
                </a:solidFill>
                <a:latin typeface="Arial"/>
                <a:ea typeface="Arial"/>
                <a:cs typeface="Arial"/>
                <a:sym typeface="Arial"/>
              </a:rPr>
              <a:t>02</a:t>
            </a:r>
            <a:endParaRPr sz="2800">
              <a:solidFill>
                <a:srgbClr val="01A9AA"/>
              </a:solidFill>
              <a:latin typeface="Arial"/>
              <a:ea typeface="Arial"/>
              <a:cs typeface="Arial"/>
              <a:sym typeface="Arial"/>
            </a:endParaRPr>
          </a:p>
        </p:txBody>
      </p:sp>
      <p:pic>
        <p:nvPicPr>
          <p:cNvPr id="3" name="Imagen 2">
            <a:extLst>
              <a:ext uri="{FF2B5EF4-FFF2-40B4-BE49-F238E27FC236}">
                <a16:creationId xmlns="" xmlns:a16="http://schemas.microsoft.com/office/drawing/2014/main" id="{8F22DF03-8302-E34C-563C-33422B158418}"/>
              </a:ext>
            </a:extLst>
          </p:cNvPr>
          <p:cNvPicPr>
            <a:picLocks noChangeAspect="1"/>
          </p:cNvPicPr>
          <p:nvPr/>
        </p:nvPicPr>
        <p:blipFill>
          <a:blip r:embed="rId3"/>
          <a:stretch>
            <a:fillRect/>
          </a:stretch>
        </p:blipFill>
        <p:spPr>
          <a:xfrm>
            <a:off x="3262767" y="0"/>
            <a:ext cx="7279576" cy="4444373"/>
          </a:xfrm>
          <a:prstGeom prst="rect">
            <a:avLst/>
          </a:prstGeom>
        </p:spPr>
      </p:pic>
      <p:pic>
        <p:nvPicPr>
          <p:cNvPr id="5" name="Imagen 4">
            <a:extLst>
              <a:ext uri="{FF2B5EF4-FFF2-40B4-BE49-F238E27FC236}">
                <a16:creationId xmlns="" xmlns:a16="http://schemas.microsoft.com/office/drawing/2014/main" id="{7738E436-BBD7-0F96-0E7B-3653402244C1}"/>
              </a:ext>
            </a:extLst>
          </p:cNvPr>
          <p:cNvPicPr>
            <a:picLocks noChangeAspect="1"/>
          </p:cNvPicPr>
          <p:nvPr/>
        </p:nvPicPr>
        <p:blipFill>
          <a:blip r:embed="rId4"/>
          <a:stretch>
            <a:fillRect/>
          </a:stretch>
        </p:blipFill>
        <p:spPr>
          <a:xfrm>
            <a:off x="3326628" y="4239590"/>
            <a:ext cx="7033870" cy="1859441"/>
          </a:xfrm>
          <a:prstGeom prst="rect">
            <a:avLst/>
          </a:prstGeom>
        </p:spPr>
      </p:pic>
    </p:spTree>
    <p:extLst>
      <p:ext uri="{BB962C8B-B14F-4D97-AF65-F5344CB8AC3E}">
        <p14:creationId xmlns:p14="http://schemas.microsoft.com/office/powerpoint/2010/main" val="2682646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72eb83032c_1_32"/>
          <p:cNvSpPr/>
          <p:nvPr/>
        </p:nvSpPr>
        <p:spPr>
          <a:xfrm>
            <a:off x="342900" y="264160"/>
            <a:ext cx="756900" cy="7569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algun Gothic"/>
              <a:ea typeface="Malgun Gothic"/>
              <a:cs typeface="Malgun Gothic"/>
              <a:sym typeface="Malgun Gothic"/>
            </a:endParaRPr>
          </a:p>
        </p:txBody>
      </p:sp>
      <p:sp>
        <p:nvSpPr>
          <p:cNvPr id="165" name="Google Shape;165;g172eb83032c_1_32"/>
          <p:cNvSpPr txBox="1"/>
          <p:nvPr/>
        </p:nvSpPr>
        <p:spPr>
          <a:xfrm>
            <a:off x="1262419" y="264150"/>
            <a:ext cx="61722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300">
                <a:solidFill>
                  <a:srgbClr val="595959"/>
                </a:solidFill>
              </a:rPr>
              <a:t>2022 IHO/IOC Meetings Attended</a:t>
            </a:r>
            <a:endParaRPr sz="2300">
              <a:solidFill>
                <a:srgbClr val="595959"/>
              </a:solidFill>
            </a:endParaRPr>
          </a:p>
        </p:txBody>
      </p:sp>
      <p:sp>
        <p:nvSpPr>
          <p:cNvPr id="166" name="Google Shape;166;g172eb83032c_1_32"/>
          <p:cNvSpPr/>
          <p:nvPr/>
        </p:nvSpPr>
        <p:spPr>
          <a:xfrm>
            <a:off x="416189" y="380623"/>
            <a:ext cx="61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1A9AA"/>
                </a:solidFill>
                <a:latin typeface="Arial"/>
                <a:ea typeface="Arial"/>
                <a:cs typeface="Arial"/>
                <a:sym typeface="Arial"/>
              </a:rPr>
              <a:t>0</a:t>
            </a:r>
            <a:r>
              <a:rPr lang="en-US" sz="2800">
                <a:solidFill>
                  <a:srgbClr val="01A9AA"/>
                </a:solidFill>
              </a:rPr>
              <a:t>2</a:t>
            </a:r>
            <a:endParaRPr sz="2800" b="0" i="0" u="none" strike="noStrike" cap="none">
              <a:solidFill>
                <a:srgbClr val="01A9AA"/>
              </a:solidFill>
              <a:latin typeface="Arial"/>
              <a:ea typeface="Arial"/>
              <a:cs typeface="Arial"/>
              <a:sym typeface="Arial"/>
            </a:endParaRPr>
          </a:p>
        </p:txBody>
      </p:sp>
      <p:graphicFrame>
        <p:nvGraphicFramePr>
          <p:cNvPr id="167" name="Google Shape;167;g172eb83032c_1_32"/>
          <p:cNvGraphicFramePr/>
          <p:nvPr>
            <p:extLst>
              <p:ext uri="{D42A27DB-BD31-4B8C-83A1-F6EECF244321}">
                <p14:modId xmlns:p14="http://schemas.microsoft.com/office/powerpoint/2010/main" val="1401122495"/>
              </p:ext>
            </p:extLst>
          </p:nvPr>
        </p:nvGraphicFramePr>
        <p:xfrm>
          <a:off x="1099800" y="710550"/>
          <a:ext cx="10632625" cy="5021333"/>
        </p:xfrm>
        <a:graphic>
          <a:graphicData uri="http://schemas.openxmlformats.org/drawingml/2006/table">
            <a:tbl>
              <a:tblPr>
                <a:noFill/>
                <a:tableStyleId>{5146DEB8-DDDB-446E-A9BA-4CDB9F3F8F48}</a:tableStyleId>
              </a:tblPr>
              <a:tblGrid>
                <a:gridCol w="1176475"/>
                <a:gridCol w="3129925"/>
                <a:gridCol w="1471375"/>
                <a:gridCol w="1244775"/>
                <a:gridCol w="3610075"/>
              </a:tblGrid>
              <a:tr h="254500">
                <a:tc>
                  <a:txBody>
                    <a:bodyPr/>
                    <a:lstStyle/>
                    <a:p>
                      <a:pPr marL="0" lvl="0" indent="0" algn="ctr" rtl="0">
                        <a:lnSpc>
                          <a:spcPct val="115000"/>
                        </a:lnSpc>
                        <a:spcBef>
                          <a:spcPts val="0"/>
                        </a:spcBef>
                        <a:spcAft>
                          <a:spcPts val="0"/>
                        </a:spcAft>
                        <a:buNone/>
                      </a:pPr>
                      <a:r>
                        <a:rPr lang="en-US" sz="1300" b="1" dirty="0">
                          <a:solidFill>
                            <a:srgbClr val="595959"/>
                          </a:solidFill>
                        </a:rPr>
                        <a:t>Type</a:t>
                      </a:r>
                      <a:endParaRPr sz="1300" b="1" dirty="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300" b="1">
                          <a:solidFill>
                            <a:srgbClr val="595959"/>
                          </a:solidFill>
                        </a:rPr>
                        <a:t>Regional Body</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solidFill>
                            <a:srgbClr val="595959"/>
                          </a:solidFill>
                        </a:rPr>
                        <a:t>2021 Location</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solidFill>
                            <a:srgbClr val="595959"/>
                          </a:solidFill>
                        </a:rPr>
                        <a:t>2022 Dates</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b="1">
                          <a:solidFill>
                            <a:srgbClr val="595959"/>
                          </a:solidFill>
                        </a:rPr>
                        <a:t>GEBCO/SB2030/CSB Presentation?</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689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NHC (Nordic)</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Stravanger</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April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Evert Flier</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621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NSHC (North Sea)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Reykjavik</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April 2022</a:t>
                      </a:r>
                      <a:endParaRPr sz="1300">
                        <a:solidFill>
                          <a:srgbClr val="595959"/>
                        </a:solidFill>
                      </a:endParaRPr>
                    </a:p>
                    <a:p>
                      <a:pPr marL="0" lvl="0" indent="0" algn="l" rtl="0">
                        <a:lnSpc>
                          <a:spcPct val="115000"/>
                        </a:lnSpc>
                        <a:spcBef>
                          <a:spcPts val="0"/>
                        </a:spcBef>
                        <a:spcAft>
                          <a:spcPts val="0"/>
                        </a:spcAft>
                        <a:buNone/>
                      </a:pP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Thomas Dehling &amp; Evert Flier</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15727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MBSHC (Mediterranean and Black Seas)</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Ljubljana + Virtual</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March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Yes- “Italy”</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231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ARHC (Arctic)</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St. Johns</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a:solidFill>
                            <a:srgbClr val="595959"/>
                          </a:solidFill>
                        </a:rPr>
                        <a:t>Sept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Evert Flier</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58050">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BSHC (Baltic Sea)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Stockholm</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a:solidFill>
                            <a:srgbClr val="595959"/>
                          </a:solidFill>
                        </a:rPr>
                        <a:t>Sept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Martin Jakobsson</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850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USCHC (US and Canada)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Ottawa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June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Andy Armstrong</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19900">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US" sz="1300">
                          <a:solidFill>
                            <a:srgbClr val="595959"/>
                          </a:solidFill>
                        </a:rPr>
                        <a:t>EAHC </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US" sz="1300">
                          <a:solidFill>
                            <a:srgbClr val="595959"/>
                          </a:solidFill>
                        </a:rPr>
                        <a:t>Tokyo</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a:solidFill>
                            <a:srgbClr val="595959"/>
                          </a:solidFill>
                        </a:rPr>
                        <a:t>Sept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US" sz="1300" dirty="0">
                          <a:solidFill>
                            <a:srgbClr val="595959"/>
                          </a:solidFill>
                        </a:rPr>
                        <a:t>Yes?</a:t>
                      </a:r>
                      <a:endParaRPr sz="1300" dirty="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r>
              <a:tr h="28857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Clr>
                          <a:srgbClr val="000000"/>
                        </a:buClr>
                        <a:buSzPts val="1100"/>
                        <a:buFont typeface="Arial"/>
                        <a:buNone/>
                      </a:pPr>
                      <a:r>
                        <a:rPr lang="en-US" sz="1300">
                          <a:solidFill>
                            <a:srgbClr val="595959"/>
                          </a:solidFill>
                        </a:rPr>
                        <a:t>EAtHC (Eastern Atlantic)</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Cabo Verde</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Sept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highlight>
                            <a:srgbClr val="D9EAD3"/>
                          </a:highlight>
                        </a:rPr>
                        <a:t>João Vicente</a:t>
                      </a:r>
                      <a:endParaRPr sz="1300">
                        <a:solidFill>
                          <a:srgbClr val="595959"/>
                        </a:solidFill>
                        <a:highlight>
                          <a:srgbClr val="D9EAD3"/>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595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300" dirty="0">
                          <a:solidFill>
                            <a:srgbClr val="595959"/>
                          </a:solidFill>
                        </a:rPr>
                        <a:t>SEPRHC</a:t>
                      </a:r>
                      <a:endParaRPr sz="1300" dirty="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r>
                        <a:rPr lang="en-US" sz="1300">
                          <a:solidFill>
                            <a:srgbClr val="595959"/>
                          </a:solidFill>
                        </a:rPr>
                        <a:t>N/A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51200">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SWPHC (South-West Pac)</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VIRTUAL</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Feb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Stuart Caie</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25950">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6">
                        <a:lumMod val="20000"/>
                        <a:lumOff val="80000"/>
                      </a:schemeClr>
                    </a:solidFill>
                  </a:tcPr>
                </a:tc>
                <a:tc>
                  <a:txBody>
                    <a:bodyPr/>
                    <a:lstStyle/>
                    <a:p>
                      <a:pPr marL="0" lvl="0" indent="0" algn="l" rtl="0">
                        <a:lnSpc>
                          <a:spcPct val="115000"/>
                        </a:lnSpc>
                        <a:spcBef>
                          <a:spcPts val="0"/>
                        </a:spcBef>
                        <a:spcAft>
                          <a:spcPts val="0"/>
                        </a:spcAft>
                        <a:buNone/>
                      </a:pPr>
                      <a:r>
                        <a:rPr lang="en-US" sz="1300">
                          <a:solidFill>
                            <a:srgbClr val="595959"/>
                          </a:solidFill>
                        </a:rPr>
                        <a:t>MACHC (Meso American &amp; Caribbean Sea)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6">
                        <a:lumMod val="20000"/>
                        <a:lumOff val="80000"/>
                      </a:schemeClr>
                    </a:solidFill>
                  </a:tcPr>
                </a:tc>
                <a:tc>
                  <a:txBody>
                    <a:bodyPr/>
                    <a:lstStyle/>
                    <a:p>
                      <a:pPr marL="0" lvl="0" indent="0" algn="l" rtl="0">
                        <a:lnSpc>
                          <a:spcPct val="115000"/>
                        </a:lnSpc>
                        <a:spcBef>
                          <a:spcPts val="0"/>
                        </a:spcBef>
                        <a:spcAft>
                          <a:spcPts val="0"/>
                        </a:spcAft>
                        <a:buNone/>
                      </a:pPr>
                      <a:r>
                        <a:rPr lang="en-US" sz="1300">
                          <a:solidFill>
                            <a:srgbClr val="595959"/>
                          </a:solidFill>
                        </a:rPr>
                        <a:t>Saint Louis</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6">
                        <a:lumMod val="20000"/>
                        <a:lumOff val="80000"/>
                      </a:schemeClr>
                    </a:solidFill>
                  </a:tcPr>
                </a:tc>
                <a:tc>
                  <a:txBody>
                    <a:bodyPr/>
                    <a:lstStyle/>
                    <a:p>
                      <a:pPr marL="0" lvl="0" indent="0" algn="l" rtl="0">
                        <a:lnSpc>
                          <a:spcPct val="115000"/>
                        </a:lnSpc>
                        <a:spcBef>
                          <a:spcPts val="0"/>
                        </a:spcBef>
                        <a:spcAft>
                          <a:spcPts val="0"/>
                        </a:spcAft>
                        <a:buNone/>
                      </a:pPr>
                      <a:r>
                        <a:rPr lang="en-US" sz="1300" dirty="0">
                          <a:solidFill>
                            <a:srgbClr val="595959"/>
                          </a:solidFill>
                        </a:rPr>
                        <a:t>Nov 2022</a:t>
                      </a:r>
                      <a:endParaRPr sz="1300" dirty="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6">
                        <a:lumMod val="20000"/>
                        <a:lumOff val="80000"/>
                      </a:schemeClr>
                    </a:solidFill>
                  </a:tcPr>
                </a:tc>
                <a:tc>
                  <a:txBody>
                    <a:bodyPr/>
                    <a:lstStyle/>
                    <a:p>
                      <a:pPr marL="0" lvl="0" indent="0" algn="l" rtl="0">
                        <a:lnSpc>
                          <a:spcPct val="115000"/>
                        </a:lnSpc>
                        <a:spcBef>
                          <a:spcPts val="0"/>
                        </a:spcBef>
                        <a:spcAft>
                          <a:spcPts val="0"/>
                        </a:spcAft>
                        <a:buNone/>
                      </a:pPr>
                      <a:r>
                        <a:rPr lang="en-GB" sz="1300" dirty="0" smtClean="0">
                          <a:solidFill>
                            <a:srgbClr val="595959"/>
                          </a:solidFill>
                        </a:rPr>
                        <a:t>Cecelia Guzman/</a:t>
                      </a:r>
                      <a:r>
                        <a:rPr lang="en-GB" sz="1300" baseline="0" dirty="0" smtClean="0">
                          <a:solidFill>
                            <a:srgbClr val="595959"/>
                          </a:solidFill>
                        </a:rPr>
                        <a:t> Vicki </a:t>
                      </a:r>
                      <a:r>
                        <a:rPr lang="en-GB" sz="1300" baseline="0" dirty="0" err="1" smtClean="0">
                          <a:solidFill>
                            <a:srgbClr val="595959"/>
                          </a:solidFill>
                        </a:rPr>
                        <a:t>Ferrini</a:t>
                      </a:r>
                      <a:endParaRPr sz="1300" dirty="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accent6">
                        <a:lumMod val="20000"/>
                        <a:lumOff val="80000"/>
                      </a:schemeClr>
                    </a:solidFill>
                  </a:tcPr>
                </a:tc>
              </a:tr>
              <a:tr h="18777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SAIHC (Southern African and Islands)</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Maputo + Virtual</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May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dirty="0" err="1">
                          <a:solidFill>
                            <a:srgbClr val="595959"/>
                          </a:solidFill>
                          <a:highlight>
                            <a:srgbClr val="D9EAD3"/>
                          </a:highlight>
                        </a:rPr>
                        <a:t>Christoff</a:t>
                      </a:r>
                      <a:r>
                        <a:rPr lang="en-US" sz="1300" dirty="0">
                          <a:solidFill>
                            <a:srgbClr val="595959"/>
                          </a:solidFill>
                          <a:highlight>
                            <a:srgbClr val="D9EAD3"/>
                          </a:highlight>
                        </a:rPr>
                        <a:t> </a:t>
                      </a:r>
                      <a:r>
                        <a:rPr lang="en-US" sz="1300" dirty="0" err="1">
                          <a:solidFill>
                            <a:srgbClr val="595959"/>
                          </a:solidFill>
                          <a:highlight>
                            <a:srgbClr val="D9EAD3"/>
                          </a:highlight>
                        </a:rPr>
                        <a:t>Theunissen</a:t>
                      </a:r>
                      <a:endParaRPr sz="1300" dirty="0">
                        <a:solidFill>
                          <a:srgbClr val="595959"/>
                        </a:solidFill>
                        <a:highlight>
                          <a:srgbClr val="D9EAD3"/>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1951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NIOHC (N. Indian Ocean)</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Bali</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Aug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dirty="0">
                          <a:solidFill>
                            <a:srgbClr val="595959"/>
                          </a:solidFill>
                          <a:highlight>
                            <a:srgbClr val="D9EAD3"/>
                          </a:highlight>
                        </a:rPr>
                        <a:t>Yes-IHO</a:t>
                      </a:r>
                      <a:endParaRPr sz="1300" dirty="0">
                        <a:solidFill>
                          <a:srgbClr val="595959"/>
                        </a:solidFill>
                        <a:highlight>
                          <a:srgbClr val="D9EAD3"/>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16342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US" sz="1300">
                          <a:solidFill>
                            <a:srgbClr val="595959"/>
                          </a:solidFill>
                        </a:rPr>
                        <a:t>RSAHC (ROPME Sea Area)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a:solidFill>
                            <a:srgbClr val="595959"/>
                          </a:solidFill>
                        </a:rPr>
                        <a:t>Muscat</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a:solidFill>
                            <a:srgbClr val="595959"/>
                          </a:solidFill>
                        </a:rPr>
                        <a:t>Nov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a:txBody>
                    <a:bodyPr/>
                    <a:lstStyle/>
                    <a:p>
                      <a:pPr marL="0" lvl="0" indent="0" algn="l" rtl="0">
                        <a:lnSpc>
                          <a:spcPct val="115000"/>
                        </a:lnSpc>
                        <a:spcBef>
                          <a:spcPts val="0"/>
                        </a:spcBef>
                        <a:spcAft>
                          <a:spcPts val="0"/>
                        </a:spcAft>
                        <a:buNone/>
                      </a:pPr>
                      <a:r>
                        <a:rPr lang="en-US" sz="1300">
                          <a:solidFill>
                            <a:srgbClr val="595959"/>
                          </a:solidFill>
                        </a:rPr>
                        <a:t>In agenda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r>
              <a:tr h="21227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SWAtHC (SW Atlantic)</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Montevideo</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a:solidFill>
                            <a:srgbClr val="595959"/>
                          </a:solidFill>
                        </a:rPr>
                        <a:t>Aug 2022</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highlight>
                            <a:srgbClr val="D9EAD3"/>
                          </a:highlight>
                        </a:rPr>
                        <a:t>Vicki Ferrini via Niki Eugenio Silvera</a:t>
                      </a:r>
                      <a:endParaRPr sz="1300">
                        <a:solidFill>
                          <a:srgbClr val="595959"/>
                        </a:solidFill>
                        <a:highlight>
                          <a:srgbClr val="D9EAD3"/>
                        </a:highlight>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r h="232075">
                <a:tc>
                  <a:txBody>
                    <a:bodyPr/>
                    <a:lstStyle/>
                    <a:p>
                      <a:pPr marL="0" lvl="0" indent="0" algn="ctr" rtl="0">
                        <a:lnSpc>
                          <a:spcPct val="115000"/>
                        </a:lnSpc>
                        <a:spcBef>
                          <a:spcPts val="0"/>
                        </a:spcBef>
                        <a:spcAft>
                          <a:spcPts val="0"/>
                        </a:spcAft>
                        <a:buNone/>
                      </a:pPr>
                      <a:r>
                        <a:rPr lang="en-US" sz="1300" b="1">
                          <a:solidFill>
                            <a:srgbClr val="595959"/>
                          </a:solidFill>
                        </a:rPr>
                        <a:t>RHC</a:t>
                      </a:r>
                      <a:endParaRPr sz="1300" b="1">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HCA (HC on Antarctica)</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US" sz="1300">
                          <a:solidFill>
                            <a:srgbClr val="595959"/>
                          </a:solidFill>
                        </a:rPr>
                        <a:t>VIRTUAL</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Clr>
                          <a:srgbClr val="000000"/>
                        </a:buClr>
                        <a:buSzPts val="1100"/>
                        <a:buFont typeface="Arial"/>
                        <a:buNone/>
                      </a:pPr>
                      <a:r>
                        <a:rPr lang="en-US" sz="1300">
                          <a:solidFill>
                            <a:srgbClr val="595959"/>
                          </a:solidFill>
                        </a:rPr>
                        <a:t>June 2021</a:t>
                      </a:r>
                      <a:endParaRPr sz="130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dirty="0">
                          <a:solidFill>
                            <a:srgbClr val="595959"/>
                          </a:solidFill>
                        </a:rPr>
                        <a:t>Evert Flier</a:t>
                      </a:r>
                      <a:endParaRPr sz="1300" dirty="0">
                        <a:solidFill>
                          <a:srgbClr val="595959"/>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EAD3"/>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2521</Words>
  <Application>Microsoft Office PowerPoint</Application>
  <PresentationFormat>Custom</PresentationFormat>
  <Paragraphs>434</Paragraphs>
  <Slides>17</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Calibri</vt:lpstr>
      <vt:lpstr>Malgun Gothic</vt:lpstr>
      <vt:lpstr>Roboto</vt:lpstr>
      <vt:lpstr>Office 테마</vt:lpstr>
      <vt:lpstr>Photoshop.Image.12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dc:creator>
  <cp:lastModifiedBy>infomar</cp:lastModifiedBy>
  <cp:revision>8</cp:revision>
  <dcterms:created xsi:type="dcterms:W3CDTF">2021-02-18T04:17:55Z</dcterms:created>
  <dcterms:modified xsi:type="dcterms:W3CDTF">2022-10-26T11:11:36Z</dcterms:modified>
</cp:coreProperties>
</file>