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2" r:id="rId3"/>
  </p:sldMasterIdLst>
  <p:notesMasterIdLst>
    <p:notesMasterId r:id="rId24"/>
  </p:notesMasterIdLst>
  <p:handoutMasterIdLst>
    <p:handoutMasterId r:id="rId25"/>
  </p:handoutMasterIdLst>
  <p:sldIdLst>
    <p:sldId id="276" r:id="rId4"/>
    <p:sldId id="268" r:id="rId5"/>
    <p:sldId id="277" r:id="rId6"/>
    <p:sldId id="278" r:id="rId7"/>
    <p:sldId id="279" r:id="rId8"/>
    <p:sldId id="291" r:id="rId9"/>
    <p:sldId id="292" r:id="rId10"/>
    <p:sldId id="281" r:id="rId11"/>
    <p:sldId id="298" r:id="rId12"/>
    <p:sldId id="299" r:id="rId13"/>
    <p:sldId id="300" r:id="rId14"/>
    <p:sldId id="282" r:id="rId15"/>
    <p:sldId id="283" r:id="rId16"/>
    <p:sldId id="284" r:id="rId17"/>
    <p:sldId id="285" r:id="rId18"/>
    <p:sldId id="286" r:id="rId19"/>
    <p:sldId id="301" r:id="rId20"/>
    <p:sldId id="288" r:id="rId21"/>
    <p:sldId id="289" r:id="rId22"/>
    <p:sldId id="275" r:id="rId23"/>
  </p:sldIdLst>
  <p:sldSz cx="9144000" cy="6858000" type="screen4x3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landersArtSerif-Regula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176D8A"/>
    <a:srgbClr val="FFFFFF"/>
    <a:srgbClr val="ABD3EE"/>
    <a:srgbClr val="FFFF00"/>
    <a:srgbClr val="717171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40" autoAdjust="0"/>
  </p:normalViewPr>
  <p:slideViewPr>
    <p:cSldViewPr snapToGrid="0">
      <p:cViewPr varScale="1">
        <p:scale>
          <a:sx n="92" d="100"/>
          <a:sy n="92" d="100"/>
        </p:scale>
        <p:origin x="950" y="67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64445F-DDFB-449E-9CCE-3B44123BAA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577EB-7AAB-490D-801F-418635725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F259F4-84FC-4740-A586-39193DE1B810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1D447-9FC6-43F4-906C-B59AB926BF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9E991-C944-489A-951D-A266F7BD8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DDAB20-9E0E-4E8F-84F2-26370C70CBE2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8023FD4-F102-4D85-B954-F0D7DF3FF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2B9B12-4D6E-48E5-B451-EF14DEF8FD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38BC36-31CE-441C-98A1-0658E0AEB1F7}" type="datetimeFigureOut">
              <a:rPr lang="nl-BE"/>
              <a:pPr>
                <a:defRPr/>
              </a:pPr>
              <a:t>7/06/2019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37D50C9E-3715-406F-9458-78F579C7C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53370D7D-FA37-4299-9FBF-0CE3D8C97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3537" cy="391636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C15A4A-494A-420B-92A2-EFF77F1B79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AF699C-953B-40F1-AD39-394B41247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D74D27-3E45-4C73-B40F-30F43AC174F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A249DF9-A310-4D31-BAFC-AB1AEC836A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292083A-F46E-4E10-B4CF-63DD1DE09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3F6FF71-EAC0-46FF-9875-EC354A905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8F96D04F-0839-4419-85DF-1C6C122083B5}" type="slidenum">
              <a:rPr lang="nl-BE" altLang="en-US" smtClean="0">
                <a:latin typeface="Calibri" panose="020F0502020204030204" pitchFamily="34" charset="0"/>
              </a:rPr>
              <a:pPr/>
              <a:t>1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F15EA3B-5D57-40FC-BC6C-B28C09EB3D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621C099-CF35-4B5D-9960-131E5FDBDA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NL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F991CDF-355D-44FA-97F7-D5D9631C6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8957E32A-916B-4E83-889C-D967B5C9B7DA}" type="slidenum">
              <a:rPr lang="nl-BE" altLang="en-US" smtClean="0">
                <a:latin typeface="Calibri" panose="020F0502020204030204" pitchFamily="34" charset="0"/>
              </a:rPr>
              <a:pPr/>
              <a:t>13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2B1617A-8777-4170-AED9-9A09F2609D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1D4CE66D-5C73-4B2C-BD71-7462C022D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68D5163A-6DFD-477C-8F29-D2BE69E5A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CCDD4670-9A30-4846-990A-6E279D2FE7E9}" type="slidenum">
              <a:rPr lang="nl-BE" altLang="en-US" smtClean="0">
                <a:latin typeface="Calibri" panose="020F0502020204030204" pitchFamily="34" charset="0"/>
              </a:rPr>
              <a:pPr/>
              <a:t>14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2E9B3B1-3864-483A-A39C-8701274CD8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071A122A-18A6-431C-A325-2A9608FE39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ABDAB7BC-5A8D-47F9-A559-F02F99DCA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C2E10749-D52B-4C43-8C64-966EF87FC960}" type="slidenum">
              <a:rPr lang="nl-BE" altLang="en-US" smtClean="0">
                <a:latin typeface="Calibri" panose="020F0502020204030204" pitchFamily="34" charset="0"/>
              </a:rPr>
              <a:pPr/>
              <a:t>15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A2D6912-E7EB-47FC-85D3-0A2B73E3B4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2752564-E7FD-4E0F-95B6-0766517D1A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BFFC8A31-2534-408C-ACF5-EA5A9F750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D62B2FFB-6D51-447E-8185-E8B5B22F4BF5}" type="slidenum">
              <a:rPr lang="nl-BE" altLang="en-US" smtClean="0">
                <a:latin typeface="Calibri" panose="020F0502020204030204" pitchFamily="34" charset="0"/>
              </a:rPr>
              <a:pPr/>
              <a:t>16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BEC7B2A-E793-4253-B413-1D7128FC04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2E6A1B2-3A47-4713-9511-EAA4442694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C59F66E-DA1C-4297-96B0-EB36E69B4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E947B8D6-DEC9-418E-A127-328281072CA4}" type="slidenum">
              <a:rPr lang="nl-BE" altLang="en-US" smtClean="0">
                <a:latin typeface="Calibri" panose="020F0502020204030204" pitchFamily="34" charset="0"/>
              </a:rPr>
              <a:pPr/>
              <a:t>17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10B3366-C2B6-419E-A70A-E95ED5FEB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3F60650B-C15D-4085-ACBB-EF2E31C86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40D9AD0-162E-4CED-B94D-16BB8A351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91A1EE43-1F66-44BC-9898-619BAC9FF83C}" type="slidenum">
              <a:rPr lang="nl-BE" altLang="en-US" smtClean="0">
                <a:latin typeface="Calibri" panose="020F0502020204030204" pitchFamily="34" charset="0"/>
              </a:rPr>
              <a:pPr/>
              <a:t>18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A0E7349-14BE-4D5F-8ECD-C878602FC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72D33E33-9A1D-42B5-AF43-1654E3A03D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BFDE4D3-904E-4560-9D8F-B5202BB6D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BACF3B67-461A-424D-9BF0-06C47294E363}" type="slidenum">
              <a:rPr lang="nl-BE" altLang="en-US" smtClean="0">
                <a:latin typeface="Calibri" panose="020F0502020204030204" pitchFamily="34" charset="0"/>
              </a:rPr>
              <a:pPr/>
              <a:t>19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5BBB2F3-8E48-4148-BD2E-4CB63B4872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ECE3D0FF-E9FA-4F61-99C4-455FA6197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NL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053D815E-8803-4A2E-A96A-A8DCBFC75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DA96F22A-81EB-488E-9E38-DE3BCC93D21A}" type="slidenum">
              <a:rPr lang="nl-BE" altLang="en-US" smtClean="0">
                <a:latin typeface="Calibri" panose="020F0502020204030204" pitchFamily="34" charset="0"/>
              </a:rPr>
              <a:pPr/>
              <a:t>20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>
            <a:extLst>
              <a:ext uri="{FF2B5EF4-FFF2-40B4-BE49-F238E27FC236}">
                <a16:creationId xmlns:a16="http://schemas.microsoft.com/office/drawing/2014/main" id="{5A42861A-1C4E-4D7C-A3FE-91ACC9FE87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>
            <a:extLst>
              <a:ext uri="{FF2B5EF4-FFF2-40B4-BE49-F238E27FC236}">
                <a16:creationId xmlns:a16="http://schemas.microsoft.com/office/drawing/2014/main" id="{90439F76-B3D2-461D-A180-7EEFC09D53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Tijdelijke aanduiding voor dianummer 3">
            <a:extLst>
              <a:ext uri="{FF2B5EF4-FFF2-40B4-BE49-F238E27FC236}">
                <a16:creationId xmlns:a16="http://schemas.microsoft.com/office/drawing/2014/main" id="{B2133BD8-1812-4622-A20B-E34D91459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8D9884E5-378C-4E46-BE9E-4F621910C6A8}" type="slidenum">
              <a:rPr lang="nl-BE" altLang="en-US" smtClean="0">
                <a:latin typeface="Calibri" panose="020F0502020204030204" pitchFamily="34" charset="0"/>
              </a:rPr>
              <a:pPr/>
              <a:t>2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>
            <a:extLst>
              <a:ext uri="{FF2B5EF4-FFF2-40B4-BE49-F238E27FC236}">
                <a16:creationId xmlns:a16="http://schemas.microsoft.com/office/drawing/2014/main" id="{84CB549C-1461-467C-A91C-09186EBC71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>
            <a:extLst>
              <a:ext uri="{FF2B5EF4-FFF2-40B4-BE49-F238E27FC236}">
                <a16:creationId xmlns:a16="http://schemas.microsoft.com/office/drawing/2014/main" id="{536A7CC2-9173-46E3-952C-2A9C5E339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25604" name="Tijdelijke aanduiding voor dianummer 3">
            <a:extLst>
              <a:ext uri="{FF2B5EF4-FFF2-40B4-BE49-F238E27FC236}">
                <a16:creationId xmlns:a16="http://schemas.microsoft.com/office/drawing/2014/main" id="{0A47ED6A-C709-432D-8FF5-E92001422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4C16CDCC-2A8F-4064-8988-FDFF52902FE4}" type="slidenum">
              <a:rPr lang="nl-BE" altLang="en-US" smtClean="0">
                <a:latin typeface="Calibri" panose="020F0502020204030204" pitchFamily="34" charset="0"/>
              </a:rPr>
              <a:pPr/>
              <a:t>3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>
            <a:extLst>
              <a:ext uri="{FF2B5EF4-FFF2-40B4-BE49-F238E27FC236}">
                <a16:creationId xmlns:a16="http://schemas.microsoft.com/office/drawing/2014/main" id="{E77DD3C0-9E9B-4243-BA3E-770BFC264F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>
            <a:extLst>
              <a:ext uri="{FF2B5EF4-FFF2-40B4-BE49-F238E27FC236}">
                <a16:creationId xmlns:a16="http://schemas.microsoft.com/office/drawing/2014/main" id="{6D0EB84F-B20C-4EC2-A8DB-9C2508DFB0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27652" name="Tijdelijke aanduiding voor dianummer 3">
            <a:extLst>
              <a:ext uri="{FF2B5EF4-FFF2-40B4-BE49-F238E27FC236}">
                <a16:creationId xmlns:a16="http://schemas.microsoft.com/office/drawing/2014/main" id="{CCA07BB3-6144-440E-BA30-A80C2AED9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3562BF16-A455-452F-B7A2-A68884C11155}" type="slidenum">
              <a:rPr lang="nl-BE" altLang="en-US" smtClean="0">
                <a:latin typeface="Calibri" panose="020F0502020204030204" pitchFamily="34" charset="0"/>
              </a:rPr>
              <a:pPr/>
              <a:t>4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>
            <a:extLst>
              <a:ext uri="{FF2B5EF4-FFF2-40B4-BE49-F238E27FC236}">
                <a16:creationId xmlns:a16="http://schemas.microsoft.com/office/drawing/2014/main" id="{35769716-728D-4719-A8D7-7893EB177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>
            <a:extLst>
              <a:ext uri="{FF2B5EF4-FFF2-40B4-BE49-F238E27FC236}">
                <a16:creationId xmlns:a16="http://schemas.microsoft.com/office/drawing/2014/main" id="{B781108E-4934-40BA-88EB-EA786708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29700" name="Tijdelijke aanduiding voor dianummer 3">
            <a:extLst>
              <a:ext uri="{FF2B5EF4-FFF2-40B4-BE49-F238E27FC236}">
                <a16:creationId xmlns:a16="http://schemas.microsoft.com/office/drawing/2014/main" id="{EAA907A5-3BC5-4395-8FAD-FA0A4A4FD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3D5C8AAC-2CFC-480D-9A73-34685FD5E490}" type="slidenum">
              <a:rPr lang="nl-BE" altLang="en-US" smtClean="0">
                <a:latin typeface="Calibri" panose="020F0502020204030204" pitchFamily="34" charset="0"/>
              </a:rPr>
              <a:pPr/>
              <a:t>5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0982E00-EF7A-4BDA-88A3-688179814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4F25CC-8415-4897-BDDA-736E17DCFC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nl-NL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8C7580A-AF11-42C8-98E3-833D173F7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ACD5B22A-587A-4161-828F-E12EA0DACC7B}" type="slidenum">
              <a:rPr lang="en-US" altLang="nl-NL" sz="13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nl-NL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7AD9CAD-0609-4988-ABBA-44191505B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A5024A9-1224-406C-89A1-F52CE49AAD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nl-NL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AC9206-AC22-47E4-BA34-67E4A1DC2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3EE51ABA-21E8-44A0-B964-DD89B9652377}" type="slidenum">
              <a:rPr lang="en-US" altLang="nl-NL" sz="13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nl-NL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74A2F83-4BE9-4C57-B34F-25F822B26D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97B9F9D-8E92-46A5-A98E-934233CC4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nl-NL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9F39228-31AB-4149-ADEC-95D533A2A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545F0142-D884-4135-8A54-1104AA8BF78B}" type="slidenum">
              <a:rPr lang="en-US" altLang="nl-NL" sz="13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nl-NL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370F738-2A6F-4D0A-915F-F0DF221963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6F309E3-0293-4828-8C37-6993CBE74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F1D9D35-35EE-4AAA-9489-2571B0ADF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fld id="{84DA69D3-62B0-4474-961E-BF4DDE5DFADF}" type="slidenum">
              <a:rPr lang="nl-BE" altLang="en-US" smtClean="0">
                <a:latin typeface="Calibri" panose="020F0502020204030204" pitchFamily="34" charset="0"/>
              </a:rPr>
              <a:pPr/>
              <a:t>12</a:t>
            </a:fld>
            <a:endParaRPr lang="nl-B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>
            <a:extLst>
              <a:ext uri="{FF2B5EF4-FFF2-40B4-BE49-F238E27FC236}">
                <a16:creationId xmlns:a16="http://schemas.microsoft.com/office/drawing/2014/main" id="{95437075-0E22-4AEB-AF98-8DF24EC3D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175" y="287338"/>
            <a:ext cx="2092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400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11">
            <a:extLst>
              <a:ext uri="{FF2B5EF4-FFF2-40B4-BE49-F238E27FC236}">
                <a16:creationId xmlns:a16="http://schemas.microsoft.com/office/drawing/2014/main" id="{9B630663-9830-4839-A600-6234B3A716DA}"/>
              </a:ext>
            </a:extLst>
          </p:cNvPr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  <a:solidFill>
            <a:srgbClr val="176D8A"/>
          </a:solidFill>
        </p:grpSpPr>
        <p:sp>
          <p:nvSpPr>
            <p:cNvPr id="6" name="Rechthoek 11">
              <a:extLst>
                <a:ext uri="{FF2B5EF4-FFF2-40B4-BE49-F238E27FC236}">
                  <a16:creationId xmlns:a16="http://schemas.microsoft.com/office/drawing/2014/main" id="{C31B0C14-B899-4527-8669-E8647A9ECEAF}"/>
                </a:ext>
              </a:extLst>
            </p:cNvPr>
            <p:cNvSpPr>
              <a:spLocks/>
            </p:cNvSpPr>
            <p:nvPr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Rechthoekige driehoek 12">
              <a:extLst>
                <a:ext uri="{FF2B5EF4-FFF2-40B4-BE49-F238E27FC236}">
                  <a16:creationId xmlns:a16="http://schemas.microsoft.com/office/drawing/2014/main" id="{28004F88-B6DE-4F53-A967-3F4C05EEFE77}"/>
                </a:ext>
              </a:extLst>
            </p:cNvPr>
            <p:cNvSpPr/>
            <p:nvPr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pic>
        <p:nvPicPr>
          <p:cNvPr id="8" name="Afbeelding 13">
            <a:extLst>
              <a:ext uri="{FF2B5EF4-FFF2-40B4-BE49-F238E27FC236}">
                <a16:creationId xmlns:a16="http://schemas.microsoft.com/office/drawing/2014/main" id="{195FD7CF-F6A1-4A1B-973F-807CA76D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76263"/>
            <a:ext cx="16986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3867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3">
            <a:extLst>
              <a:ext uri="{FF2B5EF4-FFF2-40B4-BE49-F238E27FC236}">
                <a16:creationId xmlns:a16="http://schemas.microsoft.com/office/drawing/2014/main" id="{B88E57B0-0E17-4CD8-81FB-D2E91E4ED097}"/>
              </a:ext>
            </a:extLst>
          </p:cNvPr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rgbClr val="176D8A"/>
          </a:solidFill>
        </p:grpSpPr>
        <p:sp>
          <p:nvSpPr>
            <p:cNvPr id="6" name="Rechthoek 11">
              <a:extLst>
                <a:ext uri="{FF2B5EF4-FFF2-40B4-BE49-F238E27FC236}">
                  <a16:creationId xmlns:a16="http://schemas.microsoft.com/office/drawing/2014/main" id="{294F5650-0436-46AF-8C19-EBDF9FBC5B50}"/>
                </a:ext>
              </a:extLst>
            </p:cNvPr>
            <p:cNvSpPr>
              <a:spLocks/>
            </p:cNvSpPr>
            <p:nvPr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7" name="Rechthoekige driehoek 12">
              <a:extLst>
                <a:ext uri="{FF2B5EF4-FFF2-40B4-BE49-F238E27FC236}">
                  <a16:creationId xmlns:a16="http://schemas.microsoft.com/office/drawing/2014/main" id="{3ACB2FDA-C1C3-44B3-A3EA-1165EF5BC58D}"/>
                </a:ext>
              </a:extLst>
            </p:cNvPr>
            <p:cNvSpPr/>
            <p:nvPr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bg1"/>
                </a:solidFill>
              </a:endParaRPr>
            </a:p>
          </p:txBody>
        </p:sp>
      </p:grpSp>
      <p:pic>
        <p:nvPicPr>
          <p:cNvPr id="8" name="Afbeelding 13">
            <a:extLst>
              <a:ext uri="{FF2B5EF4-FFF2-40B4-BE49-F238E27FC236}">
                <a16:creationId xmlns:a16="http://schemas.microsoft.com/office/drawing/2014/main" id="{0674BFC9-4AF6-4C57-894D-415386C8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287338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21751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0">
            <a:extLst>
              <a:ext uri="{FF2B5EF4-FFF2-40B4-BE49-F238E27FC236}">
                <a16:creationId xmlns:a16="http://schemas.microsoft.com/office/drawing/2014/main" id="{19279CEC-E3CE-461F-87B6-6F43A26C23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6227763" cy="6858000"/>
            <a:chOff x="288001" y="288000"/>
            <a:chExt cx="6033505" cy="6265475"/>
          </a:xfrm>
        </p:grpSpPr>
        <p:sp>
          <p:nvSpPr>
            <p:cNvPr id="7" name="Rechthoek 11">
              <a:extLst>
                <a:ext uri="{FF2B5EF4-FFF2-40B4-BE49-F238E27FC236}">
                  <a16:creationId xmlns:a16="http://schemas.microsoft.com/office/drawing/2014/main" id="{38E33348-1EE7-4766-AE59-7EBF3D10EC2F}"/>
                </a:ext>
              </a:extLst>
            </p:cNvPr>
            <p:cNvSpPr>
              <a:spLocks/>
            </p:cNvSpPr>
            <p:nvPr userDrawn="1"/>
          </p:nvSpPr>
          <p:spPr>
            <a:xfrm flipV="1">
              <a:off x="288001" y="288000"/>
              <a:ext cx="4247907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ige driehoek 12">
              <a:extLst>
                <a:ext uri="{FF2B5EF4-FFF2-40B4-BE49-F238E27FC236}">
                  <a16:creationId xmlns:a16="http://schemas.microsoft.com/office/drawing/2014/main" id="{5C281C98-9451-4556-B425-4C7ECA69829F}"/>
                </a:ext>
              </a:extLst>
            </p:cNvPr>
            <p:cNvSpPr/>
            <p:nvPr userDrawn="1"/>
          </p:nvSpPr>
          <p:spPr>
            <a:xfrm flipV="1">
              <a:off x="4535908" y="288000"/>
              <a:ext cx="1785598" cy="6264025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endParaRPr lang="nl-BE" noProof="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E0684CEE-7C7F-411E-8E05-E50A92D403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875463" y="6327775"/>
            <a:ext cx="214153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27E280A-8514-4CEA-8C2B-4483506A8825}" type="datetime1">
              <a:rPr lang="nl-BE" altLang="en-US"/>
              <a:pPr>
                <a:defRPr/>
              </a:pPr>
              <a:t>7/06/2019</a:t>
            </a:fld>
            <a:r>
              <a:rPr lang="nl-BE" altLang="en-US"/>
              <a:t> </a:t>
            </a:r>
            <a:r>
              <a:rPr lang="nl-BE" altLang="en-US" b="1"/>
              <a:t>│</a:t>
            </a:r>
            <a:fld id="{055D4547-F5FE-41F7-AC94-AEC1F07049E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92992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8C62E7-797A-4FF5-9466-FC66EE80DFD0}"/>
              </a:ext>
            </a:extLst>
          </p:cNvPr>
          <p:cNvSpPr/>
          <p:nvPr userDrawn="1"/>
        </p:nvSpPr>
        <p:spPr>
          <a:xfrm>
            <a:off x="0" y="604043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D8633F6-38C5-44A1-8F30-EA7A5D20B1B2}"/>
              </a:ext>
            </a:extLst>
          </p:cNvPr>
          <p:cNvSpPr txBox="1">
            <a:spLocks/>
          </p:cNvSpPr>
          <p:nvPr userDrawn="1"/>
        </p:nvSpPr>
        <p:spPr>
          <a:xfrm>
            <a:off x="187325" y="6280150"/>
            <a:ext cx="30861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900" dirty="0">
                <a:solidFill>
                  <a:schemeClr val="tx1"/>
                </a:solidFill>
              </a:rPr>
              <a:t>International Hydrographic Organization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i="1" dirty="0">
                <a:solidFill>
                  <a:schemeClr val="tx1"/>
                </a:solidFill>
              </a:rPr>
              <a:t>Organisation Hydrographique Internationale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83D40D3-90AC-466D-A7D2-7539D7B24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6040438"/>
            <a:ext cx="479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DDB68D-CEC3-428A-B1DA-6BB8D9F62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275388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8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AC50AC-73FF-4EBD-B0E5-D6FF5A05E9B0}"/>
              </a:ext>
            </a:extLst>
          </p:cNvPr>
          <p:cNvCxnSpPr/>
          <p:nvPr userDrawn="1"/>
        </p:nvCxnSpPr>
        <p:spPr>
          <a:xfrm flipV="1">
            <a:off x="609600" y="893763"/>
            <a:ext cx="7924800" cy="476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D2B9302-2F7E-4EE8-8198-CC11429BC34B}"/>
              </a:ext>
            </a:extLst>
          </p:cNvPr>
          <p:cNvSpPr/>
          <p:nvPr userDrawn="1"/>
        </p:nvSpPr>
        <p:spPr>
          <a:xfrm>
            <a:off x="0" y="604043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DF524367-464E-43F8-A4BF-E2E93C374B42}"/>
              </a:ext>
            </a:extLst>
          </p:cNvPr>
          <p:cNvSpPr txBox="1">
            <a:spLocks/>
          </p:cNvSpPr>
          <p:nvPr userDrawn="1"/>
        </p:nvSpPr>
        <p:spPr>
          <a:xfrm>
            <a:off x="187325" y="6280150"/>
            <a:ext cx="30861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900" dirty="0">
                <a:solidFill>
                  <a:schemeClr val="tx1"/>
                </a:solidFill>
              </a:rPr>
              <a:t>International Hydrographic Organization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i="1" dirty="0">
                <a:solidFill>
                  <a:schemeClr val="tx1"/>
                </a:solidFill>
              </a:rPr>
              <a:t>Organisation Hydrographique Internationale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CA695A1-6EAE-47C5-8309-B70B9DA25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6040438"/>
            <a:ext cx="479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415"/>
            <a:ext cx="78867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FE0663-ECF7-4AA4-9B9D-8B0E51C0F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275388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4B29DB-1FC1-4FE1-B44C-939F5F613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40525" y="627538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2BF0-D9F6-4442-B166-AD435B35B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4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95D8-A020-49A3-A698-08EFEC36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B752D-8602-45DF-96BC-FFFC918F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FE81A-DE92-45D4-BEA4-7703B178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1732-EAD6-4A5E-881C-7ED1AB2E2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B58DA7-4A06-4B9E-A245-97754C41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A39967-BC00-4EBA-B08C-37CFB92F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07FADD-1CB8-45F1-BE07-4D4450E0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B174-220B-4159-8174-A74AF3C4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0D65D6-DA78-432B-8475-01B488AA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0A7396-9833-49D0-A80C-45FDF4CA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8D3A3C-35E3-449B-AD77-529E2D0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85E9-5DE4-4F45-A436-1DA1745C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7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D50A5F-44EE-479B-9E71-C4BFF773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298D85-F18C-4360-AA50-A7F83FA0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DD3259-CB32-481A-A726-A025D5BD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3CDD-EBDF-448A-9FFC-D5373C87A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5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864CA7-00AC-4749-A805-5517EDD0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441A5D-5F43-4950-8199-1434730D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D3DDA6-5849-4564-A79D-86688E8E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9920-79B5-4D1B-A1FB-E0B9545E0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4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>
            <a:extLst>
              <a:ext uri="{FF2B5EF4-FFF2-40B4-BE49-F238E27FC236}">
                <a16:creationId xmlns:a16="http://schemas.microsoft.com/office/drawing/2014/main" id="{D810D5B7-ADDF-4979-BD7A-6A06FBB22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857875"/>
            <a:ext cx="1836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8EF370DE-972F-4789-B286-D03E7E338F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FD2A-C72D-4257-9D77-B6E7FA29A156}" type="datetime1">
              <a:rPr lang="nl-BE" altLang="en-US"/>
              <a:pPr>
                <a:defRPr/>
              </a:pPr>
              <a:t>7/06/2019</a:t>
            </a:fld>
            <a:r>
              <a:rPr lang="nl-BE" altLang="en-US"/>
              <a:t> </a:t>
            </a:r>
            <a:r>
              <a:rPr lang="nl-BE" altLang="en-US" b="1"/>
              <a:t>│</a:t>
            </a:r>
            <a:fld id="{04E3C517-C7BA-4B38-9628-8068A644BFCC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041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657F52-4047-48E0-80D1-708E0EC1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441C72-F767-47B3-83A5-EA19D8DC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4D52A-7F7A-47BB-AE32-D4F52517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7629-20B7-438F-B965-DB7367A66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0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09B8D7-CB15-4426-8B7B-EC62ECAA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0A57B9-D202-4C31-B6E5-0E29BA66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64E8A8-BD23-4077-AF9E-2EC1BAE7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23A5-D5B1-4AEB-900D-7ABAA6583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9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A6508-582B-474C-BEB7-DF011B58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65405-CD13-4CFC-B249-4EC771AF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87D8-D68E-4048-AB6E-711DBFE3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89C4-745A-4AF7-82E0-48F945832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4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93F0-72AD-48AE-9BE6-F7BCAE40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6722-7B7E-485A-8C09-E0A70E9A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74A80-AFA5-4082-B667-DB1831D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FCF8-9EC1-4104-AFE8-8AB33F459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5">
            <a:extLst>
              <a:ext uri="{FF2B5EF4-FFF2-40B4-BE49-F238E27FC236}">
                <a16:creationId xmlns:a16="http://schemas.microsoft.com/office/drawing/2014/main" id="{8D734E3E-D354-4D0C-915A-EFBAD0937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8" y="287338"/>
            <a:ext cx="209073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 rtlCol="0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8559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>
            <a:extLst>
              <a:ext uri="{FF2B5EF4-FFF2-40B4-BE49-F238E27FC236}">
                <a16:creationId xmlns:a16="http://schemas.microsoft.com/office/drawing/2014/main" id="{16D9F3C0-E5AD-4628-8F44-23F85C0A9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857875"/>
            <a:ext cx="1836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5DE012-F656-4DE4-9C35-56823D80F8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4FF1-E37E-4CD2-8CB6-C947FD2343AB}" type="datetime1">
              <a:rPr lang="nl-BE" altLang="en-US"/>
              <a:pPr>
                <a:defRPr/>
              </a:pPr>
              <a:t>7/06/2019</a:t>
            </a:fld>
            <a:r>
              <a:rPr lang="nl-BE" altLang="en-US"/>
              <a:t> </a:t>
            </a:r>
            <a:r>
              <a:rPr lang="nl-BE" altLang="en-US" b="1"/>
              <a:t>│</a:t>
            </a:r>
            <a:fld id="{10492F1F-1824-425F-BDE7-B2277B9B42E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9678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10">
            <a:extLst>
              <a:ext uri="{FF2B5EF4-FFF2-40B4-BE49-F238E27FC236}">
                <a16:creationId xmlns:a16="http://schemas.microsoft.com/office/drawing/2014/main" id="{97A8E90B-FD56-4456-B519-C76C29123F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87338" y="3402013"/>
            <a:ext cx="8856662" cy="3455987"/>
            <a:chOff x="288000" y="3402000"/>
            <a:chExt cx="8856000" cy="3456000"/>
          </a:xfrm>
        </p:grpSpPr>
        <p:sp>
          <p:nvSpPr>
            <p:cNvPr id="5" name="Rechthoek 8">
              <a:extLst>
                <a:ext uri="{FF2B5EF4-FFF2-40B4-BE49-F238E27FC236}">
                  <a16:creationId xmlns:a16="http://schemas.microsoft.com/office/drawing/2014/main" id="{898B6D83-50F3-4AB1-A0D9-AF7829FC2867}"/>
                </a:ext>
              </a:extLst>
            </p:cNvPr>
            <p:cNvSpPr/>
            <p:nvPr userDrawn="1"/>
          </p:nvSpPr>
          <p:spPr>
            <a:xfrm>
              <a:off x="288000" y="4265603"/>
              <a:ext cx="8856000" cy="2592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Rechthoekige driehoek 9">
              <a:extLst>
                <a:ext uri="{FF2B5EF4-FFF2-40B4-BE49-F238E27FC236}">
                  <a16:creationId xmlns:a16="http://schemas.microsoft.com/office/drawing/2014/main" id="{DECBBDBF-F818-4E1D-A6BB-8BE227446840}"/>
                </a:ext>
              </a:extLst>
            </p:cNvPr>
            <p:cNvSpPr/>
            <p:nvPr userDrawn="1"/>
          </p:nvSpPr>
          <p:spPr>
            <a:xfrm flipH="1">
              <a:off x="288000" y="3402000"/>
              <a:ext cx="8856000" cy="8636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pic>
        <p:nvPicPr>
          <p:cNvPr id="8" name="Afbeelding 10">
            <a:extLst>
              <a:ext uri="{FF2B5EF4-FFF2-40B4-BE49-F238E27FC236}">
                <a16:creationId xmlns:a16="http://schemas.microsoft.com/office/drawing/2014/main" id="{B56546FC-34FE-4D88-BCBA-8E5B40EAD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857875"/>
            <a:ext cx="1836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dianummer 6">
            <a:extLst>
              <a:ext uri="{FF2B5EF4-FFF2-40B4-BE49-F238E27FC236}">
                <a16:creationId xmlns:a16="http://schemas.microsoft.com/office/drawing/2014/main" id="{AD4C66AE-A49A-4461-B153-846B025F79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6DDE-B494-465A-B437-91C7D3FC704E}" type="datetime1">
              <a:rPr lang="nl-BE" altLang="en-US"/>
              <a:pPr>
                <a:defRPr/>
              </a:pPr>
              <a:t>7/06/2019</a:t>
            </a:fld>
            <a:r>
              <a:rPr lang="nl-BE" altLang="en-US"/>
              <a:t> </a:t>
            </a:r>
            <a:r>
              <a:rPr lang="nl-BE" altLang="en-US" b="1"/>
              <a:t>│</a:t>
            </a:r>
            <a:fld id="{C880673A-FF36-4C9D-A5DE-B9CA79C20106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5814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17367A49-58E3-41B8-8351-B8067DFE1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857875"/>
            <a:ext cx="1836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1B7A4C-1FE0-4F27-AB4F-E71FFD06CF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84E3-9C6F-431B-A4FA-EFDAF5A24061}" type="datetime1">
              <a:rPr lang="nl-BE" altLang="en-US"/>
              <a:pPr>
                <a:defRPr/>
              </a:pPr>
              <a:t>7/06/2019</a:t>
            </a:fld>
            <a:r>
              <a:rPr lang="nl-BE" altLang="en-US"/>
              <a:t> </a:t>
            </a:r>
            <a:r>
              <a:rPr lang="nl-BE" altLang="en-US" b="1">
                <a:latin typeface="Calibri" panose="020F0502020204030204" pitchFamily="34" charset="0"/>
              </a:rPr>
              <a:t>│</a:t>
            </a:r>
            <a:fld id="{24B6083B-3BA2-4443-8C9E-032BBF4EFC64}" type="slidenum">
              <a:rPr lang="nl-BE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7376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>
            <a:extLst>
              <a:ext uri="{FF2B5EF4-FFF2-40B4-BE49-F238E27FC236}">
                <a16:creationId xmlns:a16="http://schemas.microsoft.com/office/drawing/2014/main" id="{00E3DDA9-27C7-4EE6-A6ED-B08049B11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857875"/>
            <a:ext cx="1836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9CD57087-81F6-44CD-8685-326B5C71F1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1315B-387E-425D-BBB2-C2EBBADAB0FC}" type="datetime1">
              <a:rPr lang="nl-BE" altLang="en-US"/>
              <a:pPr>
                <a:defRPr/>
              </a:pPr>
              <a:t>7/06/2019</a:t>
            </a:fld>
            <a:r>
              <a:rPr lang="nl-BE" altLang="en-US"/>
              <a:t> </a:t>
            </a:r>
            <a:r>
              <a:rPr lang="nl-BE" altLang="en-US" b="1"/>
              <a:t>│</a:t>
            </a:r>
            <a:fld id="{83FB5716-7DF8-4B4F-AD6F-3DEE1A5D3B1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3449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7F11ED92-F656-47E7-86F7-4FAF3D740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857875"/>
            <a:ext cx="1836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3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4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AB38088-D1E9-401D-847B-5DB76519D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C2D7D-2B9E-44F6-A637-25EFAFABF8EA}" type="datetime1">
              <a:rPr lang="nl-BE" altLang="en-US"/>
              <a:pPr>
                <a:defRPr/>
              </a:pPr>
              <a:t>7/06/2019</a:t>
            </a:fld>
            <a:r>
              <a:rPr lang="nl-BE" altLang="en-US"/>
              <a:t> </a:t>
            </a:r>
            <a:r>
              <a:rPr lang="nl-BE" altLang="en-US" b="1"/>
              <a:t>│</a:t>
            </a:r>
            <a:fld id="{ADF018C3-8AFF-494F-8915-FF3553E25FD7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84537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15">
            <a:extLst>
              <a:ext uri="{FF2B5EF4-FFF2-40B4-BE49-F238E27FC236}">
                <a16:creationId xmlns:a16="http://schemas.microsoft.com/office/drawing/2014/main" id="{1CF5FF2C-C692-416D-B8E9-468CE4B787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87338" y="287338"/>
            <a:ext cx="6034087" cy="6265862"/>
            <a:chOff x="288001" y="288000"/>
            <a:chExt cx="6033505" cy="6265475"/>
          </a:xfrm>
        </p:grpSpPr>
        <p:sp>
          <p:nvSpPr>
            <p:cNvPr id="7" name="Rechthoek 11">
              <a:extLst>
                <a:ext uri="{FF2B5EF4-FFF2-40B4-BE49-F238E27FC236}">
                  <a16:creationId xmlns:a16="http://schemas.microsoft.com/office/drawing/2014/main" id="{325C92BE-677A-4D89-87A4-80F9D22561AB}"/>
                </a:ext>
              </a:extLst>
            </p:cNvPr>
            <p:cNvSpPr>
              <a:spLocks/>
            </p:cNvSpPr>
            <p:nvPr userDrawn="1"/>
          </p:nvSpPr>
          <p:spPr>
            <a:xfrm>
              <a:off x="288001" y="288000"/>
              <a:ext cx="424774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Rechthoekige driehoek 12">
              <a:extLst>
                <a:ext uri="{FF2B5EF4-FFF2-40B4-BE49-F238E27FC236}">
                  <a16:creationId xmlns:a16="http://schemas.microsoft.com/office/drawing/2014/main" id="{9EBC1824-52DF-49E7-BBD4-E29E1E169C98}"/>
                </a:ext>
              </a:extLst>
            </p:cNvPr>
            <p:cNvSpPr/>
            <p:nvPr userDrawn="1"/>
          </p:nvSpPr>
          <p:spPr>
            <a:xfrm>
              <a:off x="4535741" y="288000"/>
              <a:ext cx="1785765" cy="626388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pic>
        <p:nvPicPr>
          <p:cNvPr id="9" name="Afbeelding 13">
            <a:extLst>
              <a:ext uri="{FF2B5EF4-FFF2-40B4-BE49-F238E27FC236}">
                <a16:creationId xmlns:a16="http://schemas.microsoft.com/office/drawing/2014/main" id="{490842A0-B7DD-4A30-9D78-EA753B7FC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76263"/>
            <a:ext cx="16986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6640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44AA7AAF-4D3D-40D8-ABD0-265A4324D5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55650"/>
            <a:ext cx="7416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nl-BE" altLang="en-US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2FB820A3-9245-404B-950A-DC65649521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5400" y="1916113"/>
            <a:ext cx="74168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 </a:t>
            </a:r>
            <a:endParaRPr lang="nl-BE" altLang="en-US"/>
          </a:p>
          <a:p>
            <a:pPr lvl="4"/>
            <a:endParaRPr lang="nl-BE" alt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F81462-4FA0-42B2-8715-B15021A22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1175" y="6335713"/>
            <a:ext cx="900113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EF17B945-B030-4F44-B2E4-E4D78860890A}" type="datetimeFigureOut">
              <a:rPr lang="nl-BE"/>
              <a:pPr>
                <a:defRPr/>
              </a:pPr>
              <a:t>7/06/2019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C2CD38-D3E9-46E3-83B5-CBE61C399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4150" y="6335713"/>
            <a:ext cx="18891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52EA2-412B-4E49-8F86-AFA9972EC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5188" y="6335713"/>
            <a:ext cx="539750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7F7F7F"/>
                </a:solidFill>
                <a:latin typeface="FlandersArtSans-Regular" pitchFamily="2" charset="0"/>
              </a:defRPr>
            </a:lvl1pPr>
          </a:lstStyle>
          <a:p>
            <a:pPr>
              <a:defRPr/>
            </a:pPr>
            <a:fld id="{EFB6A341-AF39-4518-89EB-045A53C6F4A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151701E-D8DF-460A-8FBD-BFF8EB6506EB}"/>
              </a:ext>
            </a:extLst>
          </p:cNvPr>
          <p:cNvSpPr/>
          <p:nvPr userDrawn="1"/>
        </p:nvSpPr>
        <p:spPr>
          <a:xfrm>
            <a:off x="0" y="0"/>
            <a:ext cx="295275" cy="6858000"/>
          </a:xfrm>
          <a:prstGeom prst="rect">
            <a:avLst/>
          </a:prstGeom>
          <a:solidFill>
            <a:srgbClr val="176D8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</p:sldLayoutIdLst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FlandersArtSans-Bold" panose="00000800000000000000" pitchFamily="2" charset="0"/>
          <a:ea typeface="FlandersArtSans-Bold" pitchFamily="2" charset="0"/>
          <a:cs typeface="FlandersArtSans-Bold" panose="00000800000000000000" pitchFamily="2" charset="0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  <a:ea typeface="FlandersArtSans-Bold" pitchFamily="2" charset="0"/>
          <a:cs typeface="FlandersArtSans-Bold" pitchFamily="2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  <a:ea typeface="FlandersArtSans-Bold" pitchFamily="2" charset="0"/>
          <a:cs typeface="FlandersArtSans-Bold" pitchFamily="2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  <a:ea typeface="FlandersArtSans-Bold" pitchFamily="2" charset="0"/>
          <a:cs typeface="FlandersArtSans-Bold" pitchFamily="2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  <a:ea typeface="FlandersArtSans-Bold" pitchFamily="2" charset="0"/>
          <a:cs typeface="FlandersArtSans-Bold" pitchFamily="2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  <a:ea typeface="FlandersArtSans-Bold" pitchFamily="2" charset="0"/>
          <a:cs typeface="FlandersArtSans-Bold" pitchFamily="2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  <a:ea typeface="FlandersArtSans-Bold" pitchFamily="2" charset="0"/>
          <a:cs typeface="FlandersArtSans-Bold" pitchFamily="2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  <a:ea typeface="FlandersArtSans-Bold" pitchFamily="2" charset="0"/>
          <a:cs typeface="FlandersArtSans-Bold" pitchFamily="2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  <a:ea typeface="FlandersArtSans-Bold" pitchFamily="2" charset="0"/>
          <a:cs typeface="FlandersArtSans-Bold" pitchFamily="2" charset="0"/>
        </a:defRPr>
      </a:lvl9pPr>
    </p:titleStyle>
    <p:bodyStyle>
      <a:lvl1pPr marL="287338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0"/>
        </a:buBlip>
        <a:defRPr sz="2200" kern="120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4675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70000"/>
        <a:buBlip>
          <a:blip r:embed="rId11"/>
        </a:buBlip>
        <a:defRPr sz="2200" kern="1200">
          <a:solidFill>
            <a:srgbClr val="7F7F7F"/>
          </a:solidFill>
          <a:latin typeface="FlandersArtSans-Regular" panose="00000500000000000000" pitchFamily="2" charset="0"/>
          <a:ea typeface="+mn-ea"/>
          <a:cs typeface="+mn-cs"/>
        </a:defRPr>
      </a:lvl2pPr>
      <a:lvl3pPr marL="863600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2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0938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13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39863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0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8B189F8B-839B-4973-880F-5BF6265044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55650"/>
            <a:ext cx="7416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nl-BE" altLang="en-US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7217D1C-2904-45C4-A717-A732F0944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1175" y="6338888"/>
            <a:ext cx="900113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BD838904-D777-4A8F-B2AA-7D1A640705EC}" type="datetimeFigureOut">
              <a:rPr lang="nl-BE"/>
              <a:pPr>
                <a:defRPr/>
              </a:pPr>
              <a:t>7/06/2019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312A7C86-1797-4454-AF19-65B105709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4150" y="6338888"/>
            <a:ext cx="18891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7265E0F-BB50-4172-89A7-545D76C1F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5188" y="6338888"/>
            <a:ext cx="539750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909090"/>
                </a:solidFill>
                <a:latin typeface="FlandersArtSans-Regular" pitchFamily="2" charset="0"/>
              </a:defRPr>
            </a:lvl1pPr>
          </a:lstStyle>
          <a:p>
            <a:pPr>
              <a:defRPr/>
            </a:pPr>
            <a:fld id="{FD8892C7-F1B8-46BC-B5E8-BCD58A42719E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  <p:sp>
        <p:nvSpPr>
          <p:cNvPr id="2054" name="Tijdelijke aanduiding voor tekst 2">
            <a:extLst>
              <a:ext uri="{FF2B5EF4-FFF2-40B4-BE49-F238E27FC236}">
                <a16:creationId xmlns:a16="http://schemas.microsoft.com/office/drawing/2014/main" id="{E73F5776-8950-4407-8781-2BF399EC1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5400" y="1914525"/>
            <a:ext cx="74453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 </a:t>
            </a:r>
            <a:endParaRPr lang="nl-BE" altLang="en-US"/>
          </a:p>
          <a:p>
            <a:pPr lvl="4"/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</p:sldLayoutIdLst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Bold" pitchFamily="2" charset="0"/>
        </a:defRPr>
      </a:lvl9pPr>
    </p:titleStyle>
    <p:bodyStyle>
      <a:lvl1pPr marL="287338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6"/>
        </a:buBlip>
        <a:defRPr sz="2200" kern="120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4675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7"/>
        </a:buBlip>
        <a:defRPr sz="2200" kern="120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3600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85000"/>
        <a:buBlip>
          <a:blip r:embed="rId8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0938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9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39863" indent="-287338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6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64803D94-75B3-4822-9AAA-17027A3565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4B82C79E-C65D-4019-8C9A-664B0121A3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69875-36DE-4C68-A965-1A90D641B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A7BC-40D1-426C-92F2-B95E9D0DE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WENDWG9, Brest, France 26 – 28 February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D77C7-3915-4E93-9D25-CD0D03D9B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D62B45-0C38-4C1C-BD71-F6A8A6A8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3">
            <a:extLst>
              <a:ext uri="{FF2B5EF4-FFF2-40B4-BE49-F238E27FC236}">
                <a16:creationId xmlns:a16="http://schemas.microsoft.com/office/drawing/2014/main" id="{2F13C12F-EFE2-4922-8D32-6D299CA48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775" y="-1247775"/>
            <a:ext cx="9355138" cy="935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Afbeelding 4">
            <a:extLst>
              <a:ext uri="{FF2B5EF4-FFF2-40B4-BE49-F238E27FC236}">
                <a16:creationId xmlns:a16="http://schemas.microsoft.com/office/drawing/2014/main" id="{1BA9F6A2-BDC1-4E86-8E0D-84C6152C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613" y="434975"/>
            <a:ext cx="57610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2">
            <a:extLst>
              <a:ext uri="{FF2B5EF4-FFF2-40B4-BE49-F238E27FC236}">
                <a16:creationId xmlns:a16="http://schemas.microsoft.com/office/drawing/2014/main" id="{00F8DB30-D3BF-443C-A40C-990880320D75}"/>
              </a:ext>
            </a:extLst>
          </p:cNvPr>
          <p:cNvSpPr txBox="1"/>
          <p:nvPr/>
        </p:nvSpPr>
        <p:spPr>
          <a:xfrm>
            <a:off x="455613" y="2308225"/>
            <a:ext cx="8301037" cy="2028825"/>
          </a:xfrm>
          <a:prstGeom prst="rect">
            <a:avLst/>
          </a:prstGeom>
          <a:solidFill>
            <a:srgbClr val="176D8A">
              <a:alpha val="25000"/>
            </a:srgbClr>
          </a:solidFill>
          <a:ln w="6350">
            <a:solidFill>
              <a:srgbClr val="176D8A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FlandersArtSans-Bold"/>
                <a:ea typeface="Calibri"/>
                <a:cs typeface="Times New Roman"/>
              </a:rPr>
              <a:t>North Sea Hydrographic Commission report to IRCC11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FlandersArtSans-Bold"/>
                <a:ea typeface="Calibri"/>
                <a:cs typeface="Times New Roman"/>
              </a:rPr>
              <a:t>GENOA June 2019</a:t>
            </a:r>
            <a:endParaRPr lang="nl-BE" sz="1100" dirty="0">
              <a:ea typeface="Calibri"/>
              <a:cs typeface="Times New Roman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B0E72B-7527-4CD1-A684-52E1EE61BF2D}"/>
              </a:ext>
            </a:extLst>
          </p:cNvPr>
          <p:cNvSpPr txBox="1"/>
          <p:nvPr/>
        </p:nvSpPr>
        <p:spPr>
          <a:xfrm>
            <a:off x="455613" y="4630738"/>
            <a:ext cx="820102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Chair: Steve Timmermans (Belgium) 	</a:t>
            </a:r>
            <a:r>
              <a:rPr lang="nl-BE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Vice-chair</a:t>
            </a: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: </a:t>
            </a:r>
            <a:r>
              <a:rPr lang="nl-BE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Hilmar</a:t>
            </a: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nl-BE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Helgason</a:t>
            </a:r>
            <a:endParaRPr lang="nl-BE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Members: Belgium, Denmark, France, Germany, Iceland, Netherlands, Norway, United </a:t>
            </a:r>
            <a:r>
              <a:rPr lang="nl-BE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Kingdom</a:t>
            </a:r>
            <a:r>
              <a:rPr lang="nl-BE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FFA34B-7CA1-450B-9F98-F1256823053D}"/>
              </a:ext>
            </a:extLst>
          </p:cNvPr>
          <p:cNvSpPr txBox="1"/>
          <p:nvPr/>
        </p:nvSpPr>
        <p:spPr>
          <a:xfrm>
            <a:off x="455613" y="6008688"/>
            <a:ext cx="8201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Last meeting 33</a:t>
            </a:r>
            <a:r>
              <a:rPr lang="nl-BE" sz="20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rd</a:t>
            </a: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Conference: 27</a:t>
            </a:r>
            <a:r>
              <a:rPr lang="nl-BE" sz="20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</a:t>
            </a: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nl-BE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and</a:t>
            </a: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28</a:t>
            </a:r>
            <a:r>
              <a:rPr lang="nl-BE" sz="20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</a:t>
            </a: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nl-BE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March</a:t>
            </a: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2017, </a:t>
            </a:r>
            <a:r>
              <a:rPr lang="nl-BE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Ostend</a:t>
            </a:r>
            <a:r>
              <a:rPr lang="nl-BE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Belgium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>
            <a:extLst>
              <a:ext uri="{FF2B5EF4-FFF2-40B4-BE49-F238E27FC236}">
                <a16:creationId xmlns:a16="http://schemas.microsoft.com/office/drawing/2014/main" id="{C8B133DB-C9E7-4D7D-A474-12C2421D7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sz="900">
                <a:solidFill>
                  <a:srgbClr val="898989"/>
                </a:solidFill>
              </a:rPr>
              <a:t>WENDWG9, Brest, France 26 – 28 February 2019</a:t>
            </a: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813EA0E9-3649-4E63-99B3-3A67FAC1A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25625"/>
            <a:ext cx="19177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NSHC ENC OVERLAPS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ZA" altLang="nl-NL" sz="15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Usage Band 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ZA" altLang="nl-NL" sz="15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9 ENC overlaps</a:t>
            </a:r>
          </a:p>
        </p:txBody>
      </p:sp>
      <p:sp>
        <p:nvSpPr>
          <p:cNvPr id="35844" name="Content Placeholder 12">
            <a:extLst>
              <a:ext uri="{FF2B5EF4-FFF2-40B4-BE49-F238E27FC236}">
                <a16:creationId xmlns:a16="http://schemas.microsoft.com/office/drawing/2014/main" id="{9D5B3002-7658-45A0-88D2-79F0AF82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463" y="1533525"/>
            <a:ext cx="1111250" cy="25558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ZA" altLang="nl-NL" sz="1800" b="1"/>
              <a:t>General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ZA" altLang="nl-NL" sz="1800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763"/>
            <a:ext cx="7886700" cy="5413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</a:p>
        </p:txBody>
      </p:sp>
      <p:pic>
        <p:nvPicPr>
          <p:cNvPr id="35846" name="Picture 2">
            <a:extLst>
              <a:ext uri="{FF2B5EF4-FFF2-40B4-BE49-F238E27FC236}">
                <a16:creationId xmlns:a16="http://schemas.microsoft.com/office/drawing/2014/main" id="{421E0C87-6BDE-4CB6-9AFC-21EE4CB16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38" y="1866900"/>
            <a:ext cx="49815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2CDD87A1-4DD8-4D2E-8AC8-EA44EF98D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sz="900">
                <a:solidFill>
                  <a:srgbClr val="898989"/>
                </a:solidFill>
              </a:rPr>
              <a:t>WENDWG9, Brest, France 26 – 28 February 2019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4399ABD2-EA02-4BB9-BCEA-B0C375CD7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25625"/>
            <a:ext cx="19177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NSHC ENC OVERLAPS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ZA" altLang="nl-NL" sz="15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Usage Band 3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ZA" altLang="nl-NL" sz="15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9 ENC overlaps</a:t>
            </a:r>
          </a:p>
        </p:txBody>
      </p:sp>
      <p:sp>
        <p:nvSpPr>
          <p:cNvPr id="37892" name="Content Placeholder 12">
            <a:extLst>
              <a:ext uri="{FF2B5EF4-FFF2-40B4-BE49-F238E27FC236}">
                <a16:creationId xmlns:a16="http://schemas.microsoft.com/office/drawing/2014/main" id="{FD9649AC-3DB6-4F1A-BBB8-5225B9D1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463" y="1533525"/>
            <a:ext cx="1111250" cy="25558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ZA" altLang="nl-NL" sz="1800" b="1"/>
              <a:t>Coastal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ZA" altLang="nl-NL" sz="1800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763"/>
            <a:ext cx="7886700" cy="5413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</a:p>
        </p:txBody>
      </p:sp>
      <p:pic>
        <p:nvPicPr>
          <p:cNvPr id="37894" name="Picture 4">
            <a:extLst>
              <a:ext uri="{FF2B5EF4-FFF2-40B4-BE49-F238E27FC236}">
                <a16:creationId xmlns:a16="http://schemas.microsoft.com/office/drawing/2014/main" id="{759B88D4-8BAF-431C-9F52-6464287C75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38" y="1865313"/>
            <a:ext cx="5094287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8EA21-7824-40D9-A62B-3248BC27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55588"/>
            <a:ext cx="8062913" cy="75088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33</a:t>
            </a:r>
            <a:r>
              <a:rPr lang="en-GB" sz="3400" baseline="30000" dirty="0">
                <a:solidFill>
                  <a:schemeClr val="bg2">
                    <a:lumMod val="50000"/>
                  </a:schemeClr>
                </a:solidFill>
                <a:ea typeface="+mj-ea"/>
              </a:rPr>
              <a:t>nd</a:t>
            </a:r>
            <a:r>
              <a:rPr lang="en-GB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 NSHC:  Open AP and decisions (</a:t>
            </a:r>
            <a:r>
              <a:rPr lang="nl-BE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1/2)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5237F17-EAFC-4434-837E-6682A459F406}"/>
              </a:ext>
            </a:extLst>
          </p:cNvPr>
          <p:cNvSpPr txBox="1"/>
          <p:nvPr/>
        </p:nvSpPr>
        <p:spPr>
          <a:xfrm>
            <a:off x="819150" y="1533525"/>
            <a:ext cx="7932738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n-lt"/>
              </a:rPr>
              <a:t>1/2018: Crowd sourced data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en-GB" sz="2400" dirty="0">
                <a:latin typeface="+mn-lt"/>
              </a:rPr>
              <a:t>RWG investigates how CSB can support work of NSHC;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GB" sz="24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b="1" dirty="0">
                <a:solidFill>
                  <a:srgbClr val="00B050"/>
                </a:solidFill>
                <a:latin typeface="+mn-lt"/>
              </a:rPr>
              <a:t>2/2018: DE organises workshop on sharing knowledge and experiences of Contouring algorithms; CLOSED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n-lt"/>
              </a:rPr>
              <a:t>6/2016: Vertical reference (LAT) comparison: in accordance with AP 18/1 of TWG;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</a:rPr>
              <a:t>Including validity of 1% norm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GB" sz="24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nl-BE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nl-BE" sz="2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A4B2A-2617-4F00-8F61-1EE1E624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55588"/>
            <a:ext cx="8062913" cy="75088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33</a:t>
            </a:r>
            <a:r>
              <a:rPr lang="nl-BE" sz="3400" baseline="30000" dirty="0">
                <a:solidFill>
                  <a:schemeClr val="bg2">
                    <a:lumMod val="50000"/>
                  </a:schemeClr>
                </a:solidFill>
                <a:ea typeface="+mj-ea"/>
              </a:rPr>
              <a:t>nd</a:t>
            </a:r>
            <a:r>
              <a:rPr lang="nl-BE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 NSHC:  Open AP </a:t>
            </a:r>
            <a:r>
              <a:rPr lang="nl-BE" sz="3400" dirty="0" err="1">
                <a:solidFill>
                  <a:schemeClr val="bg2">
                    <a:lumMod val="50000"/>
                  </a:schemeClr>
                </a:solidFill>
                <a:ea typeface="+mj-ea"/>
              </a:rPr>
              <a:t>and</a:t>
            </a:r>
            <a:r>
              <a:rPr lang="nl-BE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 </a:t>
            </a:r>
            <a:r>
              <a:rPr lang="nl-BE" sz="3400" dirty="0" err="1">
                <a:solidFill>
                  <a:schemeClr val="bg2">
                    <a:lumMod val="50000"/>
                  </a:schemeClr>
                </a:solidFill>
                <a:ea typeface="+mj-ea"/>
              </a:rPr>
              <a:t>decisions</a:t>
            </a:r>
            <a:r>
              <a:rPr lang="nl-BE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 (2/2)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7F2F52F-6885-4D34-9FD3-7FCDAC666380}"/>
              </a:ext>
            </a:extLst>
          </p:cNvPr>
          <p:cNvSpPr txBox="1"/>
          <p:nvPr/>
        </p:nvSpPr>
        <p:spPr>
          <a:xfrm>
            <a:off x="819150" y="1606550"/>
            <a:ext cx="7932738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3/2010:  overview and harmonization of resurvey schemes, availability on NSHC.pro for whole NSHC region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6/2014: North Sea wide Risk Assessment, including Dover straits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There will be no North Sea wide Risk assessment, but the RWG will reconsider this for the DSSS area due to its specific characteristics</a:t>
            </a:r>
            <a:r>
              <a:rPr lang="en-GB" sz="2200" dirty="0">
                <a:latin typeface="+mn-lt"/>
              </a:rPr>
              <a:t>.  (see AP10 of 7</a:t>
            </a:r>
            <a:r>
              <a:rPr lang="en-GB" sz="2200" baseline="30000" dirty="0">
                <a:latin typeface="+mn-lt"/>
              </a:rPr>
              <a:t>th</a:t>
            </a:r>
            <a:r>
              <a:rPr lang="en-GB" sz="2200" dirty="0">
                <a:latin typeface="+mn-lt"/>
              </a:rPr>
              <a:t> RWG)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GB" sz="2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8/2014: MS nominate contact person for MSDI WG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list is not complete</a:t>
            </a:r>
            <a:endParaRPr lang="nl-BE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nl-BE" sz="2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4FF6-EFE8-49C2-8BA9-2398CDE5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5650"/>
            <a:ext cx="7416800" cy="111601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IRRC10 Recommendations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4852-98D4-4223-BA35-178777D60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14525"/>
            <a:ext cx="7416800" cy="3671888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Recommendation 1-7, 13-14, 21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No collective deliverable, responsibility individual MS</a:t>
            </a:r>
          </a:p>
          <a:p>
            <a:pPr>
              <a:defRPr/>
            </a:pPr>
            <a:endParaRPr lang="en-GB" dirty="0">
              <a:solidFill>
                <a:srgbClr val="CC3300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rgbClr val="CC3300"/>
                </a:solidFill>
                <a:latin typeface="+mn-lt"/>
              </a:rPr>
              <a:t>Recommendation 8 on CATZOC for C-55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CC3300"/>
                </a:solidFill>
                <a:latin typeface="+mn-lt"/>
              </a:rPr>
              <a:t>Responsibility individual nation, but action for NSHC 34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Recommendation 9 on overlap and one year clock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No overlap with demonstrable risk to navigation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7C82-7E6A-4489-8782-F6A52AC4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5650"/>
            <a:ext cx="7416800" cy="111601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IRRC10 Recommendations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D904-F266-4117-AA79-C0B0E4650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14525"/>
            <a:ext cx="7416800" cy="3671888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Recommendation 10 and 11 on management of overlap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Discussed during WEND 8, issue for NS ICCWG and NSHC 34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Recommendation 12 on ENC schemes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Done through chair NS ICCWG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rgbClr val="C00000"/>
                </a:solidFill>
                <a:latin typeface="+mn-lt"/>
              </a:rPr>
              <a:t>Recommendation 15-17 on data gathering for CSB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C00000"/>
                </a:solidFill>
                <a:latin typeface="+mn-lt"/>
              </a:rPr>
              <a:t>Action for NSHC RWG and discussion during 34</a:t>
            </a:r>
            <a:r>
              <a:rPr lang="en-GB" baseline="30000" dirty="0">
                <a:solidFill>
                  <a:srgbClr val="C00000"/>
                </a:solidFill>
                <a:latin typeface="+mn-lt"/>
              </a:rPr>
              <a:t>th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 NSHC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C313-C56E-464D-BBB9-F886ECE6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5650"/>
            <a:ext cx="7416800" cy="111601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IRRC10 Recommendations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A3F2-0FE0-466F-BF10-2AFC1D714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14525"/>
            <a:ext cx="7416800" cy="3671888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Recommendation 18-19 on shallow water bathy to GEBCO and GEBCO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Integral to NSHC conference and EMODNET (HRSM)</a:t>
            </a:r>
          </a:p>
          <a:p>
            <a:pPr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rgbClr val="C00000"/>
                </a:solidFill>
                <a:latin typeface="+mn-lt"/>
              </a:rPr>
              <a:t>Recommendation 20 on populating CATZOC and DQWG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C00000"/>
                </a:solidFill>
                <a:latin typeface="+mn-lt"/>
              </a:rPr>
              <a:t>Nil inputs received, but OBE as DQWG developed own proposal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Recommendation 22 on TWCWG and CB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NSHC has no CB-programs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225425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FAED-A39D-47FA-8432-076A3BEA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5650"/>
            <a:ext cx="7416800" cy="111601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IRRC10 Recommendations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EDC7-8728-4D28-8F55-43F609B69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14525"/>
            <a:ext cx="7416800" cy="3671888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Recommendation 22 on tide gauges and current meters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Action for NSHC TWG</a:t>
            </a:r>
          </a:p>
          <a:p>
            <a:pPr marL="225425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6811-82E5-4097-AC86-A85DC42F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5650"/>
            <a:ext cx="7416800" cy="111601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IRRC10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2390-A2B1-488F-96D8-EDA7C4422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14525"/>
            <a:ext cx="7416800" cy="3671888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Action1, 2, 6-19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No action required by NSHC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rgbClr val="C00000"/>
                </a:solidFill>
                <a:latin typeface="+mn-lt"/>
              </a:rPr>
              <a:t>Actions 3-5 on resolution 2/1997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C00000"/>
                </a:solidFill>
                <a:latin typeface="+mn-lt"/>
              </a:rPr>
              <a:t>Action 3: completed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C00000"/>
                </a:solidFill>
                <a:latin typeface="+mn-lt"/>
              </a:rPr>
              <a:t>Action 4-5: awaiting revised draft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D38D-612D-4AF7-A317-4E222BB1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5650"/>
            <a:ext cx="7416800" cy="111601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IRRC10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5AA6-E815-4CC2-8640-0430E57DD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14525"/>
            <a:ext cx="7416800" cy="3671888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No addition NSHC actions resulting from IRCC10 decisions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204DC0E-01DA-44C8-95C9-D8AAC5AD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736600"/>
            <a:ext cx="7416800" cy="68897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j-ea"/>
              </a:rPr>
              <a:t>Activities 2017-2019 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6DB8DB43-BB14-484F-A101-5788A564F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875" y="1462088"/>
            <a:ext cx="7416800" cy="4611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22nd Tidal WG, Ostend, 25-26 Oct 2017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8th Resurvey WG, Paris, 18-19 Sep 2018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NS ICCWG, correspondence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33rd NSHC Conference, Ostend, 27-28 Mar 2018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34th NSCH Conference,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Reykavik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26-27 Mar 2020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IRR10 recommendations, actions and decisions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7C9F7-7D46-4822-8434-6F44F9E0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5650"/>
            <a:ext cx="7416800" cy="68103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Action </a:t>
            </a:r>
            <a:r>
              <a:rPr lang="nl-BE" dirty="0" err="1">
                <a:solidFill>
                  <a:schemeClr val="bg2">
                    <a:lumMod val="50000"/>
                  </a:schemeClr>
                </a:solidFill>
                <a:ea typeface="+mj-ea"/>
              </a:rPr>
              <a:t>required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?</a:t>
            </a:r>
            <a:b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</a:br>
            <a:endParaRPr lang="nl-BE" dirty="0">
              <a:solidFill>
                <a:schemeClr val="bg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D34B232-A02D-4429-BFC8-516ADDB4A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700" y="1731963"/>
            <a:ext cx="6459538" cy="8397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The IRCC is invited to note the report of the NSHC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landersArtSans-Medium" panose="00000600000000000000" pitchFamily="2" charset="0"/>
              </a:rPr>
              <a:t>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4D0D076-1BE4-49A0-8E3C-0E76E6742E27}"/>
              </a:ext>
            </a:extLst>
          </p:cNvPr>
          <p:cNvSpPr txBox="1"/>
          <p:nvPr/>
        </p:nvSpPr>
        <p:spPr>
          <a:xfrm>
            <a:off x="1163638" y="3578225"/>
            <a:ext cx="68516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 err="1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  <a:t>Thank</a:t>
            </a:r>
            <a:r>
              <a:rPr lang="nl-BE" sz="3600" dirty="0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  <a:t> </a:t>
            </a:r>
            <a:r>
              <a:rPr lang="nl-BE" sz="3600" dirty="0" err="1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  <a:t>you</a:t>
            </a:r>
            <a:r>
              <a:rPr lang="nl-BE" sz="3600" dirty="0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  <a:t> </a:t>
            </a:r>
            <a:r>
              <a:rPr lang="nl-BE" sz="3600" dirty="0" err="1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  <a:t>for</a:t>
            </a:r>
            <a:r>
              <a:rPr lang="nl-BE" sz="3600" dirty="0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  <a:t> </a:t>
            </a:r>
            <a:r>
              <a:rPr lang="nl-BE" sz="3600" dirty="0" err="1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  <a:t>your</a:t>
            </a:r>
            <a:r>
              <a:rPr lang="nl-BE" sz="3600" dirty="0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  <a:t> attention</a:t>
            </a:r>
            <a:br>
              <a:rPr lang="nl-BE" sz="3600" dirty="0">
                <a:solidFill>
                  <a:schemeClr val="bg2">
                    <a:lumMod val="50000"/>
                  </a:schemeClr>
                </a:solidFill>
                <a:latin typeface="FlandersArtSans-Bold" panose="00000800000000000000" pitchFamily="2" charset="0"/>
              </a:rPr>
            </a:br>
            <a:endParaRPr lang="nl-BE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F4587C0-272D-4240-9F85-D552F8FD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736600"/>
            <a:ext cx="8075612" cy="68897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22</a:t>
            </a:r>
            <a:r>
              <a:rPr lang="nl-BE" baseline="30000" dirty="0">
                <a:solidFill>
                  <a:schemeClr val="bg2">
                    <a:lumMod val="50000"/>
                  </a:schemeClr>
                </a:solidFill>
                <a:ea typeface="+mj-ea"/>
              </a:rPr>
              <a:t>nd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 </a:t>
            </a:r>
            <a:r>
              <a:rPr lang="nl-BE" dirty="0" err="1">
                <a:solidFill>
                  <a:schemeClr val="bg2">
                    <a:lumMod val="50000"/>
                  </a:schemeClr>
                </a:solidFill>
                <a:ea typeface="+mj-ea"/>
              </a:rPr>
              <a:t>Tidal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 WG (1/3):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Common Reference Surface </a:t>
            </a:r>
            <a:endParaRPr lang="nl-BE" sz="2200" dirty="0">
              <a:solidFill>
                <a:schemeClr val="bg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96E6A84B-78B1-4FCD-834F-07B45B2F7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4125" y="2160588"/>
            <a:ext cx="2174875" cy="2424112"/>
          </a:xfrm>
        </p:spPr>
        <p:txBody>
          <a:bodyPr rtlCol="0">
            <a:noAutofit/>
          </a:bodyPr>
          <a:lstStyle/>
          <a:p>
            <a:pPr indent="-28693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>
                <a:latin typeface="FlandersArtSans-Regular" panose="00000500000000000000"/>
                <a:cs typeface="Arial" panose="020B0604020202020204" pitchFamily="34" charset="0"/>
              </a:rPr>
              <a:t>WP Item 18/01: Improve North Sea wide realization of reference surfaces</a:t>
            </a:r>
            <a:endParaRPr lang="nl-BE" dirty="0">
              <a:latin typeface="FlandersArtSans-Regular" panose="0000050000000000000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BE" dirty="0"/>
              <a:t> </a:t>
            </a:r>
            <a:endParaRPr lang="nl-BE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580" name="Afbeelding 3">
            <a:extLst>
              <a:ext uri="{FF2B5EF4-FFF2-40B4-BE49-F238E27FC236}">
                <a16:creationId xmlns:a16="http://schemas.microsoft.com/office/drawing/2014/main" id="{453EC70B-15C9-4081-8A51-74A8AF0BBF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403350"/>
            <a:ext cx="3556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A71CFA6-B137-4B41-9E61-2090EB967C1F}"/>
              </a:ext>
            </a:extLst>
          </p:cNvPr>
          <p:cNvSpPr txBox="1"/>
          <p:nvPr/>
        </p:nvSpPr>
        <p:spPr>
          <a:xfrm>
            <a:off x="6972300" y="5992813"/>
            <a:ext cx="19986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FlandersArtSans-Medium" panose="00000600000000000000" pitchFamily="2" charset="0"/>
                <a:cs typeface="Arial" panose="020B0604020202020204" pitchFamily="34" charset="0"/>
              </a:rPr>
              <a:t>Thanks to R.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FlandersArtSans-Medium" panose="00000600000000000000" pitchFamily="2" charset="0"/>
                <a:cs typeface="Arial" panose="020B0604020202020204" pitchFamily="34" charset="0"/>
              </a:rPr>
              <a:t>Kuilman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FlandersArtSans-Medium" panose="00000600000000000000" pitchFamily="2" charset="0"/>
                <a:cs typeface="Arial" panose="020B0604020202020204" pitchFamily="34" charset="0"/>
              </a:rPr>
              <a:t> NLHO</a:t>
            </a:r>
            <a:endParaRPr lang="nl-BE" sz="1200" dirty="0">
              <a:solidFill>
                <a:schemeClr val="bg2">
                  <a:lumMod val="50000"/>
                </a:schemeClr>
              </a:solidFill>
              <a:latin typeface="FlandersArtSans-Medium" panose="000006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1A06265-A537-4EC0-B0C6-F2304C75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736600"/>
            <a:ext cx="8170863" cy="68897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22</a:t>
            </a:r>
            <a:r>
              <a:rPr lang="nl-BE" baseline="30000" dirty="0">
                <a:solidFill>
                  <a:schemeClr val="bg2">
                    <a:lumMod val="50000"/>
                  </a:schemeClr>
                </a:solidFill>
                <a:ea typeface="+mj-ea"/>
              </a:rPr>
              <a:t>nd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 </a:t>
            </a:r>
            <a:r>
              <a:rPr lang="nl-BE" dirty="0" err="1">
                <a:solidFill>
                  <a:schemeClr val="bg2">
                    <a:lumMod val="50000"/>
                  </a:schemeClr>
                </a:solidFill>
                <a:ea typeface="+mj-ea"/>
              </a:rPr>
              <a:t>Tidal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 WG (2/3) :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Common Reference Surface </a:t>
            </a:r>
            <a:br>
              <a:rPr lang="en-US" sz="4000" b="1" dirty="0">
                <a:solidFill>
                  <a:srgbClr val="176D8A"/>
                </a:solidFill>
                <a:ea typeface="+mj-ea"/>
                <a:cs typeface="Arial" panose="020B0604020202020204" pitchFamily="34" charset="0"/>
              </a:rPr>
            </a:br>
            <a:endParaRPr lang="nl-BE" dirty="0">
              <a:solidFill>
                <a:schemeClr val="bg2">
                  <a:lumMod val="50000"/>
                </a:schemeClr>
              </a:solidFill>
              <a:ea typeface="+mj-ea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2EB924C-A4B3-44CA-98F1-CD9C3B34DBDF}"/>
              </a:ext>
            </a:extLst>
          </p:cNvPr>
          <p:cNvGraphicFramePr>
            <a:graphicFrameLocks noGrp="1"/>
          </p:cNvGraphicFramePr>
          <p:nvPr/>
        </p:nvGraphicFramePr>
        <p:xfrm>
          <a:off x="2081213" y="1647825"/>
          <a:ext cx="6261100" cy="3197225"/>
        </p:xfrm>
        <a:graphic>
          <a:graphicData uri="http://schemas.openxmlformats.org/drawingml/2006/table">
            <a:tbl>
              <a:tblPr/>
              <a:tblGrid>
                <a:gridCol w="62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NL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NL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2*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2*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2*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2*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nl-B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750" name="Rectangle 2">
            <a:extLst>
              <a:ext uri="{FF2B5EF4-FFF2-40B4-BE49-F238E27FC236}">
                <a16:creationId xmlns:a16="http://schemas.microsoft.com/office/drawing/2014/main" id="{BDA2CF82-734E-4DD6-BDF5-BFE39582D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4845050"/>
            <a:ext cx="5649913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FlandersArtSerif-Regula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landersArtSerif-Regula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landersArtSerif-Regula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andersArtSerif-Regular" pitchFamily="2" charset="0"/>
              </a:defRPr>
            </a:lvl9pPr>
          </a:lstStyle>
          <a:p>
            <a:r>
              <a:rPr lang="en-US" altLang="en-US" sz="1200">
                <a:latin typeface="FlandersArtSans-Medium" pitchFamily="2" charset="0"/>
                <a:cs typeface="Arial" panose="020B0604020202020204" pitchFamily="34" charset="0"/>
              </a:rPr>
              <a:t>Legend:</a:t>
            </a:r>
            <a:endParaRPr lang="nl-BE" altLang="en-US" sz="1200">
              <a:latin typeface="FlandersArtSans-Medium" pitchFamily="2" charset="0"/>
              <a:cs typeface="Arial" panose="020B0604020202020204" pitchFamily="34" charset="0"/>
            </a:endParaRPr>
          </a:p>
          <a:p>
            <a:r>
              <a:rPr lang="en-US" altLang="en-US" sz="1200">
                <a:latin typeface="FlandersArtSans-Medium" pitchFamily="2" charset="0"/>
                <a:cs typeface="Arial" panose="020B0604020202020204" pitchFamily="34" charset="0"/>
              </a:rPr>
              <a:t>1: no common LAT boundary</a:t>
            </a:r>
            <a:endParaRPr lang="nl-BE" altLang="en-US" sz="1200">
              <a:latin typeface="FlandersArtSans-Medium" pitchFamily="2" charset="0"/>
              <a:cs typeface="Arial" panose="020B0604020202020204" pitchFamily="34" charset="0"/>
            </a:endParaRPr>
          </a:p>
          <a:p>
            <a:r>
              <a:rPr lang="en-US" altLang="en-US" sz="1200">
                <a:latin typeface="FlandersArtSans-Medium" pitchFamily="2" charset="0"/>
                <a:cs typeface="Arial" panose="020B0604020202020204" pitchFamily="34" charset="0"/>
              </a:rPr>
              <a:t>2: differences on a common boundary but not checked</a:t>
            </a:r>
            <a:endParaRPr lang="nl-BE" altLang="en-US" sz="1200">
              <a:latin typeface="FlandersArtSans-Medium" pitchFamily="2" charset="0"/>
              <a:cs typeface="Arial" panose="020B0604020202020204" pitchFamily="34" charset="0"/>
            </a:endParaRPr>
          </a:p>
          <a:p>
            <a:r>
              <a:rPr lang="en-US" altLang="en-US" sz="1200">
                <a:latin typeface="FlandersArtSans-Medium" pitchFamily="2" charset="0"/>
                <a:cs typeface="Arial" panose="020B0604020202020204" pitchFamily="34" charset="0"/>
              </a:rPr>
              <a:t>2*: differences on a common boundary, not checked, different CD</a:t>
            </a:r>
            <a:endParaRPr lang="nl-BE" altLang="en-US" sz="1200">
              <a:latin typeface="FlandersArtSans-Medium" pitchFamily="2" charset="0"/>
              <a:cs typeface="Arial" panose="020B0604020202020204" pitchFamily="34" charset="0"/>
            </a:endParaRPr>
          </a:p>
          <a:p>
            <a:r>
              <a:rPr lang="en-US" altLang="en-US" sz="1200">
                <a:latin typeface="FlandersArtSans-Medium" pitchFamily="2" charset="0"/>
                <a:cs typeface="Arial" panose="020B0604020202020204" pitchFamily="34" charset="0"/>
              </a:rPr>
              <a:t>3: differences on a common boundary checked to be not significant</a:t>
            </a:r>
            <a:endParaRPr lang="nl-BE" altLang="en-US" sz="1200">
              <a:latin typeface="FlandersArtSans-Medium" pitchFamily="2" charset="0"/>
              <a:cs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FF9900"/>
                </a:solidFill>
                <a:latin typeface="FlandersArtSans-Medium" pitchFamily="2" charset="0"/>
                <a:cs typeface="Arial" panose="020B0604020202020204" pitchFamily="34" charset="0"/>
              </a:rPr>
              <a:t>4: differences on a common boundary checked to be outside ‘1% norm’</a:t>
            </a:r>
            <a:endParaRPr lang="nl-BE" altLang="en-US" sz="1200" b="1">
              <a:solidFill>
                <a:srgbClr val="FF9900"/>
              </a:solidFill>
              <a:latin typeface="FlandersArtSans-Medium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A6AA333-68E0-4672-9D87-275B51DC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506413"/>
            <a:ext cx="8267700" cy="68738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22</a:t>
            </a:r>
            <a:r>
              <a:rPr lang="nl-BE" baseline="30000" dirty="0">
                <a:solidFill>
                  <a:schemeClr val="bg2">
                    <a:lumMod val="50000"/>
                  </a:schemeClr>
                </a:solidFill>
                <a:ea typeface="+mj-ea"/>
              </a:rPr>
              <a:t>nd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  <a:ea typeface="+mj-ea"/>
              </a:rPr>
              <a:t> TWG (3/3):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Common Reference Surface - Results </a:t>
            </a:r>
            <a:br>
              <a:rPr lang="en-US" sz="4000" b="1" dirty="0">
                <a:solidFill>
                  <a:srgbClr val="176D8A"/>
                </a:solidFill>
                <a:ea typeface="+mj-ea"/>
                <a:cs typeface="Arial" panose="020B0604020202020204" pitchFamily="34" charset="0"/>
              </a:rPr>
            </a:br>
            <a:endParaRPr lang="nl-BE" dirty="0">
              <a:solidFill>
                <a:schemeClr val="bg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748C59-7833-4BD1-B400-3A4597A5E69C}"/>
              </a:ext>
            </a:extLst>
          </p:cNvPr>
          <p:cNvSpPr txBox="1"/>
          <p:nvPr/>
        </p:nvSpPr>
        <p:spPr>
          <a:xfrm>
            <a:off x="796925" y="1624013"/>
            <a:ext cx="7856538" cy="552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Next  steps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for WP Item 18/01: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NO PROGRESS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Revisit the usefulness of the 1% norm 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Now arbitrarily chosen: LAT difference/ depth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Make a proposal for something more practical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endParaRPr lang="en-US" sz="2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Continue studying differences with the aim to improve the LAT surfaces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Examine the origin of the observed differences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Make error estimates on each reference surface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Compare whole reference surfaces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iso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only borders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FlandersArtSans-Medium" panose="00000600000000000000" pitchFamily="2" charset="0"/>
              <a:cs typeface="Arial" panose="020B0604020202020204" pitchFamily="34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FlandersArtSans-Medium" panose="00000600000000000000" pitchFamily="2" charset="0"/>
              <a:cs typeface="Arial" panose="020B0604020202020204" pitchFamily="34" charset="0"/>
            </a:endParaRPr>
          </a:p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FlandersArtSans-Medium" panose="00000600000000000000" pitchFamily="2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FlandersArtSans-Medium" panose="00000600000000000000" pitchFamily="2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BE" dirty="0">
              <a:latin typeface="FlandersArtSans-Medium" panose="00000600000000000000" pitchFamily="2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landersArtSans-Medium" panose="000006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3E0F9-7B3E-4A85-B006-6C661EE0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76250"/>
            <a:ext cx="7416800" cy="598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nl-BE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bg2">
                    <a:lumMod val="50000"/>
                  </a:schemeClr>
                </a:solidFill>
              </a:rPr>
              <a:t>Resurvey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</a:rPr>
              <a:t> WG (1/2)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8AD265D-03A9-478F-9824-FA9A9974B495}"/>
              </a:ext>
            </a:extLst>
          </p:cNvPr>
          <p:cNvSpPr txBox="1"/>
          <p:nvPr/>
        </p:nvSpPr>
        <p:spPr>
          <a:xfrm>
            <a:off x="1403350" y="1341438"/>
            <a:ext cx="7434263" cy="451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nl-BE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Updated</a:t>
            </a:r>
            <a:r>
              <a:rPr lang="nl-BE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TOR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Merge with Dover straits area resurvey WG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Include alternative survey means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nl-BE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Exchange of updated resurvey plans 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Main focus is on critical areas for resurvey and other areas of mutual interest</a:t>
            </a:r>
          </a:p>
          <a:p>
            <a:pPr marL="8001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Agreed on common categories of resurvey intervals :0-1 years/as required, 1-6 years, 6-12 years, 12-25 years, &gt;25 years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400" dirty="0">
              <a:latin typeface="+mn-lt"/>
            </a:endParaRP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Port areas excluded from the area of interest of RWG</a:t>
            </a:r>
            <a:endParaRPr lang="nl-BE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nl-BE" sz="2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F2EDF-D8CC-43DA-B31E-2C2C6406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5650"/>
            <a:ext cx="7416800" cy="598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nl-BE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bg2">
                    <a:lumMod val="50000"/>
                  </a:schemeClr>
                </a:solidFill>
              </a:rPr>
              <a:t>Resurvey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</a:rPr>
              <a:t> WG (2/2)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D7B69A3-0D14-4C05-97EB-DA96073E54BA}"/>
              </a:ext>
            </a:extLst>
          </p:cNvPr>
          <p:cNvSpPr txBox="1"/>
          <p:nvPr/>
        </p:nvSpPr>
        <p:spPr>
          <a:xfrm>
            <a:off x="1187450" y="1412875"/>
            <a:ext cx="7434263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+mn-lt"/>
              </a:rPr>
              <a:t>Evaluation of Risk assessment will start on the Dover Strait Area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‘And then?’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+mn-lt"/>
              </a:rPr>
              <a:t>Big progress in  use of SDB and new generations of Bathy Lidar Equipment by NSHC members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Significant experience with these techniques is gathered outside of NSHC area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+mn-lt"/>
              </a:rPr>
              <a:t>Evaluation of IHO guidance document on Crowd Sourced Bathymetry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Challenge: quality CSB data vs existing survey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1374C-C6E9-4C0D-A3AC-B6B87880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5" y="755650"/>
            <a:ext cx="8062913" cy="75247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North Sea Int. Chart </a:t>
            </a:r>
            <a:r>
              <a:rPr lang="nl-BE" sz="3400" dirty="0" err="1">
                <a:solidFill>
                  <a:schemeClr val="bg2">
                    <a:lumMod val="50000"/>
                  </a:schemeClr>
                </a:solidFill>
                <a:ea typeface="+mj-ea"/>
              </a:rPr>
              <a:t>Coordination</a:t>
            </a:r>
            <a:r>
              <a:rPr lang="nl-BE" sz="3400" dirty="0">
                <a:solidFill>
                  <a:schemeClr val="bg2">
                    <a:lumMod val="50000"/>
                  </a:schemeClr>
                </a:solidFill>
                <a:ea typeface="+mj-ea"/>
              </a:rPr>
              <a:t> WG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358935-DFC7-4ECB-B5FD-AE3ECD312164}"/>
              </a:ext>
            </a:extLst>
          </p:cNvPr>
          <p:cNvSpPr txBox="1"/>
          <p:nvPr/>
        </p:nvSpPr>
        <p:spPr>
          <a:xfrm>
            <a:off x="1317625" y="1855788"/>
            <a:ext cx="7434263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+mn-lt"/>
              </a:rPr>
              <a:t>ENC coverage is complete, except for Greenland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nl-NL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+mn-lt"/>
              </a:rPr>
              <a:t>ENC are being rescheduled to grid based by NL, GE and DE</a:t>
            </a:r>
          </a:p>
          <a:p>
            <a:pPr>
              <a:defRPr/>
            </a:pPr>
            <a:endParaRPr lang="nl-NL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+mn-lt"/>
              </a:rPr>
              <a:t>All overlaps and gaps are low risk and pose no demonstrable risk to navigation 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+mn-lt"/>
              </a:rPr>
              <a:t>Issue overlaps between 5-30 </a:t>
            </a:r>
            <a:r>
              <a:rPr lang="en-US" sz="2400" dirty="0" err="1">
                <a:latin typeface="+mn-lt"/>
              </a:rPr>
              <a:t>mtr</a:t>
            </a:r>
            <a:r>
              <a:rPr lang="en-US" sz="2400" dirty="0">
                <a:latin typeface="+mn-lt"/>
              </a:rPr>
              <a:t> in USB1-3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UB1=3; UB2=9; UB=9 ( Dec 2018)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Raised during WEND 8; extend the buffer overlap?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sz="2200" dirty="0">
              <a:latin typeface="+mj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nl-BE" sz="2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nl-BE" sz="2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>
            <a:extLst>
              <a:ext uri="{FF2B5EF4-FFF2-40B4-BE49-F238E27FC236}">
                <a16:creationId xmlns:a16="http://schemas.microsoft.com/office/drawing/2014/main" id="{A1440DCD-B667-4B2D-B40E-F3D66A5D7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sz="900">
                <a:solidFill>
                  <a:srgbClr val="898989"/>
                </a:solidFill>
              </a:rPr>
              <a:t>WENDWG9, Brest, France 26 – 28 February 2019</a:t>
            </a: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CA833B3D-FA5B-4EF4-A744-576F5393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25625"/>
            <a:ext cx="19177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NSHC ENC OVERLAPS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ZA" altLang="nl-NL" sz="15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Usage Band 1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ZA" altLang="nl-NL" sz="15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nl-NL" sz="1500" b="1">
                <a:solidFill>
                  <a:srgbClr val="000000"/>
                </a:solidFill>
              </a:rPr>
              <a:t>3 ENC overlaps</a:t>
            </a:r>
          </a:p>
        </p:txBody>
      </p:sp>
      <p:sp>
        <p:nvSpPr>
          <p:cNvPr id="33796" name="Content Placeholder 12">
            <a:extLst>
              <a:ext uri="{FF2B5EF4-FFF2-40B4-BE49-F238E27FC236}">
                <a16:creationId xmlns:a16="http://schemas.microsoft.com/office/drawing/2014/main" id="{0F0A82E2-FC2F-4475-9EFC-7BB64972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463" y="1533525"/>
            <a:ext cx="1111250" cy="255588"/>
          </a:xfrm>
        </p:spPr>
        <p:txBody>
          <a:bodyPr rtlCol="0">
            <a:normAutofit fontScale="850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ZA" altLang="nl-NL" sz="1800" b="1"/>
              <a:t>Overview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ZA" altLang="nl-NL" sz="1800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763"/>
            <a:ext cx="7886700" cy="5413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</a:p>
        </p:txBody>
      </p:sp>
      <p:pic>
        <p:nvPicPr>
          <p:cNvPr id="33798" name="Picture 10">
            <a:extLst>
              <a:ext uri="{FF2B5EF4-FFF2-40B4-BE49-F238E27FC236}">
                <a16:creationId xmlns:a16="http://schemas.microsoft.com/office/drawing/2014/main" id="{C6B500DE-E39E-47EE-9640-3F6D3F6E3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13" y="1878013"/>
            <a:ext cx="496411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e_VO_V6">
  <a:themeElements>
    <a:clrScheme name="MDK">
      <a:dk1>
        <a:sysClr val="windowText" lastClr="000000"/>
      </a:dk1>
      <a:lt1>
        <a:sysClr val="window" lastClr="FFFFFF"/>
      </a:lt1>
      <a:dk2>
        <a:srgbClr val="176D8A"/>
      </a:dk2>
      <a:lt2>
        <a:srgbClr val="EEECE1"/>
      </a:lt2>
      <a:accent1>
        <a:srgbClr val="176D8A"/>
      </a:accent1>
      <a:accent2>
        <a:srgbClr val="37876D"/>
      </a:accent2>
      <a:accent3>
        <a:srgbClr val="91591D"/>
      </a:accent3>
      <a:accent4>
        <a:srgbClr val="867B3D"/>
      </a:accent4>
      <a:accent5>
        <a:srgbClr val="3C3D3C"/>
      </a:accent5>
      <a:accent6>
        <a:srgbClr val="FFFF00"/>
      </a:accent6>
      <a:hlink>
        <a:srgbClr val="0000FF"/>
      </a:hlink>
      <a:folHlink>
        <a:srgbClr val="800080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Presentatie_AMDK</Template>
  <TotalTime>0</TotalTime>
  <Words>939</Words>
  <Application>Microsoft Office PowerPoint</Application>
  <PresentationFormat>On-screen Show (4:3)</PresentationFormat>
  <Paragraphs>243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FlandersArtSans-Bold</vt:lpstr>
      <vt:lpstr>FlandersArtSans-Medium</vt:lpstr>
      <vt:lpstr>FlandersArtSans-Regular</vt:lpstr>
      <vt:lpstr>FlandersArtSerif-Regular</vt:lpstr>
      <vt:lpstr>Times New Roman</vt:lpstr>
      <vt:lpstr>Wingdings</vt:lpstr>
      <vt:lpstr>Presentatie_VO_V6</vt:lpstr>
      <vt:lpstr>Aangepast ontwerp</vt:lpstr>
      <vt:lpstr>Office Theme</vt:lpstr>
      <vt:lpstr>PowerPoint Presentation</vt:lpstr>
      <vt:lpstr>Activities 2017-2019 </vt:lpstr>
      <vt:lpstr>22nd Tidal WG (1/3): Common Reference Surface </vt:lpstr>
      <vt:lpstr>22nd Tidal WG (2/3) : Common Reference Surface  </vt:lpstr>
      <vt:lpstr>22nd TWG (3/3): Common Reference Surface - Results  </vt:lpstr>
      <vt:lpstr>8th Resurvey WG (1/2)</vt:lpstr>
      <vt:lpstr>8th Resurvey WG (2/2)</vt:lpstr>
      <vt:lpstr>North Sea Int. Chart Coordination WG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33nd NSHC:  Open AP and decisions (1/2)</vt:lpstr>
      <vt:lpstr>33nd NSHC:  Open AP and decisions (2/2)</vt:lpstr>
      <vt:lpstr>IRRC10 Recommendations (1/4)</vt:lpstr>
      <vt:lpstr>IRRC10 Recommendations (2/4)</vt:lpstr>
      <vt:lpstr>IRRC10 Recommendations (3/4)</vt:lpstr>
      <vt:lpstr>IRRC10 Recommendations (4/4)</vt:lpstr>
      <vt:lpstr>IRRC10 Actions</vt:lpstr>
      <vt:lpstr>IRRC10 Decisions</vt:lpstr>
      <vt:lpstr>Action required? 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Lenaers, Ellen</dc:creator>
  <cp:lastModifiedBy>Alberto Costaneves</cp:lastModifiedBy>
  <cp:revision>102</cp:revision>
  <cp:lastPrinted>2019-05-22T15:34:30Z</cp:lastPrinted>
  <dcterms:created xsi:type="dcterms:W3CDTF">2018-03-26T07:55:04Z</dcterms:created>
  <dcterms:modified xsi:type="dcterms:W3CDTF">2019-06-07T13:21:01Z</dcterms:modified>
</cp:coreProperties>
</file>