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5" r:id="rId2"/>
    <p:sldId id="276" r:id="rId3"/>
    <p:sldId id="279" r:id="rId4"/>
    <p:sldId id="277" r:id="rId5"/>
    <p:sldId id="280" r:id="rId6"/>
    <p:sldId id="278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 smtClean="0"/>
              <a:t>IRCC Activities affecting HSSC (Including MSDI)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Agenda HSSC10-07.1A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IRCC Chair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IRCC Report to HSSC10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MSDIWG9, 30 Jan – 1 Feb 2018, Niteroi, Brazil</a:t>
            </a:r>
          </a:p>
          <a:p>
            <a:pPr marL="0" indent="0" algn="just">
              <a:buNone/>
              <a:defRPr/>
            </a:pPr>
            <a:endParaRPr lang="en-GB" dirty="0" smtClean="0"/>
          </a:p>
          <a:p>
            <a:pPr algn="just">
              <a:defRPr/>
            </a:pPr>
            <a:r>
              <a:rPr lang="en-GB" dirty="0" smtClean="0"/>
              <a:t>WENDWG8, 20-22 Mar 2018, Buenos Aires, Argentina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MSDIWG9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en-GB" sz="2000" dirty="0" smtClean="0"/>
              <a:t>Discrete Global Grid System (DGGS)</a:t>
            </a:r>
          </a:p>
          <a:p>
            <a:pPr marL="0" indent="0" algn="just">
              <a:buNone/>
              <a:defRPr/>
            </a:pPr>
            <a:endParaRPr lang="en-GB" sz="2000" dirty="0" smtClean="0"/>
          </a:p>
          <a:p>
            <a:pPr lvl="1" algn="just">
              <a:defRPr/>
            </a:pPr>
            <a:r>
              <a:rPr lang="en-GB" sz="2000" dirty="0" smtClean="0"/>
              <a:t>OGC Marine Domain WG to submit an input paper to HSSC10 outlining options for the development of DGGS</a:t>
            </a:r>
          </a:p>
          <a:p>
            <a:pPr lvl="1" algn="just">
              <a:defRPr/>
            </a:pPr>
            <a:endParaRPr lang="en-GB" sz="2000" dirty="0"/>
          </a:p>
          <a:p>
            <a:pPr lvl="1" algn="just">
              <a:defRPr/>
            </a:pPr>
            <a:r>
              <a:rPr lang="en-US" sz="2000" dirty="0" smtClean="0"/>
              <a:t>The MSDIWG </a:t>
            </a:r>
            <a:r>
              <a:rPr lang="en-US" sz="2000" dirty="0"/>
              <a:t>through </a:t>
            </a:r>
            <a:r>
              <a:rPr lang="en-US" sz="2000" dirty="0" smtClean="0"/>
              <a:t>IRCC would </a:t>
            </a:r>
            <a:r>
              <a:rPr lang="en-US" sz="2000" dirty="0"/>
              <a:t>recommend that the IHO HSSC monitor </a:t>
            </a:r>
            <a:r>
              <a:rPr lang="en-US" sz="2000" dirty="0" smtClean="0"/>
              <a:t>the </a:t>
            </a:r>
            <a:r>
              <a:rPr lang="en-US" sz="2000" dirty="0"/>
              <a:t>emerging OGC DGGS </a:t>
            </a:r>
            <a:r>
              <a:rPr lang="en-US" sz="2000" dirty="0" smtClean="0"/>
              <a:t>standard as HOs share </a:t>
            </a:r>
            <a:r>
              <a:rPr lang="en-US" sz="2000" dirty="0"/>
              <a:t>data with wider stakeholders for non-navigational </a:t>
            </a:r>
            <a:r>
              <a:rPr lang="en-US" sz="2000" dirty="0" smtClean="0"/>
              <a:t>uses.</a:t>
            </a:r>
          </a:p>
          <a:p>
            <a:pPr lvl="1" algn="just">
              <a:defRPr/>
            </a:pPr>
            <a:endParaRPr lang="en-US" sz="2000" dirty="0"/>
          </a:p>
          <a:p>
            <a:pPr lvl="1" algn="just">
              <a:defRPr/>
            </a:pPr>
            <a:r>
              <a:rPr lang="en-US" sz="2000" dirty="0" smtClean="0"/>
              <a:t>The </a:t>
            </a:r>
            <a:r>
              <a:rPr lang="en-US" sz="2000" dirty="0"/>
              <a:t>emerging standard should also be brought to the attention of GEBCO, as the holders of a global dataset this could provide direct benefits around interoperability and wider usability</a:t>
            </a:r>
            <a:r>
              <a:rPr lang="en-US" sz="2000" dirty="0" smtClean="0"/>
              <a:t>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14-17 May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WENDWG8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000" dirty="0"/>
              <a:t>Modify the Scope of the </a:t>
            </a:r>
            <a:r>
              <a:rPr lang="en-US" sz="2000" dirty="0" smtClean="0"/>
              <a:t>WENDWG</a:t>
            </a:r>
          </a:p>
          <a:p>
            <a:pPr marL="0" indent="0" algn="just">
              <a:buNone/>
              <a:defRPr/>
            </a:pPr>
            <a:endParaRPr lang="en-US" sz="2000" dirty="0" smtClean="0"/>
          </a:p>
          <a:p>
            <a:pPr lvl="1" algn="just">
              <a:defRPr/>
            </a:pPr>
            <a:r>
              <a:rPr lang="en-US" sz="2000" dirty="0"/>
              <a:t>The current Objective within the WEND WG Terms of Reference (</a:t>
            </a:r>
            <a:r>
              <a:rPr lang="en-US" sz="2000" dirty="0" err="1"/>
              <a:t>ToR</a:t>
            </a:r>
            <a:r>
              <a:rPr lang="en-US" sz="2000" dirty="0"/>
              <a:t>) is specific to </a:t>
            </a:r>
            <a:r>
              <a:rPr lang="en-US" sz="2000" u="sng" dirty="0"/>
              <a:t>“official ENCs”</a:t>
            </a:r>
            <a:r>
              <a:rPr lang="en-US" sz="2000" dirty="0"/>
              <a:t>, effectively limiting actions of the WG can take to meet the intent of the Member States for “widest possible use” of data, products and services</a:t>
            </a:r>
            <a:r>
              <a:rPr lang="en-US" sz="2000" dirty="0" smtClean="0"/>
              <a:t>.</a:t>
            </a:r>
          </a:p>
          <a:p>
            <a:pPr marL="457200" lvl="1" indent="0" algn="just">
              <a:buNone/>
              <a:defRPr/>
            </a:pPr>
            <a:endParaRPr lang="en-US" sz="2000" dirty="0" smtClean="0"/>
          </a:p>
          <a:p>
            <a:pPr lvl="1" algn="just">
              <a:defRPr/>
            </a:pPr>
            <a:r>
              <a:rPr lang="en-US" sz="2000" dirty="0" smtClean="0"/>
              <a:t>Proposed to </a:t>
            </a:r>
            <a:r>
              <a:rPr lang="en-US" sz="2000" dirty="0"/>
              <a:t>modify the scope of the WEND WG to align its activities, to the intent of the IHO Member States beyond the ENC and SOLAS Vessels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lvl="1" indent="0" algn="just">
              <a:buNone/>
              <a:defRPr/>
            </a:pPr>
            <a:endParaRPr lang="en-US" sz="2000" b="1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WENDWG8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2000" dirty="0"/>
              <a:t>Modify the Scope of the </a:t>
            </a:r>
            <a:r>
              <a:rPr lang="en-US" sz="2000" dirty="0" smtClean="0"/>
              <a:t>WENDWG</a:t>
            </a:r>
          </a:p>
          <a:p>
            <a:pPr lvl="1" algn="just">
              <a:defRPr/>
            </a:pPr>
            <a:r>
              <a:rPr lang="en-AU" sz="2000" dirty="0"/>
              <a:t>R</a:t>
            </a:r>
            <a:r>
              <a:rPr lang="en-AU" sz="2000" dirty="0" smtClean="0"/>
              <a:t>ecommends </a:t>
            </a:r>
            <a:r>
              <a:rPr lang="en-AU" sz="2000" dirty="0"/>
              <a:t>the following adjustments to the WEND WG Terms of Reference</a:t>
            </a:r>
            <a:r>
              <a:rPr lang="en-AU" sz="2000" dirty="0" smtClean="0"/>
              <a:t>:</a:t>
            </a:r>
            <a:endParaRPr lang="en-SG" sz="2000" dirty="0"/>
          </a:p>
          <a:p>
            <a:pPr lvl="1" algn="just">
              <a:defRPr/>
            </a:pPr>
            <a:endParaRPr lang="en-US" sz="2000" i="1" dirty="0" smtClean="0"/>
          </a:p>
          <a:p>
            <a:pPr marL="457200" lvl="1" indent="0" algn="just">
              <a:buNone/>
              <a:defRPr/>
            </a:pPr>
            <a:r>
              <a:rPr lang="en-US" sz="2000" i="1" dirty="0" smtClean="0"/>
              <a:t>“1. Objective</a:t>
            </a:r>
            <a:endParaRPr lang="en-US" sz="2000" i="1" dirty="0"/>
          </a:p>
          <a:p>
            <a:pPr marL="457200" lvl="1" indent="0" algn="just">
              <a:buNone/>
              <a:defRPr/>
            </a:pPr>
            <a:r>
              <a:rPr lang="en-US" sz="2000" i="1" dirty="0" smtClean="0"/>
              <a:t>The </a:t>
            </a:r>
            <a:r>
              <a:rPr lang="en-US" sz="2000" i="1" dirty="0"/>
              <a:t>purpose of the WEND Working Group is to advise IRCC and to assist in:</a:t>
            </a:r>
          </a:p>
          <a:p>
            <a:pPr marL="457200" lvl="1" indent="0" algn="just">
              <a:buNone/>
              <a:defRPr/>
            </a:pPr>
            <a:r>
              <a:rPr lang="en-US" sz="2000" i="1" dirty="0" smtClean="0"/>
              <a:t>1</a:t>
            </a:r>
            <a:r>
              <a:rPr lang="en-US" sz="2000" i="1" dirty="0"/>
              <a:t>)	Facilitating a world-wide consistent level of high-quality, updated official ENCs </a:t>
            </a:r>
            <a:r>
              <a:rPr lang="en-US" sz="2000" i="1" dirty="0" smtClean="0"/>
              <a:t>		through </a:t>
            </a:r>
            <a:r>
              <a:rPr lang="en-US" sz="2000" i="1" dirty="0"/>
              <a:t>integrated services that support chart carriage requirements of SOLAS </a:t>
            </a:r>
            <a:r>
              <a:rPr lang="en-US" sz="2000" i="1" dirty="0" smtClean="0"/>
              <a:t>		Chapter </a:t>
            </a:r>
            <a:r>
              <a:rPr lang="en-US" sz="2000" i="1" dirty="0"/>
              <a:t>V, and the requirements of the IMO Performance Standards for ECDIS. </a:t>
            </a:r>
            <a:endParaRPr lang="en-US" sz="2000" i="1" dirty="0" smtClean="0"/>
          </a:p>
          <a:p>
            <a:pPr marL="457200" lvl="1" indent="0" algn="just">
              <a:buNone/>
              <a:defRPr/>
            </a:pPr>
            <a:endParaRPr lang="en-US" sz="2000" i="1" dirty="0"/>
          </a:p>
          <a:p>
            <a:pPr marL="457200" lvl="1" indent="0" algn="just">
              <a:buNone/>
              <a:defRPr/>
            </a:pPr>
            <a:r>
              <a:rPr lang="en-US" sz="2000" i="1" dirty="0" smtClean="0"/>
              <a:t>2</a:t>
            </a:r>
            <a:r>
              <a:rPr lang="en-US" sz="2000" i="1" dirty="0"/>
              <a:t>)	Review options and recommend actions that expand the value of the RENC </a:t>
            </a:r>
            <a:r>
              <a:rPr lang="en-US" sz="2000" i="1" dirty="0" smtClean="0"/>
              <a:t>			hydrographic </a:t>
            </a:r>
            <a:r>
              <a:rPr lang="en-US" sz="2000" i="1" dirty="0"/>
              <a:t>data to all marine data users and the application of data </a:t>
            </a:r>
            <a:r>
              <a:rPr lang="en-US" sz="2000" i="1" dirty="0" smtClean="0"/>
              <a:t>			management </a:t>
            </a:r>
            <a:r>
              <a:rPr lang="en-US" sz="2000" i="1" dirty="0"/>
              <a:t>principles to extract the highest societal value of MS effort</a:t>
            </a:r>
            <a:r>
              <a:rPr lang="en-US" sz="2000" i="1" dirty="0" smtClean="0"/>
              <a:t>.”</a:t>
            </a:r>
            <a:endParaRPr lang="en-US" sz="2000" i="1" dirty="0"/>
          </a:p>
          <a:p>
            <a:pPr lvl="1" algn="just">
              <a:defRPr/>
            </a:pPr>
            <a:endParaRPr lang="en-US" sz="2000" b="1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14 -17 May 2018</a:t>
            </a:r>
          </a:p>
        </p:txBody>
      </p:sp>
    </p:spTree>
    <p:extLst>
      <p:ext uri="{BB962C8B-B14F-4D97-AF65-F5344CB8AC3E}">
        <p14:creationId xmlns:p14="http://schemas.microsoft.com/office/powerpoint/2010/main" val="197356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</a:t>
            </a:r>
            <a:r>
              <a:rPr lang="en-AU" smtClean="0"/>
              <a:t>of HSSC10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/>
              <a:defRPr/>
            </a:pPr>
            <a:r>
              <a:rPr lang="en-GB" sz="2000" b="1" dirty="0"/>
              <a:t>Note</a:t>
            </a:r>
            <a:r>
              <a:rPr lang="en-GB" sz="2000" dirty="0"/>
              <a:t> the report of </a:t>
            </a:r>
            <a:r>
              <a:rPr lang="en-GB" sz="2000" dirty="0" smtClean="0"/>
              <a:t>IRCC; and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en-GB" sz="2000" b="1" smtClean="0"/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n-GB" sz="2000" b="1" smtClean="0"/>
              <a:t>Take</a:t>
            </a:r>
            <a:r>
              <a:rPr lang="en-GB" sz="2000" smtClean="0"/>
              <a:t> </a:t>
            </a:r>
            <a:r>
              <a:rPr lang="en-GB" sz="2000" dirty="0"/>
              <a:t>any other action as it may be considered appropriate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HSSC-10</a:t>
            </a:r>
            <a:r>
              <a:rPr lang="de-DE" dirty="0"/>
              <a:t>, Rostock-Warnemünde, </a:t>
            </a:r>
            <a:r>
              <a:rPr lang="de-DE" dirty="0" smtClean="0"/>
              <a:t>Germany, </a:t>
            </a:r>
            <a:r>
              <a:rPr lang="de-DE" smtClean="0"/>
              <a:t>14 -17 </a:t>
            </a:r>
            <a:r>
              <a:rPr lang="de-DE" dirty="0" smtClean="0"/>
              <a:t>May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560</TotalTime>
  <Words>334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IRCC Activities affecting HSSC (Including MSDI)   Agenda HSSC10-07.1A  IRCC Chair </vt:lpstr>
      <vt:lpstr>IRCC Report to HSSC10</vt:lpstr>
      <vt:lpstr>MSDIWG9</vt:lpstr>
      <vt:lpstr>WENDWG8</vt:lpstr>
      <vt:lpstr>WENDWG8</vt:lpstr>
      <vt:lpstr>Action requested of HSSC10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76</cp:revision>
  <cp:lastPrinted>2017-10-13T08:19:11Z</cp:lastPrinted>
  <dcterms:created xsi:type="dcterms:W3CDTF">2017-10-09T13:46:17Z</dcterms:created>
  <dcterms:modified xsi:type="dcterms:W3CDTF">2018-05-08T09:17:26Z</dcterms:modified>
</cp:coreProperties>
</file>