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69" r:id="rId2"/>
  </p:sldMasterIdLst>
  <p:notesMasterIdLst>
    <p:notesMasterId r:id="rId17"/>
  </p:notesMasterIdLst>
  <p:handoutMasterIdLst>
    <p:handoutMasterId r:id="rId18"/>
  </p:handoutMasterIdLst>
  <p:sldIdLst>
    <p:sldId id="535" r:id="rId3"/>
    <p:sldId id="551" r:id="rId4"/>
    <p:sldId id="562" r:id="rId5"/>
    <p:sldId id="553" r:id="rId6"/>
    <p:sldId id="563" r:id="rId7"/>
    <p:sldId id="564" r:id="rId8"/>
    <p:sldId id="554" r:id="rId9"/>
    <p:sldId id="565" r:id="rId10"/>
    <p:sldId id="566" r:id="rId11"/>
    <p:sldId id="567" r:id="rId12"/>
    <p:sldId id="568" r:id="rId13"/>
    <p:sldId id="555" r:id="rId14"/>
    <p:sldId id="556" r:id="rId15"/>
    <p:sldId id="557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CCFF"/>
    <a:srgbClr val="F89400"/>
    <a:srgbClr val="B29EFA"/>
    <a:srgbClr val="BCADEB"/>
    <a:srgbClr val="C19DFB"/>
    <a:srgbClr val="908BF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75651" autoAdjust="0"/>
  </p:normalViewPr>
  <p:slideViewPr>
    <p:cSldViewPr>
      <p:cViewPr varScale="1">
        <p:scale>
          <a:sx n="57" d="100"/>
          <a:sy n="57" d="100"/>
        </p:scale>
        <p:origin x="6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32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43D52BE-E47B-48D4-BB5E-DBB424F3D5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956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539661-D461-46D8-ADA7-6C9AAB639E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7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members</a:t>
            </a:r>
          </a:p>
          <a:p>
            <a:r>
              <a:rPr lang="en-US" dirty="0" smtClean="0"/>
              <a:t>14</a:t>
            </a:r>
            <a:r>
              <a:rPr lang="en-US" baseline="0" dirty="0" smtClean="0"/>
              <a:t> associate members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39661-D461-46D8-ADA7-6C9AAB639E73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6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39661-D461-46D8-ADA7-6C9AAB639E73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79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 smtClean="0"/>
              <a:t>Two more Cruise Ship Ports/Anchorages identified in Summer 2015 have already been covered by new large scale ENCs since the last analysis: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r>
              <a:rPr lang="en-US" altLang="en-US" sz="1200" dirty="0" smtClean="0"/>
              <a:t>	* </a:t>
            </a:r>
            <a:r>
              <a:rPr lang="en-US" altLang="en-US" sz="1200" dirty="0" err="1" smtClean="0"/>
              <a:t>Portulano</a:t>
            </a:r>
            <a:r>
              <a:rPr lang="en-US" altLang="en-US" sz="1200" dirty="0" smtClean="0"/>
              <a:t> El Gran Roque, VZ500309 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r>
              <a:rPr lang="en-US" altLang="en-US" sz="1200" dirty="0" smtClean="0"/>
              <a:t>	* Bahia de Santiago de Cuba, CU511905</a:t>
            </a:r>
          </a:p>
          <a:p>
            <a:pPr>
              <a:buFont typeface="Symbol" charset="2"/>
              <a:buChar char=""/>
              <a:defRPr/>
            </a:pPr>
            <a:r>
              <a:rPr lang="en-US" altLang="en-US" sz="1200" dirty="0" smtClean="0"/>
              <a:t> Mexico and Cuba have reported plans to</a:t>
            </a:r>
            <a:br>
              <a:rPr lang="en-US" altLang="en-US" sz="1200" dirty="0" smtClean="0"/>
            </a:br>
            <a:r>
              <a:rPr lang="en-US" altLang="en-US" sz="1200" dirty="0" smtClean="0"/>
              <a:t> fill many identified gaps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39661-D461-46D8-ADA7-6C9AAB639E73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36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39661-D461-46D8-ADA7-6C9AAB639E73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2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39661-D461-46D8-ADA7-6C9AAB639E73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20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5397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IHO INTER-REGIONAL COORDINATION COMMITTEE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070347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6337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880551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7 w 717"/>
                <a:gd name="T1" fmla="*/ 845 h 845"/>
                <a:gd name="T2" fmla="*/ 737 w 717"/>
                <a:gd name="T3" fmla="*/ 821 h 845"/>
                <a:gd name="T4" fmla="*/ 594 w 717"/>
                <a:gd name="T5" fmla="*/ 605 h 845"/>
                <a:gd name="T6" fmla="*/ 416 w 717"/>
                <a:gd name="T7" fmla="*/ 396 h 845"/>
                <a:gd name="T8" fmla="*/ 23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9 w 717"/>
                <a:gd name="T15" fmla="*/ 198 h 845"/>
                <a:gd name="T16" fmla="*/ 410 w 717"/>
                <a:gd name="T17" fmla="*/ 408 h 845"/>
                <a:gd name="T18" fmla="*/ 588 w 717"/>
                <a:gd name="T19" fmla="*/ 623 h 845"/>
                <a:gd name="T20" fmla="*/ 737 w 717"/>
                <a:gd name="T21" fmla="*/ 845 h 845"/>
                <a:gd name="T22" fmla="*/ 73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7 w 407"/>
                <a:gd name="T1" fmla="*/ 414 h 414"/>
                <a:gd name="T2" fmla="*/ 417 w 407"/>
                <a:gd name="T3" fmla="*/ 396 h 414"/>
                <a:gd name="T4" fmla="*/ 23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6 w 407"/>
                <a:gd name="T13" fmla="*/ 204 h 414"/>
                <a:gd name="T14" fmla="*/ 417 w 407"/>
                <a:gd name="T15" fmla="*/ 414 h 414"/>
                <a:gd name="T16" fmla="*/ 41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6 w 586"/>
                <a:gd name="T1" fmla="*/ 0 h 599"/>
                <a:gd name="T2" fmla="*/ 588 w 586"/>
                <a:gd name="T3" fmla="*/ 0 h 599"/>
                <a:gd name="T4" fmla="*/ 417 w 586"/>
                <a:gd name="T5" fmla="*/ 132 h 599"/>
                <a:gd name="T6" fmla="*/ 26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7 w 586"/>
                <a:gd name="T17" fmla="*/ 282 h 599"/>
                <a:gd name="T18" fmla="*/ 423 w 586"/>
                <a:gd name="T19" fmla="*/ 138 h 599"/>
                <a:gd name="T20" fmla="*/ 606 w 586"/>
                <a:gd name="T21" fmla="*/ 0 h 599"/>
                <a:gd name="T22" fmla="*/ 60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9 w 269"/>
                <a:gd name="T1" fmla="*/ 0 h 252"/>
                <a:gd name="T2" fmla="*/ 26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9 w 269"/>
                <a:gd name="T15" fmla="*/ 0 h 252"/>
                <a:gd name="T16" fmla="*/ 27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5397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" charset="0"/>
              </a:rPr>
              <a:t>IHO INTER-REGIONAL COORDINATION COMMITTEE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" charset="0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5739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0076781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0894638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214FF65-166E-4A2C-9975-7B809CBDB6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939174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72198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679421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54807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684517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636721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1263610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293955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42004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543950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76193B-96A1-4F4D-8F4A-0473F44FDE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73691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87852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42401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86338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028730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572790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4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887" r:id="rId3"/>
    <p:sldLayoutId id="2147483905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7 w 717"/>
                <a:gd name="T1" fmla="*/ 845 h 845"/>
                <a:gd name="T2" fmla="*/ 737 w 717"/>
                <a:gd name="T3" fmla="*/ 821 h 845"/>
                <a:gd name="T4" fmla="*/ 594 w 717"/>
                <a:gd name="T5" fmla="*/ 605 h 845"/>
                <a:gd name="T6" fmla="*/ 416 w 717"/>
                <a:gd name="T7" fmla="*/ 396 h 845"/>
                <a:gd name="T8" fmla="*/ 23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9 w 717"/>
                <a:gd name="T15" fmla="*/ 198 h 845"/>
                <a:gd name="T16" fmla="*/ 410 w 717"/>
                <a:gd name="T17" fmla="*/ 408 h 845"/>
                <a:gd name="T18" fmla="*/ 588 w 717"/>
                <a:gd name="T19" fmla="*/ 623 h 845"/>
                <a:gd name="T20" fmla="*/ 737 w 717"/>
                <a:gd name="T21" fmla="*/ 845 h 845"/>
                <a:gd name="T22" fmla="*/ 73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7 w 407"/>
                <a:gd name="T1" fmla="*/ 414 h 414"/>
                <a:gd name="T2" fmla="*/ 417 w 407"/>
                <a:gd name="T3" fmla="*/ 396 h 414"/>
                <a:gd name="T4" fmla="*/ 23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6 w 407"/>
                <a:gd name="T13" fmla="*/ 204 h 414"/>
                <a:gd name="T14" fmla="*/ 417 w 407"/>
                <a:gd name="T15" fmla="*/ 414 h 414"/>
                <a:gd name="T16" fmla="*/ 41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6 w 586"/>
                <a:gd name="T1" fmla="*/ 0 h 599"/>
                <a:gd name="T2" fmla="*/ 588 w 586"/>
                <a:gd name="T3" fmla="*/ 0 h 599"/>
                <a:gd name="T4" fmla="*/ 417 w 586"/>
                <a:gd name="T5" fmla="*/ 132 h 599"/>
                <a:gd name="T6" fmla="*/ 26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7 w 586"/>
                <a:gd name="T17" fmla="*/ 282 h 599"/>
                <a:gd name="T18" fmla="*/ 423 w 586"/>
                <a:gd name="T19" fmla="*/ 138 h 599"/>
                <a:gd name="T20" fmla="*/ 606 w 586"/>
                <a:gd name="T21" fmla="*/ 0 h 599"/>
                <a:gd name="T22" fmla="*/ 60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9 w 269"/>
                <a:gd name="T1" fmla="*/ 0 h 252"/>
                <a:gd name="T2" fmla="*/ 26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9 w 269"/>
                <a:gd name="T15" fmla="*/ 0 h 252"/>
                <a:gd name="T16" fmla="*/ 27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6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2053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895" r:id="rId3"/>
    <p:sldLayoutId id="2147483908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s.charttools.noaa.gov/MACHC/MACHC%20ENCOnlin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62000" y="2743200"/>
            <a:ext cx="7315200" cy="21590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IRCC-9</a:t>
            </a:r>
          </a:p>
          <a:p>
            <a:pPr eaLnBrk="1" hangingPunct="1">
              <a:defRPr/>
            </a:pPr>
            <a:r>
              <a:rPr lang="en-US" dirty="0" err="1" smtClean="0"/>
              <a:t>Meso</a:t>
            </a:r>
            <a:r>
              <a:rPr lang="en-US" dirty="0" smtClean="0"/>
              <a:t>-American and Caribbean Sea Hydrographic Commission Report to IRCC</a:t>
            </a:r>
            <a:endParaRPr lang="en-US" b="1" dirty="0" smtClean="0"/>
          </a:p>
          <a:p>
            <a:pPr eaLnBrk="1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191"/>
            <a:ext cx="7886700" cy="833947"/>
          </a:xfrm>
        </p:spPr>
        <p:txBody>
          <a:bodyPr>
            <a:normAutofit/>
          </a:bodyPr>
          <a:lstStyle/>
          <a:p>
            <a:r>
              <a:rPr lang="en-GB" sz="3200" u="sng" dirty="0" smtClean="0"/>
              <a:t>Port Analysis Evaluation - Gaps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036582" cy="134025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46 </a:t>
            </a:r>
            <a:r>
              <a:rPr lang="en-US" altLang="en-US" b="1" dirty="0"/>
              <a:t>out of the 373 world-wide Cruise Ship Ports/Anchorages not covered by Band 4, 5, or 6 ENCs are located in the MACHC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29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209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00025"/>
            <a:ext cx="8788400" cy="6546850"/>
          </a:xfrm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57263"/>
          </a:xfrm>
        </p:spPr>
        <p:txBody>
          <a:bodyPr/>
          <a:lstStyle/>
          <a:p>
            <a:r>
              <a:rPr lang="en-US" altLang="en-US" dirty="0" smtClean="0"/>
              <a:t>New US/Cuba/UK INT Chart 4149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033463"/>
            <a:ext cx="198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32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914400"/>
            <a:ext cx="7886700" cy="833947"/>
          </a:xfrm>
        </p:spPr>
        <p:txBody>
          <a:bodyPr>
            <a:noAutofit/>
          </a:bodyPr>
          <a:lstStyle/>
          <a:p>
            <a:r>
              <a:rPr lang="en-US" dirty="0"/>
              <a:t>Difficulties encountered and challenges yet to be addressed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880" y="2286000"/>
            <a:ext cx="7488237" cy="3657600"/>
          </a:xfrm>
        </p:spPr>
        <p:txBody>
          <a:bodyPr/>
          <a:lstStyle/>
          <a:p>
            <a:r>
              <a:rPr lang="en-US" dirty="0"/>
              <a:t>Further developments on the use of Spanish are </a:t>
            </a:r>
            <a:r>
              <a:rPr lang="en-US" dirty="0" smtClean="0"/>
              <a:t>needed – more CB courses in Spanish</a:t>
            </a:r>
          </a:p>
          <a:p>
            <a:r>
              <a:rPr lang="en-US" dirty="0"/>
              <a:t>The high cost of carrying out surveys and the limits on national </a:t>
            </a:r>
            <a:r>
              <a:rPr lang="en-US" dirty="0" smtClean="0"/>
              <a:t>budgets</a:t>
            </a:r>
          </a:p>
          <a:p>
            <a:r>
              <a:rPr lang="en-US" dirty="0" smtClean="0"/>
              <a:t>Full ENC coverage </a:t>
            </a:r>
            <a:r>
              <a:rPr lang="en-US" dirty="0"/>
              <a:t>has not yet been achieved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041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886700" cy="83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dobe Garamond Pro" panose="02020502060506020403" pitchFamily="18" charset="0"/>
              </a:rPr>
              <a:t>Actions Required of </a:t>
            </a:r>
            <a:r>
              <a:rPr lang="en-GB" dirty="0" smtClean="0">
                <a:latin typeface="Adobe Garamond Pro" panose="02020502060506020403" pitchFamily="18" charset="0"/>
              </a:rPr>
              <a:t>IRCC 9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960" y="2514600"/>
            <a:ext cx="4017579" cy="762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Please note this report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92648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667000"/>
            <a:ext cx="2266950" cy="833947"/>
          </a:xfrm>
        </p:spPr>
        <p:txBody>
          <a:bodyPr>
            <a:normAutofit/>
          </a:bodyPr>
          <a:lstStyle/>
          <a:p>
            <a:r>
              <a:rPr lang="en-GB" sz="3600" b="1" u="sng" smtClean="0"/>
              <a:t>Thank You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9734515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833947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Organization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6347"/>
            <a:ext cx="8036582" cy="475633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Chair: RADM Fernando Alfonso </a:t>
            </a:r>
            <a:r>
              <a:rPr lang="en-GB" sz="2800" dirty="0" err="1" smtClean="0"/>
              <a:t>Angli</a:t>
            </a:r>
            <a:r>
              <a:rPr lang="en-GB" sz="2800" dirty="0" smtClean="0"/>
              <a:t> Rodriguez (MX)</a:t>
            </a:r>
            <a:br>
              <a:rPr lang="en-GB" sz="2800" dirty="0" smtClean="0"/>
            </a:br>
            <a:r>
              <a:rPr lang="en-GB" sz="2800" dirty="0" smtClean="0"/>
              <a:t>Vice Chair: Kathryn </a:t>
            </a:r>
            <a:r>
              <a:rPr lang="en-GB" sz="2800" dirty="0" err="1" smtClean="0"/>
              <a:t>Ries</a:t>
            </a:r>
            <a:r>
              <a:rPr lang="en-GB" sz="2800" dirty="0" smtClean="0"/>
              <a:t> (US)</a:t>
            </a:r>
          </a:p>
          <a:p>
            <a:r>
              <a:rPr lang="en-US" sz="2000" dirty="0"/>
              <a:t>Members: Brazil, Colombia, Cuba, France, Guatemala, Jamaica, Mexico, Netherlands, Suriname, Trinidad and Tobago, United Kingdom, United States of America, Venezuela. </a:t>
            </a:r>
          </a:p>
          <a:p>
            <a:r>
              <a:rPr lang="en-US" sz="2000" dirty="0"/>
              <a:t>Associate Members: Antigua and Barbuda, Barbados, Belize, Costa Rica, Dominican Republic, El Salvador, Guyana, Haiti, Honduras, Nicaragua, Panama, Saint Lucia, Saint Kitts and Nevis, Saint Vincent and the Grenadines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ndustry Participation – EOMAP, </a:t>
            </a:r>
            <a:r>
              <a:rPr lang="en-US" sz="2000" dirty="0" err="1" smtClean="0"/>
              <a:t>Fugro</a:t>
            </a:r>
            <a:r>
              <a:rPr lang="en-US" sz="2000" dirty="0" smtClean="0"/>
              <a:t> </a:t>
            </a:r>
            <a:r>
              <a:rPr lang="en-US" sz="2000" dirty="0" err="1" smtClean="0"/>
              <a:t>Pelagos</a:t>
            </a:r>
            <a:r>
              <a:rPr lang="en-US" sz="2000" dirty="0" smtClean="0"/>
              <a:t>, IIC Technologies, Ocean Wise Ltd., Teledyne CARIS, and ESRI</a:t>
            </a:r>
          </a:p>
          <a:p>
            <a:r>
              <a:rPr lang="en-US" sz="2000" dirty="0"/>
              <a:t>Organizational </a:t>
            </a:r>
            <a:r>
              <a:rPr lang="en-US" sz="2000" dirty="0" smtClean="0"/>
              <a:t>Participation – IALA, IC-ENC, IMO, INEGI, THSOA, University of the West Indies and York University</a:t>
            </a:r>
            <a:endParaRPr lang="en-US" sz="2000" dirty="0"/>
          </a:p>
          <a:p>
            <a:pPr marL="0" indent="0">
              <a:buNone/>
            </a:pPr>
            <a:endParaRPr lang="en-GB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1245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7886700" cy="8339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u="sng" dirty="0" smtClean="0"/>
              <a:t>Capacity Building Committee</a:t>
            </a:r>
            <a:br>
              <a:rPr lang="en-GB" sz="3600" b="1" u="sng" dirty="0" smtClean="0"/>
            </a:br>
            <a:r>
              <a:rPr lang="en-GB" i="1" dirty="0">
                <a:solidFill>
                  <a:schemeClr val="tx1"/>
                </a:solidFill>
              </a:rPr>
              <a:t/>
            </a:r>
            <a:br>
              <a:rPr lang="en-GB" i="1" dirty="0">
                <a:solidFill>
                  <a:schemeClr val="tx1"/>
                </a:solidFill>
              </a:rPr>
            </a:br>
            <a:r>
              <a:rPr lang="en-GB" sz="2700" i="1" dirty="0">
                <a:solidFill>
                  <a:schemeClr val="tx1"/>
                </a:solidFill>
              </a:rPr>
              <a:t>Chair: Jeff Bryant (UK)</a:t>
            </a:r>
            <a:br>
              <a:rPr lang="en-GB" sz="2700" i="1" dirty="0">
                <a:solidFill>
                  <a:schemeClr val="tx1"/>
                </a:solidFill>
              </a:rPr>
            </a:br>
            <a:r>
              <a:rPr lang="en-GB" sz="2700" i="1" dirty="0">
                <a:solidFill>
                  <a:schemeClr val="tx1"/>
                </a:solidFill>
              </a:rPr>
              <a:t>Vice Chair: Nickolas </a:t>
            </a:r>
            <a:r>
              <a:rPr lang="en-GB" sz="2700" i="1" dirty="0" err="1">
                <a:solidFill>
                  <a:schemeClr val="tx1"/>
                </a:solidFill>
              </a:rPr>
              <a:t>Roscher</a:t>
            </a:r>
            <a:r>
              <a:rPr lang="en-GB" sz="2700" i="1" dirty="0">
                <a:solidFill>
                  <a:schemeClr val="tx1"/>
                </a:solidFill>
              </a:rPr>
              <a:t> (BR)</a:t>
            </a:r>
            <a:endParaRPr lang="en-GB" sz="2700" b="1" u="sng" dirty="0"/>
          </a:p>
        </p:txBody>
      </p:sp>
    </p:spTree>
    <p:extLst>
      <p:ext uri="{BB962C8B-B14F-4D97-AF65-F5344CB8AC3E}">
        <p14:creationId xmlns:p14="http://schemas.microsoft.com/office/powerpoint/2010/main" val="8380831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744"/>
            <a:ext cx="7886700" cy="833947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Activities Completed in 2016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54" y="1447800"/>
            <a:ext cx="837409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/>
              <a:t>Training Courses</a:t>
            </a:r>
          </a:p>
          <a:p>
            <a:pPr eaLnBrk="1" hangingPunct="1">
              <a:buFontTx/>
              <a:buChar char="•"/>
            </a:pPr>
            <a:r>
              <a:rPr lang="en-GB" altLang="en-US" sz="2400" dirty="0"/>
              <a:t>MSI Course delivered in </a:t>
            </a:r>
            <a:r>
              <a:rPr lang="en-GB" altLang="en-US" sz="2400" i="1" dirty="0"/>
              <a:t>St Lucia</a:t>
            </a:r>
            <a:r>
              <a:rPr lang="en-GB" altLang="en-US" sz="2400" dirty="0"/>
              <a:t> August 2016</a:t>
            </a:r>
          </a:p>
          <a:p>
            <a:pPr eaLnBrk="1" hangingPunct="1">
              <a:buFontTx/>
              <a:buChar char="•"/>
            </a:pPr>
            <a:r>
              <a:rPr lang="en-GB" altLang="en-US" sz="2400" dirty="0"/>
              <a:t>MSDI Workshop for Spanish Speakers delivered in </a:t>
            </a:r>
            <a:r>
              <a:rPr lang="en-GB" altLang="en-US" sz="2400" i="1" dirty="0"/>
              <a:t>Mexico</a:t>
            </a:r>
            <a:r>
              <a:rPr lang="en-GB" altLang="en-US" sz="2400" dirty="0"/>
              <a:t> October 2016 (in conjunction with FOCHIAMECA)</a:t>
            </a:r>
          </a:p>
          <a:p>
            <a:pPr eaLnBrk="1" hangingPunct="1">
              <a:buFontTx/>
              <a:buChar char="•"/>
            </a:pPr>
            <a:r>
              <a:rPr lang="en-GB" altLang="en-US" sz="2400" dirty="0"/>
              <a:t>Tide Training Course with </a:t>
            </a:r>
            <a:r>
              <a:rPr lang="en-GB" altLang="en-US" sz="2400" dirty="0" err="1"/>
              <a:t>SWAtHC</a:t>
            </a:r>
            <a:r>
              <a:rPr lang="en-GB" altLang="en-US" sz="2400" dirty="0"/>
              <a:t> delivered in </a:t>
            </a:r>
            <a:r>
              <a:rPr lang="en-GB" altLang="en-US" sz="2400" i="1" dirty="0"/>
              <a:t>Brazil</a:t>
            </a:r>
            <a:r>
              <a:rPr lang="en-GB" altLang="en-US" sz="2400" dirty="0"/>
              <a:t> October 2016</a:t>
            </a:r>
          </a:p>
          <a:p>
            <a:pPr eaLnBrk="1" hangingPunct="1"/>
            <a:r>
              <a:rPr lang="en-GB" altLang="en-US" b="1" dirty="0"/>
              <a:t>Seminars</a:t>
            </a:r>
          </a:p>
          <a:p>
            <a:pPr eaLnBrk="1" hangingPunct="1">
              <a:buFontTx/>
              <a:buChar char="•"/>
            </a:pPr>
            <a:r>
              <a:rPr lang="en-GB" altLang="en-US" sz="2400" dirty="0"/>
              <a:t>Hydrographic Awareness </a:t>
            </a:r>
            <a:r>
              <a:rPr lang="en-GB" altLang="en-US" sz="2400" dirty="0" smtClean="0"/>
              <a:t>Seminar / Satellite Bathymetry Workshop – December 2016</a:t>
            </a:r>
          </a:p>
          <a:p>
            <a:pPr eaLnBrk="1" hangingPunct="1">
              <a:buFontTx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92559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833947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Technical Visit Planned 2017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63646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b="1" dirty="0" smtClean="0"/>
              <a:t>Haiti</a:t>
            </a:r>
          </a:p>
          <a:p>
            <a:pPr lvl="1" eaLnBrk="1" hangingPunct="1"/>
            <a:r>
              <a:rPr lang="en-GB" altLang="en-US" sz="2000" b="1" dirty="0" smtClean="0"/>
              <a:t>Paulo Matos (BR)</a:t>
            </a:r>
          </a:p>
          <a:p>
            <a:pPr lvl="1" eaLnBrk="1" hangingPunct="1"/>
            <a:r>
              <a:rPr lang="en-GB" altLang="en-US" sz="2000" b="1" dirty="0" smtClean="0"/>
              <a:t>Eric </a:t>
            </a:r>
            <a:r>
              <a:rPr lang="en-GB" altLang="en-US" sz="2000" b="1" dirty="0" err="1" smtClean="0"/>
              <a:t>Langlois</a:t>
            </a:r>
            <a:r>
              <a:rPr lang="en-GB" altLang="en-US" sz="2000" b="1" dirty="0" smtClean="0"/>
              <a:t> (FR)</a:t>
            </a:r>
          </a:p>
          <a:p>
            <a:pPr lvl="1" eaLnBrk="1" hangingPunct="1"/>
            <a:r>
              <a:rPr lang="en-GB" altLang="en-US" sz="2000" b="1" dirty="0"/>
              <a:t>Jim Rogers (US)</a:t>
            </a:r>
          </a:p>
          <a:p>
            <a:pPr lvl="1" eaLnBrk="1" hangingPunct="1"/>
            <a:endParaRPr lang="en-GB" altLang="en-US" sz="2000" dirty="0" smtClean="0"/>
          </a:p>
          <a:p>
            <a:pPr eaLnBrk="1" hangingPunct="1">
              <a:buFontTx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8112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78867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u="sng" dirty="0" smtClean="0"/>
              <a:t>Marine Economic Infrastructure Program</a:t>
            </a:r>
            <a:br>
              <a:rPr lang="en-GB" sz="3600" b="1" u="sng" dirty="0" smtClean="0"/>
            </a:br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2700" i="1" dirty="0">
                <a:solidFill>
                  <a:schemeClr val="tx1"/>
                </a:solidFill>
              </a:rPr>
              <a:t>Chair: Jim Rogers (US)</a:t>
            </a:r>
            <a:r>
              <a:rPr lang="en-GB" i="1" dirty="0">
                <a:solidFill>
                  <a:schemeClr val="tx1"/>
                </a:solidFill>
              </a:rPr>
              <a:t/>
            </a:r>
            <a:br>
              <a:rPr lang="en-GB" i="1" dirty="0">
                <a:solidFill>
                  <a:schemeClr val="tx1"/>
                </a:solidFill>
              </a:rPr>
            </a:b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260506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7" y="457200"/>
            <a:ext cx="7886700" cy="833947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MACHC ENC </a:t>
            </a:r>
            <a:r>
              <a:rPr lang="en-GB" u="sng" dirty="0" smtClean="0"/>
              <a:t>Online - http</a:t>
            </a:r>
            <a:r>
              <a:rPr lang="en-GB" u="sng" dirty="0"/>
              <a:t>://</a:t>
            </a:r>
            <a:r>
              <a:rPr lang="en-GB" u="sng" dirty="0" err="1"/>
              <a:t>www.iho-machc.org</a:t>
            </a:r>
            <a:r>
              <a:rPr lang="en-GB" u="sng" dirty="0"/>
              <a:t>/</a:t>
            </a:r>
            <a:r>
              <a:rPr lang="en-GB" sz="3600" u="sng" dirty="0" smtClean="0"/>
              <a:t/>
            </a:r>
            <a:br>
              <a:rPr lang="en-GB" sz="3600" u="sng" dirty="0" smtClean="0"/>
            </a:br>
            <a:endParaRPr lang="en-GB" sz="3600" u="sng" dirty="0"/>
          </a:p>
        </p:txBody>
      </p:sp>
      <p:pic>
        <p:nvPicPr>
          <p:cNvPr id="5" name="Content Placeholder 5">
            <a:hlinkClick r:id="rId2" invalidUrl="https://gis.charttools.noaa.gov/MACHC/MACHC ENCOnline/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254361"/>
            <a:ext cx="87026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10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9629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u="sng" dirty="0" smtClean="0"/>
              <a:t>MACHC Integrated Chartin</a:t>
            </a:r>
            <a:r>
              <a:rPr lang="en-GB" b="1" u="sng" dirty="0" smtClean="0"/>
              <a:t>g Committee</a:t>
            </a:r>
            <a:br>
              <a:rPr lang="en-GB" b="1" u="sng" dirty="0" smtClean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sz="2700" i="1" dirty="0">
                <a:solidFill>
                  <a:schemeClr val="tx1"/>
                </a:solidFill>
              </a:rPr>
              <a:t>Chair: John Nyberg (US)</a:t>
            </a:r>
            <a:br>
              <a:rPr lang="en-GB" sz="2700" i="1" dirty="0">
                <a:solidFill>
                  <a:schemeClr val="tx1"/>
                </a:solidFill>
              </a:rPr>
            </a:br>
            <a:r>
              <a:rPr lang="en-GB" sz="2700" i="1" dirty="0">
                <a:solidFill>
                  <a:schemeClr val="tx1"/>
                </a:solidFill>
              </a:rPr>
              <a:t>Vice Chair: Paulo Matos (BR)</a:t>
            </a:r>
            <a:endParaRPr lang="en-GB" sz="2700" b="1" u="sng" dirty="0"/>
          </a:p>
        </p:txBody>
      </p:sp>
    </p:spTree>
    <p:extLst>
      <p:ext uri="{BB962C8B-B14F-4D97-AF65-F5344CB8AC3E}">
        <p14:creationId xmlns:p14="http://schemas.microsoft.com/office/powerpoint/2010/main" val="20960338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561975" y="762000"/>
            <a:ext cx="8172450" cy="11001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MACHC ENC Availability Summary – 2016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49" t="-2438" b="-2"/>
          <a:stretch>
            <a:fillRect/>
          </a:stretch>
        </p:blipFill>
        <p:spPr bwMode="auto">
          <a:xfrm>
            <a:off x="457200" y="2057400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060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HSSC Report template</Template>
  <TotalTime>706</TotalTime>
  <Words>240</Words>
  <Application>Microsoft Office PowerPoint</Application>
  <PresentationFormat>On-screen Show (4:3)</PresentationFormat>
  <Paragraphs>49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Garamond Pro</vt:lpstr>
      <vt:lpstr>Arial</vt:lpstr>
      <vt:lpstr>Arial Narrow</vt:lpstr>
      <vt:lpstr>Symbol</vt:lpstr>
      <vt:lpstr>Times New Roman</vt:lpstr>
      <vt:lpstr>Verdana</vt:lpstr>
      <vt:lpstr>Wingdings</vt:lpstr>
      <vt:lpstr>HSSC Report template</vt:lpstr>
      <vt:lpstr>1_HSSC Report template</vt:lpstr>
      <vt:lpstr>PowerPoint Presentation</vt:lpstr>
      <vt:lpstr>Organization</vt:lpstr>
      <vt:lpstr>Capacity Building Committee  Chair: Jeff Bryant (UK) Vice Chair: Nickolas Roscher (BR)</vt:lpstr>
      <vt:lpstr>Activities Completed in 2016</vt:lpstr>
      <vt:lpstr>Technical Visit Planned 2017</vt:lpstr>
      <vt:lpstr>Marine Economic Infrastructure Program  Chair: Jim Rogers (US) </vt:lpstr>
      <vt:lpstr>MACHC ENC Online - http://www.iho-machc.org/ </vt:lpstr>
      <vt:lpstr>MACHC Integrated Charting Committee   Chair: John Nyberg (US) Vice Chair: Paulo Matos (BR)</vt:lpstr>
      <vt:lpstr>MACHC ENC Availability Summary – 2016</vt:lpstr>
      <vt:lpstr>Port Analysis Evaluation - Gaps</vt:lpstr>
      <vt:lpstr>New US/Cuba/UK INT Chart 4149</vt:lpstr>
      <vt:lpstr>Difficulties encountered and challenges yet to be addressed</vt:lpstr>
      <vt:lpstr>Actions Required of IRCC 9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GILLES</dc:creator>
  <cp:lastModifiedBy>Alberto Costa Neves</cp:lastModifiedBy>
  <cp:revision>92</cp:revision>
  <dcterms:created xsi:type="dcterms:W3CDTF">2011-10-01T21:09:34Z</dcterms:created>
  <dcterms:modified xsi:type="dcterms:W3CDTF">2017-06-13T02:48:06Z</dcterms:modified>
</cp:coreProperties>
</file>