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9" r:id="rId4"/>
    <p:sldId id="262" r:id="rId5"/>
    <p:sldId id="260" r:id="rId6"/>
    <p:sldId id="258" r:id="rId7"/>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74818" autoAdjust="0"/>
  </p:normalViewPr>
  <p:slideViewPr>
    <p:cSldViewPr snapToGrid="0">
      <p:cViewPr>
        <p:scale>
          <a:sx n="60" d="100"/>
          <a:sy n="60" d="100"/>
        </p:scale>
        <p:origin x="1140" y="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238A2A-34BD-4C30-9895-F97CEBCFF8DC}" type="datetimeFigureOut">
              <a:rPr lang="sv-SE" smtClean="0"/>
              <a:t>2017-06-13</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B0C91A-724A-4346-A7DE-73FEF68A43D4}" type="slidenum">
              <a:rPr lang="sv-SE" smtClean="0"/>
              <a:t>‹#›</a:t>
            </a:fld>
            <a:endParaRPr lang="sv-SE"/>
          </a:p>
        </p:txBody>
      </p:sp>
    </p:spTree>
    <p:extLst>
      <p:ext uri="{BB962C8B-B14F-4D97-AF65-F5344CB8AC3E}">
        <p14:creationId xmlns:p14="http://schemas.microsoft.com/office/powerpoint/2010/main" val="27297338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600" dirty="0" err="1" smtClean="0"/>
              <a:t>This</a:t>
            </a:r>
            <a:r>
              <a:rPr lang="sv-SE" sz="1600" dirty="0" smtClean="0"/>
              <a:t> </a:t>
            </a:r>
            <a:r>
              <a:rPr lang="sv-SE" sz="1600" dirty="0" err="1" smtClean="0"/>
              <a:t>topic</a:t>
            </a:r>
            <a:r>
              <a:rPr lang="sv-SE" sz="1600" dirty="0" smtClean="0"/>
              <a:t> has </a:t>
            </a:r>
            <a:r>
              <a:rPr lang="sv-SE" sz="1600" dirty="0" err="1" smtClean="0"/>
              <a:t>been</a:t>
            </a:r>
            <a:r>
              <a:rPr lang="sv-SE" sz="1600" dirty="0" smtClean="0"/>
              <a:t> </a:t>
            </a:r>
            <a:r>
              <a:rPr lang="sv-SE" sz="1600" dirty="0" err="1" smtClean="0"/>
              <a:t>well</a:t>
            </a:r>
            <a:r>
              <a:rPr lang="sv-SE" sz="1600" dirty="0" smtClean="0"/>
              <a:t> </a:t>
            </a:r>
            <a:r>
              <a:rPr lang="sv-SE" sz="1600" dirty="0" err="1" smtClean="0"/>
              <a:t>addressed</a:t>
            </a:r>
            <a:r>
              <a:rPr lang="sv-SE" sz="1600" dirty="0" smtClean="0"/>
              <a:t> by WENDWG6 and IRCC8.</a:t>
            </a:r>
          </a:p>
          <a:p>
            <a:r>
              <a:rPr lang="sv-SE" sz="1600" dirty="0" smtClean="0"/>
              <a:t>NHC supports the </a:t>
            </a:r>
            <a:r>
              <a:rPr lang="sv-SE" sz="1600" dirty="0" err="1" smtClean="0"/>
              <a:t>outcome</a:t>
            </a:r>
            <a:r>
              <a:rPr lang="sv-SE" sz="1600" dirty="0" smtClean="0"/>
              <a:t> </a:t>
            </a:r>
            <a:r>
              <a:rPr lang="sv-SE" sz="1600" dirty="0" err="1" smtClean="0"/>
              <a:t>of</a:t>
            </a:r>
            <a:r>
              <a:rPr lang="sv-SE" sz="1600" dirty="0" smtClean="0"/>
              <a:t> the </a:t>
            </a:r>
            <a:r>
              <a:rPr lang="sv-SE" sz="1600" dirty="0" err="1" smtClean="0"/>
              <a:t>decisions</a:t>
            </a:r>
            <a:r>
              <a:rPr lang="sv-SE" sz="1600" dirty="0" smtClean="0"/>
              <a:t> </a:t>
            </a:r>
            <a:r>
              <a:rPr lang="sv-SE" sz="1600" dirty="0" smtClean="0"/>
              <a:t>on </a:t>
            </a:r>
            <a:r>
              <a:rPr lang="sv-SE" sz="1600" dirty="0" err="1" smtClean="0"/>
              <a:t>these</a:t>
            </a:r>
            <a:r>
              <a:rPr lang="sv-SE" sz="1600" dirty="0" smtClean="0"/>
              <a:t> meetings.</a:t>
            </a:r>
          </a:p>
          <a:p>
            <a:r>
              <a:rPr lang="sv-SE" sz="1600" dirty="0" smtClean="0"/>
              <a:t>The </a:t>
            </a:r>
            <a:r>
              <a:rPr lang="sv-SE" sz="1600" dirty="0" err="1" smtClean="0"/>
              <a:t>reason</a:t>
            </a:r>
            <a:r>
              <a:rPr lang="sv-SE" sz="1600" dirty="0" smtClean="0"/>
              <a:t> for NHC to re-</a:t>
            </a:r>
            <a:r>
              <a:rPr lang="sv-SE" sz="1600" dirty="0" err="1" smtClean="0"/>
              <a:t>address</a:t>
            </a:r>
            <a:r>
              <a:rPr lang="sv-SE" sz="1600" dirty="0" smtClean="0"/>
              <a:t> </a:t>
            </a:r>
            <a:r>
              <a:rPr lang="sv-SE" sz="1600" dirty="0" err="1" smtClean="0"/>
              <a:t>this</a:t>
            </a:r>
            <a:r>
              <a:rPr lang="sv-SE" sz="1600" dirty="0" smtClean="0"/>
              <a:t> </a:t>
            </a:r>
            <a:r>
              <a:rPr lang="sv-SE" sz="1600" dirty="0" err="1" smtClean="0"/>
              <a:t>topic</a:t>
            </a:r>
            <a:r>
              <a:rPr lang="sv-SE" sz="1600" dirty="0" smtClean="0"/>
              <a:t> is </a:t>
            </a:r>
            <a:r>
              <a:rPr lang="sv-SE" sz="1600" dirty="0" err="1" smtClean="0"/>
              <a:t>that</a:t>
            </a:r>
            <a:r>
              <a:rPr lang="sv-SE" sz="1600" dirty="0" smtClean="0"/>
              <a:t> </a:t>
            </a:r>
            <a:r>
              <a:rPr lang="sv-SE" sz="1600" dirty="0" err="1" smtClean="0"/>
              <a:t>there</a:t>
            </a:r>
            <a:r>
              <a:rPr lang="sv-SE" sz="1600" dirty="0" smtClean="0"/>
              <a:t> </a:t>
            </a:r>
            <a:r>
              <a:rPr lang="sv-SE" sz="1600" dirty="0" err="1" smtClean="0"/>
              <a:t>seems</a:t>
            </a:r>
            <a:r>
              <a:rPr lang="sv-SE" sz="1600" dirty="0" smtClean="0"/>
              <a:t> to </a:t>
            </a:r>
            <a:r>
              <a:rPr lang="sv-SE" sz="1600" dirty="0" smtClean="0"/>
              <a:t>be different interpretations </a:t>
            </a:r>
            <a:r>
              <a:rPr lang="sv-SE" sz="1600" dirty="0" err="1" smtClean="0"/>
              <a:t>of</a:t>
            </a:r>
            <a:r>
              <a:rPr lang="sv-SE" sz="1600" dirty="0" smtClean="0"/>
              <a:t> the </a:t>
            </a:r>
            <a:r>
              <a:rPr lang="sv-SE" sz="1600" dirty="0" err="1" smtClean="0"/>
              <a:t>outcome</a:t>
            </a:r>
            <a:r>
              <a:rPr lang="sv-SE" sz="1600" dirty="0" smtClean="0"/>
              <a:t>.</a:t>
            </a:r>
          </a:p>
          <a:p>
            <a:endParaRPr lang="sv-SE" sz="1600" dirty="0" smtClean="0"/>
          </a:p>
          <a:p>
            <a:r>
              <a:rPr lang="sv-SE" sz="1600" dirty="0" err="1" smtClean="0"/>
              <a:t>Let</a:t>
            </a:r>
            <a:r>
              <a:rPr lang="sv-SE" sz="1600" baseline="0" dirty="0" smtClean="0"/>
              <a:t> </a:t>
            </a:r>
            <a:r>
              <a:rPr lang="sv-SE" sz="1600" baseline="0" dirty="0" err="1" smtClean="0"/>
              <a:t>us</a:t>
            </a:r>
            <a:r>
              <a:rPr lang="sv-SE" sz="1600" baseline="0" dirty="0" smtClean="0"/>
              <a:t> go back to the decision </a:t>
            </a:r>
            <a:r>
              <a:rPr lang="sv-SE" sz="1600" baseline="0" dirty="0" err="1" smtClean="0"/>
              <a:t>made</a:t>
            </a:r>
            <a:r>
              <a:rPr lang="sv-SE" sz="1600" baseline="0" dirty="0" smtClean="0"/>
              <a:t> at IRCC8</a:t>
            </a:r>
            <a:endParaRPr lang="sv-SE" sz="1600" dirty="0" smtClean="0"/>
          </a:p>
          <a:p>
            <a:endParaRPr lang="sv-SE" dirty="0"/>
          </a:p>
        </p:txBody>
      </p:sp>
      <p:sp>
        <p:nvSpPr>
          <p:cNvPr id="4" name="Platshållare för bildnummer 3"/>
          <p:cNvSpPr>
            <a:spLocks noGrp="1"/>
          </p:cNvSpPr>
          <p:nvPr>
            <p:ph type="sldNum" sz="quarter" idx="10"/>
          </p:nvPr>
        </p:nvSpPr>
        <p:spPr/>
        <p:txBody>
          <a:bodyPr/>
          <a:lstStyle/>
          <a:p>
            <a:fld id="{06B0C91A-724A-4346-A7DE-73FEF68A43D4}" type="slidenum">
              <a:rPr lang="sv-SE" smtClean="0"/>
              <a:t>1</a:t>
            </a:fld>
            <a:endParaRPr lang="sv-SE"/>
          </a:p>
        </p:txBody>
      </p:sp>
    </p:spTree>
    <p:extLst>
      <p:ext uri="{BB962C8B-B14F-4D97-AF65-F5344CB8AC3E}">
        <p14:creationId xmlns:p14="http://schemas.microsoft.com/office/powerpoint/2010/main" val="36137555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We would like to raise special attention to point a. above; that is that “all” or “both” parties concerned should agree. As such, it cannot be allowed that one actor can issue a MIO, which provides information on the quality of the ENC’s in the waters of another charting authority, unilaterally. It is only after agreement between “all” or “both” parties is in place that “all” or “both” parties are to solve the details bilaterally (point b.). The wording “bilaterally” must be read in the context of point a. being in place, hence point b. starts with the wording: “In such circumstances…”.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smtClean="0"/>
              <a:t>Back</a:t>
            </a:r>
            <a:r>
              <a:rPr lang="sv-SE" baseline="0" dirty="0" smtClean="0"/>
              <a:t> to </a:t>
            </a:r>
            <a:r>
              <a:rPr lang="sv-SE" baseline="0" dirty="0" err="1" smtClean="0"/>
              <a:t>one</a:t>
            </a:r>
            <a:r>
              <a:rPr lang="sv-SE" baseline="0" dirty="0" smtClean="0"/>
              <a:t> </a:t>
            </a:r>
            <a:r>
              <a:rPr lang="sv-SE" baseline="0" dirty="0" err="1" smtClean="0"/>
              <a:t>of</a:t>
            </a:r>
            <a:r>
              <a:rPr lang="sv-SE" baseline="0" dirty="0" smtClean="0"/>
              <a:t> </a:t>
            </a:r>
            <a:r>
              <a:rPr lang="sv-SE" baseline="0" dirty="0" err="1" smtClean="0"/>
              <a:t>our</a:t>
            </a:r>
            <a:r>
              <a:rPr lang="sv-SE" baseline="0" dirty="0" smtClean="0"/>
              <a:t> </a:t>
            </a:r>
            <a:r>
              <a:rPr lang="sv-SE" baseline="0" dirty="0" err="1" smtClean="0"/>
              <a:t>founding</a:t>
            </a:r>
            <a:r>
              <a:rPr lang="sv-SE" baseline="0" dirty="0" smtClean="0"/>
              <a:t> resolutions</a:t>
            </a:r>
            <a:endParaRPr lang="sv-SE"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sv-SE" dirty="0"/>
          </a:p>
        </p:txBody>
      </p:sp>
      <p:sp>
        <p:nvSpPr>
          <p:cNvPr id="4" name="Platshållare för bildnummer 3"/>
          <p:cNvSpPr>
            <a:spLocks noGrp="1"/>
          </p:cNvSpPr>
          <p:nvPr>
            <p:ph type="sldNum" sz="quarter" idx="10"/>
          </p:nvPr>
        </p:nvSpPr>
        <p:spPr/>
        <p:txBody>
          <a:bodyPr/>
          <a:lstStyle/>
          <a:p>
            <a:fld id="{769AC29E-6BAC-4855-B161-72E804AD668C}" type="slidenum">
              <a:rPr lang="sv-SE" smtClean="0"/>
              <a:t>2</a:t>
            </a:fld>
            <a:endParaRPr lang="sv-SE"/>
          </a:p>
        </p:txBody>
      </p:sp>
    </p:spTree>
    <p:extLst>
      <p:ext uri="{BB962C8B-B14F-4D97-AF65-F5344CB8AC3E}">
        <p14:creationId xmlns:p14="http://schemas.microsoft.com/office/powerpoint/2010/main" val="23346758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I </a:t>
            </a:r>
            <a:r>
              <a:rPr lang="sv-SE" dirty="0" err="1" smtClean="0"/>
              <a:t>would</a:t>
            </a:r>
            <a:r>
              <a:rPr lang="sv-SE" dirty="0" smtClean="0"/>
              <a:t> like to </a:t>
            </a:r>
            <a:r>
              <a:rPr lang="sv-SE" dirty="0" err="1" smtClean="0"/>
              <a:t>raise</a:t>
            </a:r>
            <a:r>
              <a:rPr lang="sv-SE" dirty="0" smtClean="0"/>
              <a:t> </a:t>
            </a:r>
            <a:r>
              <a:rPr lang="sv-SE" dirty="0" err="1" smtClean="0"/>
              <a:t>your</a:t>
            </a:r>
            <a:r>
              <a:rPr lang="sv-SE" dirty="0" smtClean="0"/>
              <a:t> attention</a:t>
            </a:r>
            <a:r>
              <a:rPr lang="sv-SE" baseline="0" dirty="0" smtClean="0"/>
              <a:t> to item 1d)</a:t>
            </a:r>
          </a:p>
          <a:p>
            <a:r>
              <a:rPr lang="sv-SE" baseline="0" dirty="0" smtClean="0"/>
              <a:t>Paus</a:t>
            </a:r>
          </a:p>
          <a:p>
            <a:r>
              <a:rPr lang="sv-SE" baseline="0" dirty="0" err="1" smtClean="0"/>
              <a:t>How</a:t>
            </a:r>
            <a:r>
              <a:rPr lang="sv-SE" baseline="0" dirty="0" smtClean="0"/>
              <a:t> </a:t>
            </a:r>
            <a:r>
              <a:rPr lang="sv-SE" baseline="0" dirty="0" err="1" smtClean="0"/>
              <a:t>does</a:t>
            </a:r>
            <a:r>
              <a:rPr lang="sv-SE" baseline="0" dirty="0" smtClean="0"/>
              <a:t> UKHO </a:t>
            </a:r>
            <a:r>
              <a:rPr lang="sv-SE" baseline="0" dirty="0" err="1" smtClean="0"/>
              <a:t>currently</a:t>
            </a:r>
            <a:r>
              <a:rPr lang="sv-SE" baseline="0" dirty="0" smtClean="0"/>
              <a:t> </a:t>
            </a:r>
            <a:r>
              <a:rPr lang="sv-SE" baseline="0" dirty="0" err="1" smtClean="0"/>
              <a:t>advertise</a:t>
            </a:r>
            <a:r>
              <a:rPr lang="sv-SE" baseline="0" dirty="0" smtClean="0"/>
              <a:t> for </a:t>
            </a:r>
            <a:r>
              <a:rPr lang="sv-SE" baseline="0" dirty="0" err="1" smtClean="0"/>
              <a:t>their</a:t>
            </a:r>
            <a:r>
              <a:rPr lang="sv-SE" baseline="0" dirty="0" smtClean="0"/>
              <a:t> AIO</a:t>
            </a:r>
            <a:endParaRPr lang="sv-SE" dirty="0"/>
          </a:p>
        </p:txBody>
      </p:sp>
      <p:sp>
        <p:nvSpPr>
          <p:cNvPr id="4" name="Platshållare för bildnummer 3"/>
          <p:cNvSpPr>
            <a:spLocks noGrp="1"/>
          </p:cNvSpPr>
          <p:nvPr>
            <p:ph type="sldNum" sz="quarter" idx="10"/>
          </p:nvPr>
        </p:nvSpPr>
        <p:spPr/>
        <p:txBody>
          <a:bodyPr/>
          <a:lstStyle/>
          <a:p>
            <a:fld id="{06B0C91A-724A-4346-A7DE-73FEF68A43D4}" type="slidenum">
              <a:rPr lang="sv-SE" smtClean="0"/>
              <a:t>3</a:t>
            </a:fld>
            <a:endParaRPr lang="sv-SE"/>
          </a:p>
        </p:txBody>
      </p:sp>
    </p:spTree>
    <p:extLst>
      <p:ext uri="{BB962C8B-B14F-4D97-AF65-F5344CB8AC3E}">
        <p14:creationId xmlns:p14="http://schemas.microsoft.com/office/powerpoint/2010/main" val="38050825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Mariners NEED</a:t>
            </a:r>
            <a:r>
              <a:rPr lang="sv-SE" baseline="0" dirty="0" smtClean="0"/>
              <a:t> it to </a:t>
            </a:r>
            <a:r>
              <a:rPr lang="sv-SE" baseline="0" dirty="0" err="1" smtClean="0"/>
              <a:t>navigate</a:t>
            </a:r>
            <a:r>
              <a:rPr lang="sv-SE" baseline="0" dirty="0" smtClean="0"/>
              <a:t> </a:t>
            </a:r>
            <a:r>
              <a:rPr lang="sv-SE" baseline="0" dirty="0" err="1" smtClean="0"/>
              <a:t>safely</a:t>
            </a:r>
            <a:endParaRPr lang="sv-SE" dirty="0"/>
          </a:p>
        </p:txBody>
      </p:sp>
      <p:sp>
        <p:nvSpPr>
          <p:cNvPr id="4" name="Platshållare för bildnummer 3"/>
          <p:cNvSpPr>
            <a:spLocks noGrp="1"/>
          </p:cNvSpPr>
          <p:nvPr>
            <p:ph type="sldNum" sz="quarter" idx="10"/>
          </p:nvPr>
        </p:nvSpPr>
        <p:spPr/>
        <p:txBody>
          <a:bodyPr/>
          <a:lstStyle/>
          <a:p>
            <a:fld id="{06B0C91A-724A-4346-A7DE-73FEF68A43D4}" type="slidenum">
              <a:rPr lang="sv-SE" smtClean="0"/>
              <a:t>4</a:t>
            </a:fld>
            <a:endParaRPr lang="sv-SE"/>
          </a:p>
        </p:txBody>
      </p:sp>
    </p:spTree>
    <p:extLst>
      <p:ext uri="{BB962C8B-B14F-4D97-AF65-F5344CB8AC3E}">
        <p14:creationId xmlns:p14="http://schemas.microsoft.com/office/powerpoint/2010/main" val="3163275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Läs innehållet</a:t>
            </a:r>
            <a:endParaRPr lang="sv-SE" dirty="0"/>
          </a:p>
        </p:txBody>
      </p:sp>
      <p:sp>
        <p:nvSpPr>
          <p:cNvPr id="4" name="Platshållare för bildnummer 3"/>
          <p:cNvSpPr>
            <a:spLocks noGrp="1"/>
          </p:cNvSpPr>
          <p:nvPr>
            <p:ph type="sldNum" sz="quarter" idx="10"/>
          </p:nvPr>
        </p:nvSpPr>
        <p:spPr/>
        <p:txBody>
          <a:bodyPr/>
          <a:lstStyle/>
          <a:p>
            <a:fld id="{06B0C91A-724A-4346-A7DE-73FEF68A43D4}" type="slidenum">
              <a:rPr lang="sv-SE" smtClean="0"/>
              <a:t>5</a:t>
            </a:fld>
            <a:endParaRPr lang="sv-SE"/>
          </a:p>
        </p:txBody>
      </p:sp>
    </p:spTree>
    <p:extLst>
      <p:ext uri="{BB962C8B-B14F-4D97-AF65-F5344CB8AC3E}">
        <p14:creationId xmlns:p14="http://schemas.microsoft.com/office/powerpoint/2010/main" val="24678191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In order to prevent misconception, the NHC recommends IRCC to formulate an IHO policy statement with regards to the promulgation of MIO´s that address information on ENCs in the area of another charting authority.</a:t>
            </a:r>
            <a:endParaRPr lang="sv-SE" sz="1200" dirty="0" smtClean="0"/>
          </a:p>
        </p:txBody>
      </p:sp>
      <p:sp>
        <p:nvSpPr>
          <p:cNvPr id="4" name="Platshållare för bildnummer 3"/>
          <p:cNvSpPr>
            <a:spLocks noGrp="1"/>
          </p:cNvSpPr>
          <p:nvPr>
            <p:ph type="sldNum" sz="quarter" idx="10"/>
          </p:nvPr>
        </p:nvSpPr>
        <p:spPr/>
        <p:txBody>
          <a:bodyPr/>
          <a:lstStyle/>
          <a:p>
            <a:fld id="{06B0C91A-724A-4346-A7DE-73FEF68A43D4}" type="slidenum">
              <a:rPr lang="sv-SE" smtClean="0"/>
              <a:t>6</a:t>
            </a:fld>
            <a:endParaRPr lang="sv-SE"/>
          </a:p>
        </p:txBody>
      </p:sp>
    </p:spTree>
    <p:extLst>
      <p:ext uri="{BB962C8B-B14F-4D97-AF65-F5344CB8AC3E}">
        <p14:creationId xmlns:p14="http://schemas.microsoft.com/office/powerpoint/2010/main" val="7921071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smtClean="0"/>
              <a:t>Klicka här för att ändra format</a:t>
            </a:r>
            <a:endParaRPr lang="sv-SE"/>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mtClean="0"/>
              <a:t>Klicka om du vill redigera mall för underrubrikformat</a:t>
            </a:r>
            <a:endParaRPr lang="sv-SE"/>
          </a:p>
        </p:txBody>
      </p:sp>
      <p:sp>
        <p:nvSpPr>
          <p:cNvPr id="4" name="Platshållare för datum 3"/>
          <p:cNvSpPr>
            <a:spLocks noGrp="1"/>
          </p:cNvSpPr>
          <p:nvPr>
            <p:ph type="dt" sz="half" idx="10"/>
          </p:nvPr>
        </p:nvSpPr>
        <p:spPr/>
        <p:txBody>
          <a:bodyPr/>
          <a:lstStyle/>
          <a:p>
            <a:fld id="{DAA2704B-4869-4B91-9FF5-7F7ED4486FC5}" type="datetimeFigureOut">
              <a:rPr lang="sv-SE" smtClean="0"/>
              <a:t>2017-06-13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3B5FA689-4B89-4F9A-9C08-82623B7781FA}" type="slidenum">
              <a:rPr lang="sv-SE" smtClean="0"/>
              <a:t>‹#›</a:t>
            </a:fld>
            <a:endParaRPr lang="sv-SE"/>
          </a:p>
        </p:txBody>
      </p:sp>
    </p:spTree>
    <p:extLst>
      <p:ext uri="{BB962C8B-B14F-4D97-AF65-F5344CB8AC3E}">
        <p14:creationId xmlns:p14="http://schemas.microsoft.com/office/powerpoint/2010/main" val="811243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DAA2704B-4869-4B91-9FF5-7F7ED4486FC5}" type="datetimeFigureOut">
              <a:rPr lang="sv-SE" smtClean="0"/>
              <a:t>2017-06-13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3B5FA689-4B89-4F9A-9C08-82623B7781FA}" type="slidenum">
              <a:rPr lang="sv-SE" smtClean="0"/>
              <a:t>‹#›</a:t>
            </a:fld>
            <a:endParaRPr lang="sv-SE"/>
          </a:p>
        </p:txBody>
      </p:sp>
    </p:spTree>
    <p:extLst>
      <p:ext uri="{BB962C8B-B14F-4D97-AF65-F5344CB8AC3E}">
        <p14:creationId xmlns:p14="http://schemas.microsoft.com/office/powerpoint/2010/main" val="27803738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DAA2704B-4869-4B91-9FF5-7F7ED4486FC5}" type="datetimeFigureOut">
              <a:rPr lang="sv-SE" smtClean="0"/>
              <a:t>2017-06-13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3B5FA689-4B89-4F9A-9C08-82623B7781FA}" type="slidenum">
              <a:rPr lang="sv-SE" smtClean="0"/>
              <a:t>‹#›</a:t>
            </a:fld>
            <a:endParaRPr lang="sv-SE"/>
          </a:p>
        </p:txBody>
      </p:sp>
    </p:spTree>
    <p:extLst>
      <p:ext uri="{BB962C8B-B14F-4D97-AF65-F5344CB8AC3E}">
        <p14:creationId xmlns:p14="http://schemas.microsoft.com/office/powerpoint/2010/main" val="4160976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DAA2704B-4869-4B91-9FF5-7F7ED4486FC5}" type="datetimeFigureOut">
              <a:rPr lang="sv-SE" smtClean="0"/>
              <a:t>2017-06-13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3B5FA689-4B89-4F9A-9C08-82623B7781FA}" type="slidenum">
              <a:rPr lang="sv-SE" smtClean="0"/>
              <a:t>‹#›</a:t>
            </a:fld>
            <a:endParaRPr lang="sv-SE"/>
          </a:p>
        </p:txBody>
      </p:sp>
    </p:spTree>
    <p:extLst>
      <p:ext uri="{BB962C8B-B14F-4D97-AF65-F5344CB8AC3E}">
        <p14:creationId xmlns:p14="http://schemas.microsoft.com/office/powerpoint/2010/main" val="970026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smtClean="0"/>
              <a:t>Klicka här för att ändra format</a:t>
            </a:r>
            <a:endParaRPr lang="sv-SE"/>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smtClean="0"/>
              <a:t>Redigera format för bakgrundstext</a:t>
            </a:r>
          </a:p>
        </p:txBody>
      </p:sp>
      <p:sp>
        <p:nvSpPr>
          <p:cNvPr id="4" name="Platshållare för datum 3"/>
          <p:cNvSpPr>
            <a:spLocks noGrp="1"/>
          </p:cNvSpPr>
          <p:nvPr>
            <p:ph type="dt" sz="half" idx="10"/>
          </p:nvPr>
        </p:nvSpPr>
        <p:spPr/>
        <p:txBody>
          <a:bodyPr/>
          <a:lstStyle/>
          <a:p>
            <a:fld id="{DAA2704B-4869-4B91-9FF5-7F7ED4486FC5}" type="datetimeFigureOut">
              <a:rPr lang="sv-SE" smtClean="0"/>
              <a:t>2017-06-13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3B5FA689-4B89-4F9A-9C08-82623B7781FA}" type="slidenum">
              <a:rPr lang="sv-SE" smtClean="0"/>
              <a:t>‹#›</a:t>
            </a:fld>
            <a:endParaRPr lang="sv-SE"/>
          </a:p>
        </p:txBody>
      </p:sp>
    </p:spTree>
    <p:extLst>
      <p:ext uri="{BB962C8B-B14F-4D97-AF65-F5344CB8AC3E}">
        <p14:creationId xmlns:p14="http://schemas.microsoft.com/office/powerpoint/2010/main" val="4270953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838200" y="1825625"/>
            <a:ext cx="5181600" cy="435133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6172200" y="1825625"/>
            <a:ext cx="5181600" cy="435133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DAA2704B-4869-4B91-9FF5-7F7ED4486FC5}" type="datetimeFigureOut">
              <a:rPr lang="sv-SE" smtClean="0"/>
              <a:t>2017-06-13</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3B5FA689-4B89-4F9A-9C08-82623B7781FA}" type="slidenum">
              <a:rPr lang="sv-SE" smtClean="0"/>
              <a:t>‹#›</a:t>
            </a:fld>
            <a:endParaRPr lang="sv-SE"/>
          </a:p>
        </p:txBody>
      </p:sp>
    </p:spTree>
    <p:extLst>
      <p:ext uri="{BB962C8B-B14F-4D97-AF65-F5344CB8AC3E}">
        <p14:creationId xmlns:p14="http://schemas.microsoft.com/office/powerpoint/2010/main" val="29866488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smtClean="0"/>
              <a:t>Klicka här för att ändra format</a:t>
            </a:r>
            <a:endParaRPr lang="sv-SE"/>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Redigera format för bakgrundstext</a:t>
            </a:r>
          </a:p>
        </p:txBody>
      </p:sp>
      <p:sp>
        <p:nvSpPr>
          <p:cNvPr id="4" name="Platshållare för innehåll 3"/>
          <p:cNvSpPr>
            <a:spLocks noGrp="1"/>
          </p:cNvSpPr>
          <p:nvPr>
            <p:ph sz="half" idx="2"/>
          </p:nvPr>
        </p:nvSpPr>
        <p:spPr>
          <a:xfrm>
            <a:off x="839788" y="2505075"/>
            <a:ext cx="5157787" cy="368458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Redigera format för bakgrundstext</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DAA2704B-4869-4B91-9FF5-7F7ED4486FC5}" type="datetimeFigureOut">
              <a:rPr lang="sv-SE" smtClean="0"/>
              <a:t>2017-06-13</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3B5FA689-4B89-4F9A-9C08-82623B7781FA}" type="slidenum">
              <a:rPr lang="sv-SE" smtClean="0"/>
              <a:t>‹#›</a:t>
            </a:fld>
            <a:endParaRPr lang="sv-SE"/>
          </a:p>
        </p:txBody>
      </p:sp>
    </p:spTree>
    <p:extLst>
      <p:ext uri="{BB962C8B-B14F-4D97-AF65-F5344CB8AC3E}">
        <p14:creationId xmlns:p14="http://schemas.microsoft.com/office/powerpoint/2010/main" val="3627564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DAA2704B-4869-4B91-9FF5-7F7ED4486FC5}" type="datetimeFigureOut">
              <a:rPr lang="sv-SE" smtClean="0"/>
              <a:t>2017-06-13</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3B5FA689-4B89-4F9A-9C08-82623B7781FA}" type="slidenum">
              <a:rPr lang="sv-SE" smtClean="0"/>
              <a:t>‹#›</a:t>
            </a:fld>
            <a:endParaRPr lang="sv-SE"/>
          </a:p>
        </p:txBody>
      </p:sp>
    </p:spTree>
    <p:extLst>
      <p:ext uri="{BB962C8B-B14F-4D97-AF65-F5344CB8AC3E}">
        <p14:creationId xmlns:p14="http://schemas.microsoft.com/office/powerpoint/2010/main" val="14627803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DAA2704B-4869-4B91-9FF5-7F7ED4486FC5}" type="datetimeFigureOut">
              <a:rPr lang="sv-SE" smtClean="0"/>
              <a:t>2017-06-13</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3B5FA689-4B89-4F9A-9C08-82623B7781FA}" type="slidenum">
              <a:rPr lang="sv-SE" smtClean="0"/>
              <a:t>‹#›</a:t>
            </a:fld>
            <a:endParaRPr lang="sv-SE"/>
          </a:p>
        </p:txBody>
      </p:sp>
    </p:spTree>
    <p:extLst>
      <p:ext uri="{BB962C8B-B14F-4D97-AF65-F5344CB8AC3E}">
        <p14:creationId xmlns:p14="http://schemas.microsoft.com/office/powerpoint/2010/main" val="1478505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Redigera format för bakgrundstext</a:t>
            </a:r>
          </a:p>
        </p:txBody>
      </p:sp>
      <p:sp>
        <p:nvSpPr>
          <p:cNvPr id="5" name="Platshållare för datum 4"/>
          <p:cNvSpPr>
            <a:spLocks noGrp="1"/>
          </p:cNvSpPr>
          <p:nvPr>
            <p:ph type="dt" sz="half" idx="10"/>
          </p:nvPr>
        </p:nvSpPr>
        <p:spPr/>
        <p:txBody>
          <a:bodyPr/>
          <a:lstStyle/>
          <a:p>
            <a:fld id="{DAA2704B-4869-4B91-9FF5-7F7ED4486FC5}" type="datetimeFigureOut">
              <a:rPr lang="sv-SE" smtClean="0"/>
              <a:t>2017-06-13</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3B5FA689-4B89-4F9A-9C08-82623B7781FA}" type="slidenum">
              <a:rPr lang="sv-SE" smtClean="0"/>
              <a:t>‹#›</a:t>
            </a:fld>
            <a:endParaRPr lang="sv-SE"/>
          </a:p>
        </p:txBody>
      </p:sp>
    </p:spTree>
    <p:extLst>
      <p:ext uri="{BB962C8B-B14F-4D97-AF65-F5344CB8AC3E}">
        <p14:creationId xmlns:p14="http://schemas.microsoft.com/office/powerpoint/2010/main" val="790433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Redigera format för bakgrundstext</a:t>
            </a:r>
          </a:p>
        </p:txBody>
      </p:sp>
      <p:sp>
        <p:nvSpPr>
          <p:cNvPr id="5" name="Platshållare för datum 4"/>
          <p:cNvSpPr>
            <a:spLocks noGrp="1"/>
          </p:cNvSpPr>
          <p:nvPr>
            <p:ph type="dt" sz="half" idx="10"/>
          </p:nvPr>
        </p:nvSpPr>
        <p:spPr/>
        <p:txBody>
          <a:bodyPr/>
          <a:lstStyle/>
          <a:p>
            <a:fld id="{DAA2704B-4869-4B91-9FF5-7F7ED4486FC5}" type="datetimeFigureOut">
              <a:rPr lang="sv-SE" smtClean="0"/>
              <a:t>2017-06-13</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3B5FA689-4B89-4F9A-9C08-82623B7781FA}" type="slidenum">
              <a:rPr lang="sv-SE" smtClean="0"/>
              <a:t>‹#›</a:t>
            </a:fld>
            <a:endParaRPr lang="sv-SE"/>
          </a:p>
        </p:txBody>
      </p:sp>
    </p:spTree>
    <p:extLst>
      <p:ext uri="{BB962C8B-B14F-4D97-AF65-F5344CB8AC3E}">
        <p14:creationId xmlns:p14="http://schemas.microsoft.com/office/powerpoint/2010/main" val="509888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A2704B-4869-4B91-9FF5-7F7ED4486FC5}" type="datetimeFigureOut">
              <a:rPr lang="sv-SE" smtClean="0"/>
              <a:t>2017-06-13</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5FA689-4B89-4F9A-9C08-82623B7781FA}" type="slidenum">
              <a:rPr lang="sv-SE" smtClean="0"/>
              <a:t>‹#›</a:t>
            </a:fld>
            <a:endParaRPr lang="sv-SE"/>
          </a:p>
        </p:txBody>
      </p:sp>
    </p:spTree>
    <p:extLst>
      <p:ext uri="{BB962C8B-B14F-4D97-AF65-F5344CB8AC3E}">
        <p14:creationId xmlns:p14="http://schemas.microsoft.com/office/powerpoint/2010/main" val="431217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hyperlink" Target="https://www.admiralty.co.uk/digital-services/digital-charts/admiralty-vector-chart-servi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normAutofit fontScale="90000"/>
          </a:bodyPr>
          <a:lstStyle/>
          <a:p>
            <a:r>
              <a:rPr lang="en-US" dirty="0" smtClean="0">
                <a:effectLst/>
              </a:rPr>
              <a:t>Proposal on MIO and AIO </a:t>
            </a:r>
            <a:br>
              <a:rPr lang="en-US" dirty="0" smtClean="0">
                <a:effectLst/>
              </a:rPr>
            </a:br>
            <a:r>
              <a:rPr lang="en-US" dirty="0"/>
              <a:t/>
            </a:r>
            <a:br>
              <a:rPr lang="en-US" dirty="0"/>
            </a:br>
            <a:r>
              <a:rPr lang="en-US" dirty="0" smtClean="0">
                <a:effectLst/>
              </a:rPr>
              <a:t>NHC</a:t>
            </a:r>
            <a:endParaRPr lang="sv-SE" dirty="0"/>
          </a:p>
        </p:txBody>
      </p:sp>
      <p:sp>
        <p:nvSpPr>
          <p:cNvPr id="3" name="Underrubrik 2"/>
          <p:cNvSpPr>
            <a:spLocks noGrp="1"/>
          </p:cNvSpPr>
          <p:nvPr>
            <p:ph type="subTitle" idx="1"/>
          </p:nvPr>
        </p:nvSpPr>
        <p:spPr/>
        <p:txBody>
          <a:bodyPr/>
          <a:lstStyle/>
          <a:p>
            <a:r>
              <a:rPr lang="sv-SE" dirty="0" smtClean="0"/>
              <a:t>IRCC9-07D4</a:t>
            </a:r>
            <a:endParaRPr lang="sv-SE" dirty="0"/>
          </a:p>
        </p:txBody>
      </p:sp>
      <p:pic>
        <p:nvPicPr>
          <p:cNvPr id="4" name="Bildobjekt 3"/>
          <p:cNvPicPr>
            <a:picLocks noChangeAspect="1"/>
          </p:cNvPicPr>
          <p:nvPr/>
        </p:nvPicPr>
        <p:blipFill>
          <a:blip r:embed="rId3"/>
          <a:stretch>
            <a:fillRect/>
          </a:stretch>
        </p:blipFill>
        <p:spPr>
          <a:xfrm>
            <a:off x="10173044" y="4958198"/>
            <a:ext cx="1621677" cy="1530229"/>
          </a:xfrm>
          <a:prstGeom prst="rect">
            <a:avLst/>
          </a:prstGeom>
        </p:spPr>
      </p:pic>
    </p:spTree>
    <p:extLst>
      <p:ext uri="{BB962C8B-B14F-4D97-AF65-F5344CB8AC3E}">
        <p14:creationId xmlns:p14="http://schemas.microsoft.com/office/powerpoint/2010/main" val="21160111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smtClean="0"/>
              <a:t>IRCC8 decision 14 (input från WENDWG)</a:t>
            </a:r>
            <a:endParaRPr lang="sv-SE" dirty="0"/>
          </a:p>
        </p:txBody>
      </p:sp>
      <p:sp>
        <p:nvSpPr>
          <p:cNvPr id="3" name="Platshållare för innehåll 2"/>
          <p:cNvSpPr>
            <a:spLocks noGrp="1"/>
          </p:cNvSpPr>
          <p:nvPr>
            <p:ph idx="1"/>
          </p:nvPr>
        </p:nvSpPr>
        <p:spPr/>
        <p:txBody>
          <a:bodyPr>
            <a:normAutofit fontScale="85000" lnSpcReduction="20000"/>
          </a:bodyPr>
          <a:lstStyle/>
          <a:p>
            <a:r>
              <a:rPr lang="en-US" b="1" dirty="0" smtClean="0"/>
              <a:t> </a:t>
            </a:r>
            <a:r>
              <a:rPr lang="en-US" dirty="0" smtClean="0"/>
              <a:t>“…</a:t>
            </a:r>
            <a:r>
              <a:rPr lang="en-US" dirty="0"/>
              <a:t>to endorse the recommended actions from WENDWG concerning Marine Information Overlays (MIOs) as follows: </a:t>
            </a:r>
          </a:p>
          <a:p>
            <a:r>
              <a:rPr lang="en-US" dirty="0"/>
              <a:t>Taking into account the report of WENDWG6 concerning the situation where a Marine Information Overlay (MIO) is used to assist in drawing attention to any differences between a published paper chart and the corresponding ENC or to assist in displaying T&amp;P notices for an ENC recommends: </a:t>
            </a:r>
          </a:p>
          <a:p>
            <a:r>
              <a:rPr lang="en-US" dirty="0"/>
              <a:t>a) </a:t>
            </a:r>
            <a:r>
              <a:rPr lang="en-US" dirty="0">
                <a:solidFill>
                  <a:srgbClr val="FF0000"/>
                </a:solidFill>
              </a:rPr>
              <a:t>All</a:t>
            </a:r>
            <a:r>
              <a:rPr lang="en-US" dirty="0"/>
              <a:t> parties concerned with producing the respective MIO, paper chart and ENC should agree on the promulgation of the MIO for the relevant sea area concerned. </a:t>
            </a:r>
          </a:p>
          <a:p>
            <a:r>
              <a:rPr lang="en-US" dirty="0"/>
              <a:t>b) </a:t>
            </a:r>
            <a:r>
              <a:rPr lang="en-US" dirty="0">
                <a:solidFill>
                  <a:srgbClr val="FF0000"/>
                </a:solidFill>
              </a:rPr>
              <a:t>In such circumstances</a:t>
            </a:r>
            <a:r>
              <a:rPr lang="en-US" dirty="0"/>
              <a:t>, and mindful of serving the best interests of the mariner, those producers of the MIO and related paper chart and/or ENC should work together bilaterally. </a:t>
            </a:r>
          </a:p>
          <a:p>
            <a:r>
              <a:rPr lang="en-US" dirty="0"/>
              <a:t>c) Production of the MIO should be carried out in close cooperation of producers of both the paper chart and the ENC” </a:t>
            </a:r>
          </a:p>
        </p:txBody>
      </p:sp>
      <p:sp>
        <p:nvSpPr>
          <p:cNvPr id="4" name="textruta 3"/>
          <p:cNvSpPr txBox="1"/>
          <p:nvPr/>
        </p:nvSpPr>
        <p:spPr>
          <a:xfrm>
            <a:off x="9985366" y="260051"/>
            <a:ext cx="2155372" cy="369332"/>
          </a:xfrm>
          <a:prstGeom prst="rect">
            <a:avLst/>
          </a:prstGeom>
          <a:noFill/>
        </p:spPr>
        <p:txBody>
          <a:bodyPr wrap="square" rtlCol="0">
            <a:spAutoFit/>
          </a:bodyPr>
          <a:lstStyle/>
          <a:p>
            <a:r>
              <a:rPr lang="sv-SE" dirty="0" smtClean="0">
                <a:latin typeface="Berlin Sans FB" panose="020E0602020502020306" pitchFamily="34" charset="0"/>
              </a:rPr>
              <a:t>IRCC9-07D4</a:t>
            </a:r>
            <a:endParaRPr lang="sv-SE" dirty="0">
              <a:latin typeface="Berlin Sans FB" panose="020E0602020502020306" pitchFamily="34" charset="0"/>
            </a:endParaRPr>
          </a:p>
        </p:txBody>
      </p:sp>
    </p:spTree>
    <p:extLst>
      <p:ext uri="{BB962C8B-B14F-4D97-AF65-F5344CB8AC3E}">
        <p14:creationId xmlns:p14="http://schemas.microsoft.com/office/powerpoint/2010/main" val="19808449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365125"/>
            <a:ext cx="10515600" cy="889453"/>
          </a:xfrm>
        </p:spPr>
        <p:txBody>
          <a:bodyPr>
            <a:normAutofit/>
          </a:bodyPr>
          <a:lstStyle/>
          <a:p>
            <a:r>
              <a:rPr lang="sv-SE" sz="4000" b="1" dirty="0" smtClean="0"/>
              <a:t>IHO resolution 7/1919 as </a:t>
            </a:r>
            <a:r>
              <a:rPr lang="sv-SE" sz="4000" b="1" dirty="0" err="1" smtClean="0"/>
              <a:t>amended</a:t>
            </a:r>
            <a:r>
              <a:rPr lang="sv-SE" sz="4000" b="1" dirty="0" smtClean="0"/>
              <a:t> 8/1995</a:t>
            </a:r>
            <a:endParaRPr lang="sv-SE" sz="4000" dirty="0"/>
          </a:p>
        </p:txBody>
      </p:sp>
      <p:sp>
        <p:nvSpPr>
          <p:cNvPr id="4" name="textruta 3"/>
          <p:cNvSpPr txBox="1"/>
          <p:nvPr/>
        </p:nvSpPr>
        <p:spPr>
          <a:xfrm>
            <a:off x="9849394" y="130629"/>
            <a:ext cx="2155372" cy="369332"/>
          </a:xfrm>
          <a:prstGeom prst="rect">
            <a:avLst/>
          </a:prstGeom>
          <a:noFill/>
        </p:spPr>
        <p:txBody>
          <a:bodyPr wrap="square" rtlCol="0">
            <a:spAutoFit/>
          </a:bodyPr>
          <a:lstStyle/>
          <a:p>
            <a:r>
              <a:rPr lang="sv-SE" dirty="0" smtClean="0">
                <a:latin typeface="Berlin Sans FB" panose="020E0602020502020306" pitchFamily="34" charset="0"/>
              </a:rPr>
              <a:t>IRCC9-07D4</a:t>
            </a:r>
            <a:endParaRPr lang="sv-SE" dirty="0">
              <a:latin typeface="Berlin Sans FB" panose="020E0602020502020306" pitchFamily="34" charset="0"/>
            </a:endParaRPr>
          </a:p>
        </p:txBody>
      </p:sp>
      <p:pic>
        <p:nvPicPr>
          <p:cNvPr id="6" name="Bildobjekt 5"/>
          <p:cNvPicPr>
            <a:picLocks noChangeAspect="1"/>
          </p:cNvPicPr>
          <p:nvPr/>
        </p:nvPicPr>
        <p:blipFill>
          <a:blip r:embed="rId3"/>
          <a:stretch>
            <a:fillRect/>
          </a:stretch>
        </p:blipFill>
        <p:spPr>
          <a:xfrm>
            <a:off x="838200" y="1085714"/>
            <a:ext cx="9715500" cy="5276850"/>
          </a:xfrm>
          <a:prstGeom prst="rect">
            <a:avLst/>
          </a:prstGeom>
        </p:spPr>
      </p:pic>
      <p:pic>
        <p:nvPicPr>
          <p:cNvPr id="8" name="Bildobjekt 7"/>
          <p:cNvPicPr>
            <a:picLocks noChangeAspect="1"/>
          </p:cNvPicPr>
          <p:nvPr/>
        </p:nvPicPr>
        <p:blipFill>
          <a:blip r:embed="rId4"/>
          <a:stretch>
            <a:fillRect/>
          </a:stretch>
        </p:blipFill>
        <p:spPr>
          <a:xfrm>
            <a:off x="1431879" y="6219825"/>
            <a:ext cx="8753475" cy="638175"/>
          </a:xfrm>
          <a:prstGeom prst="rect">
            <a:avLst/>
          </a:prstGeom>
        </p:spPr>
      </p:pic>
    </p:spTree>
    <p:extLst>
      <p:ext uri="{BB962C8B-B14F-4D97-AF65-F5344CB8AC3E}">
        <p14:creationId xmlns:p14="http://schemas.microsoft.com/office/powerpoint/2010/main" val="23396609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AVCS </a:t>
            </a:r>
            <a:r>
              <a:rPr lang="nb-NO" dirty="0" err="1" smtClean="0"/>
              <a:t>current</a:t>
            </a:r>
            <a:r>
              <a:rPr lang="nb-NO" dirty="0" smtClean="0"/>
              <a:t> </a:t>
            </a:r>
            <a:r>
              <a:rPr lang="nb-NO" dirty="0" err="1" smtClean="0"/>
              <a:t>website</a:t>
            </a:r>
            <a:r>
              <a:rPr lang="nb-NO" dirty="0" smtClean="0"/>
              <a:t> as per 12 June 2017</a:t>
            </a:r>
            <a:endParaRPr lang="nb-NO" dirty="0"/>
          </a:p>
        </p:txBody>
      </p:sp>
      <p:sp>
        <p:nvSpPr>
          <p:cNvPr id="3" name="Plassholder for innhold 2"/>
          <p:cNvSpPr>
            <a:spLocks noGrp="1"/>
          </p:cNvSpPr>
          <p:nvPr>
            <p:ph idx="1"/>
          </p:nvPr>
        </p:nvSpPr>
        <p:spPr/>
        <p:txBody>
          <a:bodyPr>
            <a:normAutofit fontScale="85000" lnSpcReduction="10000"/>
          </a:bodyPr>
          <a:lstStyle/>
          <a:p>
            <a:r>
              <a:rPr lang="en-US" u="sng" dirty="0" smtClean="0">
                <a:effectLst/>
              </a:rPr>
              <a:t>The Admiralty Information Overlay </a:t>
            </a:r>
            <a:r>
              <a:rPr lang="en-US" dirty="0" smtClean="0">
                <a:effectLst/>
              </a:rPr>
              <a:t>is the </a:t>
            </a:r>
            <a:r>
              <a:rPr lang="en-US" u="sng" dirty="0" smtClean="0">
                <a:effectLst/>
              </a:rPr>
              <a:t>only service available </a:t>
            </a:r>
            <a:r>
              <a:rPr lang="en-US" dirty="0" smtClean="0">
                <a:effectLst/>
              </a:rPr>
              <a:t>that overlays ENCs with worldwide Admiralty Temporary and Preliminary Notices to Mariners and new ENC Preliminary Notices to Mariners </a:t>
            </a:r>
            <a:r>
              <a:rPr lang="en-US" u="sng" dirty="0" smtClean="0">
                <a:solidFill>
                  <a:srgbClr val="FF0000"/>
                </a:solidFill>
                <a:effectLst/>
              </a:rPr>
              <a:t>identifying navigationally significant </a:t>
            </a:r>
            <a:r>
              <a:rPr lang="en-US" dirty="0" smtClean="0">
                <a:effectLst/>
              </a:rPr>
              <a:t>differences between ENCs and existing paper charts. The Overlay is also the only service to include the results of the Admiralty Assurance </a:t>
            </a:r>
            <a:r>
              <a:rPr lang="en-US" dirty="0" err="1" smtClean="0">
                <a:effectLst/>
              </a:rPr>
              <a:t>Programme</a:t>
            </a:r>
            <a:r>
              <a:rPr lang="en-US" dirty="0" smtClean="0">
                <a:effectLst/>
              </a:rPr>
              <a:t>; an on-going comprehensive review of the world's ENCs undertaken by Admiralty in order to identify and resolve those differences.</a:t>
            </a:r>
          </a:p>
          <a:p>
            <a:r>
              <a:rPr lang="en-US" u="sng" dirty="0" smtClean="0">
                <a:solidFill>
                  <a:srgbClr val="FF0000"/>
                </a:solidFill>
                <a:effectLst/>
              </a:rPr>
              <a:t>Mariners</a:t>
            </a:r>
            <a:r>
              <a:rPr lang="en-US" u="sng" dirty="0" smtClean="0">
                <a:effectLst/>
              </a:rPr>
              <a:t> the world over </a:t>
            </a:r>
            <a:r>
              <a:rPr lang="en-US" dirty="0" smtClean="0">
                <a:effectLst/>
              </a:rPr>
              <a:t>who have relied on Admiralty T&amp;P NMs to manually update their paper charts, </a:t>
            </a:r>
            <a:r>
              <a:rPr lang="en-US" u="sng" dirty="0" smtClean="0">
                <a:solidFill>
                  <a:srgbClr val="FF0000"/>
                </a:solidFill>
                <a:effectLst/>
              </a:rPr>
              <a:t>can continue to navigate safely using the Overlay </a:t>
            </a:r>
            <a:r>
              <a:rPr lang="en-US" dirty="0" smtClean="0">
                <a:effectLst/>
              </a:rPr>
              <a:t>which does this vital job digitally, displaying the same trusted information directly over the ENC to make passage planning significantly more efficient.</a:t>
            </a:r>
          </a:p>
          <a:p>
            <a:r>
              <a:rPr lang="en-US" dirty="0" smtClean="0">
                <a:effectLst/>
              </a:rPr>
              <a:t>For further information on the AIO and compatible ECDIS systems, </a:t>
            </a:r>
            <a:r>
              <a:rPr lang="en-US" dirty="0" smtClean="0">
                <a:effectLst/>
                <a:hlinkClick r:id="rId3"/>
              </a:rPr>
              <a:t>please see the AVCS page for more detail</a:t>
            </a:r>
            <a:r>
              <a:rPr lang="en-US" dirty="0" smtClean="0">
                <a:effectLst/>
              </a:rPr>
              <a:t>.  </a:t>
            </a:r>
          </a:p>
          <a:p>
            <a:endParaRPr lang="nb-NO" dirty="0"/>
          </a:p>
        </p:txBody>
      </p:sp>
    </p:spTree>
    <p:extLst>
      <p:ext uri="{BB962C8B-B14F-4D97-AF65-F5344CB8AC3E}">
        <p14:creationId xmlns:p14="http://schemas.microsoft.com/office/powerpoint/2010/main" val="11176862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err="1" smtClean="0"/>
              <a:t>Conclusion</a:t>
            </a:r>
            <a:endParaRPr lang="sv-SE" dirty="0"/>
          </a:p>
        </p:txBody>
      </p:sp>
      <p:sp>
        <p:nvSpPr>
          <p:cNvPr id="3" name="Platshållare för innehåll 2"/>
          <p:cNvSpPr>
            <a:spLocks noGrp="1"/>
          </p:cNvSpPr>
          <p:nvPr>
            <p:ph idx="1"/>
          </p:nvPr>
        </p:nvSpPr>
        <p:spPr/>
        <p:txBody>
          <a:bodyPr>
            <a:normAutofit/>
          </a:bodyPr>
          <a:lstStyle/>
          <a:p>
            <a:r>
              <a:rPr lang="sv-SE" dirty="0" smtClean="0"/>
              <a:t>NHC </a:t>
            </a:r>
            <a:r>
              <a:rPr lang="sv-SE" dirty="0" err="1" smtClean="0"/>
              <a:t>does</a:t>
            </a:r>
            <a:r>
              <a:rPr lang="sv-SE" dirty="0" smtClean="0"/>
              <a:t> not </a:t>
            </a:r>
            <a:r>
              <a:rPr lang="sv-SE" dirty="0" err="1" smtClean="0"/>
              <a:t>question</a:t>
            </a:r>
            <a:r>
              <a:rPr lang="sv-SE" dirty="0" smtClean="0"/>
              <a:t> </a:t>
            </a:r>
            <a:r>
              <a:rPr lang="sv-SE" dirty="0" err="1" smtClean="0"/>
              <a:t>earlier</a:t>
            </a:r>
            <a:r>
              <a:rPr lang="sv-SE" dirty="0" smtClean="0"/>
              <a:t> </a:t>
            </a:r>
            <a:r>
              <a:rPr lang="sv-SE" dirty="0" err="1" smtClean="0"/>
              <a:t>decisions</a:t>
            </a:r>
            <a:r>
              <a:rPr lang="sv-SE" dirty="0" smtClean="0"/>
              <a:t> and </a:t>
            </a:r>
            <a:r>
              <a:rPr lang="sv-SE" dirty="0" err="1" smtClean="0"/>
              <a:t>statements</a:t>
            </a:r>
            <a:r>
              <a:rPr lang="sv-SE" dirty="0" smtClean="0"/>
              <a:t> by WENDWG and IRCC </a:t>
            </a:r>
            <a:r>
              <a:rPr lang="sv-SE" dirty="0" err="1" smtClean="0"/>
              <a:t>but</a:t>
            </a:r>
            <a:r>
              <a:rPr lang="sv-SE" dirty="0" smtClean="0"/>
              <a:t> </a:t>
            </a:r>
            <a:r>
              <a:rPr lang="sv-SE" dirty="0" err="1" smtClean="0"/>
              <a:t>experiences</a:t>
            </a:r>
            <a:r>
              <a:rPr lang="sv-SE" dirty="0" smtClean="0"/>
              <a:t> show </a:t>
            </a:r>
            <a:r>
              <a:rPr lang="sv-SE" dirty="0" err="1" smtClean="0"/>
              <a:t>that</a:t>
            </a:r>
            <a:r>
              <a:rPr lang="sv-SE" dirty="0" smtClean="0"/>
              <a:t> not all </a:t>
            </a:r>
            <a:r>
              <a:rPr lang="sv-SE" dirty="0" err="1" smtClean="0"/>
              <a:t>HO´s</a:t>
            </a:r>
            <a:r>
              <a:rPr lang="sv-SE" dirty="0" smtClean="0"/>
              <a:t> interpret the </a:t>
            </a:r>
            <a:r>
              <a:rPr lang="sv-SE" dirty="0" err="1" smtClean="0"/>
              <a:t>outcome</a:t>
            </a:r>
            <a:r>
              <a:rPr lang="sv-SE" dirty="0" smtClean="0"/>
              <a:t> </a:t>
            </a:r>
            <a:r>
              <a:rPr lang="sv-SE" dirty="0" err="1" smtClean="0"/>
              <a:t>of</a:t>
            </a:r>
            <a:r>
              <a:rPr lang="sv-SE" dirty="0" smtClean="0"/>
              <a:t> the </a:t>
            </a:r>
            <a:r>
              <a:rPr lang="sv-SE" dirty="0" err="1" smtClean="0"/>
              <a:t>discussions</a:t>
            </a:r>
            <a:r>
              <a:rPr lang="sv-SE" dirty="0" smtClean="0"/>
              <a:t> in the same </a:t>
            </a:r>
            <a:r>
              <a:rPr lang="sv-SE" dirty="0" err="1" smtClean="0"/>
              <a:t>way</a:t>
            </a:r>
            <a:r>
              <a:rPr lang="sv-SE" dirty="0" smtClean="0"/>
              <a:t>.</a:t>
            </a:r>
          </a:p>
          <a:p>
            <a:r>
              <a:rPr lang="en-US" dirty="0" smtClean="0"/>
              <a:t>Since all attempts to stop the relevant producer of such MIO’s have failed (several official letters on behalf of some of the members of the NHC addressing this matter have been sent since 2009), the first precondition for such an MIO to be promulgated, is not in place. </a:t>
            </a:r>
          </a:p>
          <a:p>
            <a:pPr marL="0" indent="0">
              <a:buNone/>
            </a:pPr>
            <a:endParaRPr lang="sv-SE" dirty="0"/>
          </a:p>
        </p:txBody>
      </p:sp>
      <p:sp>
        <p:nvSpPr>
          <p:cNvPr id="4" name="textruta 3"/>
          <p:cNvSpPr txBox="1"/>
          <p:nvPr/>
        </p:nvSpPr>
        <p:spPr>
          <a:xfrm>
            <a:off x="9849394" y="130629"/>
            <a:ext cx="2155372" cy="369332"/>
          </a:xfrm>
          <a:prstGeom prst="rect">
            <a:avLst/>
          </a:prstGeom>
          <a:noFill/>
        </p:spPr>
        <p:txBody>
          <a:bodyPr wrap="square" rtlCol="0">
            <a:spAutoFit/>
          </a:bodyPr>
          <a:lstStyle/>
          <a:p>
            <a:r>
              <a:rPr lang="sv-SE" dirty="0" smtClean="0">
                <a:latin typeface="Berlin Sans FB" panose="020E0602020502020306" pitchFamily="34" charset="0"/>
              </a:rPr>
              <a:t>IRCC9-07D4</a:t>
            </a:r>
            <a:endParaRPr lang="sv-SE" dirty="0">
              <a:latin typeface="Berlin Sans FB" panose="020E0602020502020306" pitchFamily="34" charset="0"/>
            </a:endParaRPr>
          </a:p>
        </p:txBody>
      </p:sp>
    </p:spTree>
    <p:extLst>
      <p:ext uri="{BB962C8B-B14F-4D97-AF65-F5344CB8AC3E}">
        <p14:creationId xmlns:p14="http://schemas.microsoft.com/office/powerpoint/2010/main" val="8287408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err="1" smtClean="0"/>
              <a:t>Proposal</a:t>
            </a:r>
            <a:r>
              <a:rPr lang="sv-SE" b="1" dirty="0" smtClean="0"/>
              <a:t> </a:t>
            </a:r>
            <a:r>
              <a:rPr lang="sv-SE" b="1" dirty="0" err="1"/>
              <a:t>regarding</a:t>
            </a:r>
            <a:r>
              <a:rPr lang="sv-SE" b="1" dirty="0"/>
              <a:t> MIO/AIO </a:t>
            </a:r>
            <a:endParaRPr lang="sv-SE" dirty="0"/>
          </a:p>
        </p:txBody>
      </p:sp>
      <p:sp>
        <p:nvSpPr>
          <p:cNvPr id="3" name="Platshållare för innehåll 2"/>
          <p:cNvSpPr>
            <a:spLocks noGrp="1"/>
          </p:cNvSpPr>
          <p:nvPr>
            <p:ph idx="1"/>
          </p:nvPr>
        </p:nvSpPr>
        <p:spPr/>
        <p:txBody>
          <a:bodyPr>
            <a:normAutofit/>
          </a:bodyPr>
          <a:lstStyle/>
          <a:p>
            <a:pPr marL="0" indent="0">
              <a:buNone/>
            </a:pPr>
            <a:r>
              <a:rPr lang="en-US" dirty="0"/>
              <a:t>Put MIO back on the agenda of the IRCC and WENDWG</a:t>
            </a:r>
            <a:r>
              <a:rPr lang="en-US" dirty="0" smtClean="0"/>
              <a:t>.</a:t>
            </a:r>
          </a:p>
          <a:p>
            <a:pPr marL="0" indent="0">
              <a:buNone/>
            </a:pPr>
            <a:endParaRPr lang="en-US" dirty="0"/>
          </a:p>
          <a:p>
            <a:pPr marL="0" indent="0">
              <a:buNone/>
            </a:pPr>
            <a:endParaRPr lang="en-US" dirty="0" smtClean="0"/>
          </a:p>
          <a:p>
            <a:pPr marL="0" indent="0">
              <a:buNone/>
            </a:pPr>
            <a:r>
              <a:rPr lang="en-US" dirty="0"/>
              <a:t>The IRCC is invited to:</a:t>
            </a:r>
          </a:p>
          <a:p>
            <a:pPr marL="0" indent="0">
              <a:buNone/>
            </a:pPr>
            <a:r>
              <a:rPr lang="sv-SE" dirty="0"/>
              <a:t>a. </a:t>
            </a:r>
            <a:r>
              <a:rPr lang="sv-SE" dirty="0" err="1"/>
              <a:t>endorse</a:t>
            </a:r>
            <a:r>
              <a:rPr lang="sv-SE" dirty="0"/>
              <a:t> the </a:t>
            </a:r>
            <a:r>
              <a:rPr lang="sv-SE" dirty="0" err="1"/>
              <a:t>proposal</a:t>
            </a:r>
            <a:endParaRPr lang="sv-SE" dirty="0"/>
          </a:p>
          <a:p>
            <a:pPr marL="0" indent="0">
              <a:buNone/>
            </a:pPr>
            <a:r>
              <a:rPr lang="en-US" dirty="0"/>
              <a:t>b. agree on any necessary actions</a:t>
            </a:r>
            <a:endParaRPr lang="en-US" dirty="0" smtClean="0"/>
          </a:p>
        </p:txBody>
      </p:sp>
      <p:pic>
        <p:nvPicPr>
          <p:cNvPr id="5" name="Platshållare för innehåll 3"/>
          <p:cNvPicPr>
            <a:picLocks noGrp="1" noChangeAspect="1"/>
          </p:cNvPicPr>
          <p:nvPr>
            <p:ph idx="1"/>
          </p:nvPr>
        </p:nvPicPr>
        <p:blipFill>
          <a:blip r:embed="rId3"/>
          <a:stretch>
            <a:fillRect/>
          </a:stretch>
        </p:blipFill>
        <p:spPr>
          <a:xfrm>
            <a:off x="10380625" y="5460274"/>
            <a:ext cx="1389191" cy="1310854"/>
          </a:xfrm>
          <a:prstGeom prst="rect">
            <a:avLst/>
          </a:prstGeom>
        </p:spPr>
      </p:pic>
      <p:sp>
        <p:nvSpPr>
          <p:cNvPr id="4" name="textruta 3"/>
          <p:cNvSpPr txBox="1"/>
          <p:nvPr/>
        </p:nvSpPr>
        <p:spPr>
          <a:xfrm>
            <a:off x="9849394" y="130629"/>
            <a:ext cx="2155372" cy="369332"/>
          </a:xfrm>
          <a:prstGeom prst="rect">
            <a:avLst/>
          </a:prstGeom>
          <a:noFill/>
        </p:spPr>
        <p:txBody>
          <a:bodyPr wrap="square" rtlCol="0">
            <a:spAutoFit/>
          </a:bodyPr>
          <a:lstStyle/>
          <a:p>
            <a:r>
              <a:rPr lang="sv-SE" dirty="0" smtClean="0">
                <a:latin typeface="Berlin Sans FB" panose="020E0602020502020306" pitchFamily="34" charset="0"/>
              </a:rPr>
              <a:t>IRCC9-07D4</a:t>
            </a:r>
            <a:endParaRPr lang="sv-SE" dirty="0">
              <a:latin typeface="Berlin Sans FB" panose="020E0602020502020306" pitchFamily="34" charset="0"/>
            </a:endParaRPr>
          </a:p>
        </p:txBody>
      </p:sp>
    </p:spTree>
    <p:extLst>
      <p:ext uri="{BB962C8B-B14F-4D97-AF65-F5344CB8AC3E}">
        <p14:creationId xmlns:p14="http://schemas.microsoft.com/office/powerpoint/2010/main" val="2877441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619</TotalTime>
  <Words>709</Words>
  <Application>Microsoft Office PowerPoint</Application>
  <PresentationFormat>Bredbild</PresentationFormat>
  <Paragraphs>47</Paragraphs>
  <Slides>6</Slides>
  <Notes>6</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6</vt:i4>
      </vt:variant>
    </vt:vector>
  </HeadingPairs>
  <TitlesOfParts>
    <vt:vector size="11" baseType="lpstr">
      <vt:lpstr>Arial</vt:lpstr>
      <vt:lpstr>Berlin Sans FB</vt:lpstr>
      <vt:lpstr>Calibri</vt:lpstr>
      <vt:lpstr>Calibri Light</vt:lpstr>
      <vt:lpstr>Office-tema</vt:lpstr>
      <vt:lpstr>Proposal on MIO and AIO   NHC</vt:lpstr>
      <vt:lpstr>IRCC8 decision 14 (input från WENDWG)</vt:lpstr>
      <vt:lpstr>IHO resolution 7/1919 as amended 8/1995</vt:lpstr>
      <vt:lpstr>AVCS current website as per 12 June 2017</vt:lpstr>
      <vt:lpstr>Conclusion</vt:lpstr>
      <vt:lpstr>Proposal regarding MIO/AIO </vt:lpstr>
    </vt:vector>
  </TitlesOfParts>
  <Company>Sjöfartsverket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Kindeberg, Annika</dc:creator>
  <cp:lastModifiedBy>Kindeberg, Annika</cp:lastModifiedBy>
  <cp:revision>13</cp:revision>
  <dcterms:created xsi:type="dcterms:W3CDTF">2017-06-12T12:28:00Z</dcterms:created>
  <dcterms:modified xsi:type="dcterms:W3CDTF">2017-06-13T12:52:31Z</dcterms:modified>
</cp:coreProperties>
</file>