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0"/>
  </p:notesMasterIdLst>
  <p:handoutMasterIdLst>
    <p:handoutMasterId r:id="rId21"/>
  </p:handoutMasterIdLst>
  <p:sldIdLst>
    <p:sldId id="535" r:id="rId2"/>
    <p:sldId id="563" r:id="rId3"/>
    <p:sldId id="572" r:id="rId4"/>
    <p:sldId id="575" r:id="rId5"/>
    <p:sldId id="576" r:id="rId6"/>
    <p:sldId id="561" r:id="rId7"/>
    <p:sldId id="562" r:id="rId8"/>
    <p:sldId id="574" r:id="rId9"/>
    <p:sldId id="567" r:id="rId10"/>
    <p:sldId id="566" r:id="rId11"/>
    <p:sldId id="568" r:id="rId12"/>
    <p:sldId id="564" r:id="rId13"/>
    <p:sldId id="570" r:id="rId14"/>
    <p:sldId id="571" r:id="rId15"/>
    <p:sldId id="577" r:id="rId16"/>
    <p:sldId id="578" r:id="rId17"/>
    <p:sldId id="579" r:id="rId18"/>
    <p:sldId id="540" r:id="rId19"/>
  </p:sldIdLst>
  <p:sldSz cx="9144000" cy="6858000" type="screen4x3"/>
  <p:notesSz cx="6858000" cy="9144000"/>
  <p:defaultTextStyle>
    <a:defPPr>
      <a:defRPr lang="en-AU"/>
    </a:defPPr>
    <a:lvl1pPr algn="l" rtl="0" fontAlgn="base">
      <a:spcBef>
        <a:spcPct val="0"/>
      </a:spcBef>
      <a:spcAft>
        <a:spcPct val="0"/>
      </a:spcAft>
      <a:defRPr sz="2800" kern="1200">
        <a:solidFill>
          <a:schemeClr val="tx1"/>
        </a:solidFill>
        <a:latin typeface="Verdana" pitchFamily="34" charset="0"/>
        <a:ea typeface="+mn-ea"/>
        <a:cs typeface="Arial" charset="0"/>
      </a:defRPr>
    </a:lvl1pPr>
    <a:lvl2pPr marL="457200" algn="l" rtl="0" fontAlgn="base">
      <a:spcBef>
        <a:spcPct val="0"/>
      </a:spcBef>
      <a:spcAft>
        <a:spcPct val="0"/>
      </a:spcAft>
      <a:defRPr sz="2800" kern="1200">
        <a:solidFill>
          <a:schemeClr val="tx1"/>
        </a:solidFill>
        <a:latin typeface="Verdana" pitchFamily="34" charset="0"/>
        <a:ea typeface="+mn-ea"/>
        <a:cs typeface="Arial" charset="0"/>
      </a:defRPr>
    </a:lvl2pPr>
    <a:lvl3pPr marL="914400" algn="l" rtl="0" fontAlgn="base">
      <a:spcBef>
        <a:spcPct val="0"/>
      </a:spcBef>
      <a:spcAft>
        <a:spcPct val="0"/>
      </a:spcAft>
      <a:defRPr sz="2800" kern="1200">
        <a:solidFill>
          <a:schemeClr val="tx1"/>
        </a:solidFill>
        <a:latin typeface="Verdana" pitchFamily="34" charset="0"/>
        <a:ea typeface="+mn-ea"/>
        <a:cs typeface="Arial" charset="0"/>
      </a:defRPr>
    </a:lvl3pPr>
    <a:lvl4pPr marL="1371600" algn="l" rtl="0" fontAlgn="base">
      <a:spcBef>
        <a:spcPct val="0"/>
      </a:spcBef>
      <a:spcAft>
        <a:spcPct val="0"/>
      </a:spcAft>
      <a:defRPr sz="2800" kern="1200">
        <a:solidFill>
          <a:schemeClr val="tx1"/>
        </a:solidFill>
        <a:latin typeface="Verdana" pitchFamily="34" charset="0"/>
        <a:ea typeface="+mn-ea"/>
        <a:cs typeface="Arial" charset="0"/>
      </a:defRPr>
    </a:lvl4pPr>
    <a:lvl5pPr marL="1828800" algn="l" rtl="0" fontAlgn="base">
      <a:spcBef>
        <a:spcPct val="0"/>
      </a:spcBef>
      <a:spcAft>
        <a:spcPct val="0"/>
      </a:spcAft>
      <a:defRPr sz="2800" kern="1200">
        <a:solidFill>
          <a:schemeClr val="tx1"/>
        </a:solidFill>
        <a:latin typeface="Verdana" pitchFamily="34" charset="0"/>
        <a:ea typeface="+mn-ea"/>
        <a:cs typeface="Arial" charset="0"/>
      </a:defRPr>
    </a:lvl5pPr>
    <a:lvl6pPr marL="2286000" algn="l" defTabSz="914400" rtl="0" eaLnBrk="1" latinLnBrk="0" hangingPunct="1">
      <a:defRPr sz="2800" kern="1200">
        <a:solidFill>
          <a:schemeClr val="tx1"/>
        </a:solidFill>
        <a:latin typeface="Verdana" pitchFamily="34" charset="0"/>
        <a:ea typeface="+mn-ea"/>
        <a:cs typeface="Arial" charset="0"/>
      </a:defRPr>
    </a:lvl6pPr>
    <a:lvl7pPr marL="2743200" algn="l" defTabSz="914400" rtl="0" eaLnBrk="1" latinLnBrk="0" hangingPunct="1">
      <a:defRPr sz="2800" kern="1200">
        <a:solidFill>
          <a:schemeClr val="tx1"/>
        </a:solidFill>
        <a:latin typeface="Verdana" pitchFamily="34" charset="0"/>
        <a:ea typeface="+mn-ea"/>
        <a:cs typeface="Arial" charset="0"/>
      </a:defRPr>
    </a:lvl7pPr>
    <a:lvl8pPr marL="3200400" algn="l" defTabSz="914400" rtl="0" eaLnBrk="1" latinLnBrk="0" hangingPunct="1">
      <a:defRPr sz="2800" kern="1200">
        <a:solidFill>
          <a:schemeClr val="tx1"/>
        </a:solidFill>
        <a:latin typeface="Verdana" pitchFamily="34" charset="0"/>
        <a:ea typeface="+mn-ea"/>
        <a:cs typeface="Arial" charset="0"/>
      </a:defRPr>
    </a:lvl8pPr>
    <a:lvl9pPr marL="3657600" algn="l" defTabSz="914400" rtl="0" eaLnBrk="1" latinLnBrk="0" hangingPunct="1">
      <a:defRPr sz="2800"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89400"/>
    <a:srgbClr val="B29EFA"/>
    <a:srgbClr val="BCADEB"/>
    <a:srgbClr val="C19DFB"/>
    <a:srgbClr val="908BF9"/>
    <a:srgbClr val="66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42" autoAdjust="0"/>
    <p:restoredTop sz="98579" autoAdjust="0"/>
  </p:normalViewPr>
  <p:slideViewPr>
    <p:cSldViewPr>
      <p:cViewPr>
        <p:scale>
          <a:sx n="75" d="100"/>
          <a:sy n="75" d="100"/>
        </p:scale>
        <p:origin x="-1002" y="-7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EB9C4A-9E71-664F-9227-454D5F4392D4}" type="doc">
      <dgm:prSet loTypeId="urn:microsoft.com/office/officeart/2005/8/layout/matrix2" loCatId="matrix" qsTypeId="urn:microsoft.com/office/officeart/2005/8/quickstyle/simple4" qsCatId="simple" csTypeId="urn:microsoft.com/office/officeart/2005/8/colors/accent1_2#4" csCatId="accent1" phldr="1"/>
      <dgm:spPr/>
      <dgm:t>
        <a:bodyPr/>
        <a:lstStyle/>
        <a:p>
          <a:endParaRPr lang="en-US"/>
        </a:p>
      </dgm:t>
    </dgm:pt>
    <dgm:pt modelId="{1B4444F5-3C8A-1049-93D0-334291BC28E5}">
      <dgm:prSet phldrT="[Text]"/>
      <dgm:spPr>
        <a:solidFill>
          <a:schemeClr val="bg2">
            <a:lumMod val="25000"/>
          </a:schemeClr>
        </a:solidFill>
      </dgm:spPr>
      <dgm:t>
        <a:bodyPr/>
        <a:lstStyle/>
        <a:p>
          <a:r>
            <a:rPr lang="en-US" dirty="0" smtClean="0"/>
            <a:t>Policy &amp; Governance</a:t>
          </a:r>
        </a:p>
        <a:p>
          <a:r>
            <a:rPr lang="en-US" dirty="0" smtClean="0"/>
            <a:t>(People)</a:t>
          </a:r>
          <a:endParaRPr lang="en-US" dirty="0"/>
        </a:p>
      </dgm:t>
    </dgm:pt>
    <dgm:pt modelId="{B89BAD5F-1028-7D4B-8059-1A11393E3834}" type="parTrans" cxnId="{2147CC56-1F98-3344-B6E9-4D92B7B5F194}">
      <dgm:prSet/>
      <dgm:spPr/>
      <dgm:t>
        <a:bodyPr/>
        <a:lstStyle/>
        <a:p>
          <a:endParaRPr lang="en-US"/>
        </a:p>
      </dgm:t>
    </dgm:pt>
    <dgm:pt modelId="{6FDB86B7-FBE1-FA4E-9050-F3262DC0E3E1}" type="sibTrans" cxnId="{2147CC56-1F98-3344-B6E9-4D92B7B5F194}">
      <dgm:prSet/>
      <dgm:spPr/>
      <dgm:t>
        <a:bodyPr/>
        <a:lstStyle/>
        <a:p>
          <a:endParaRPr lang="en-US"/>
        </a:p>
      </dgm:t>
    </dgm:pt>
    <dgm:pt modelId="{4B10F53D-D9C5-984D-9E5E-397C8CDCF005}">
      <dgm:prSet phldrT="[Text]"/>
      <dgm:spPr>
        <a:solidFill>
          <a:schemeClr val="accent1">
            <a:lumMod val="75000"/>
          </a:schemeClr>
        </a:solidFill>
      </dgm:spPr>
      <dgm:t>
        <a:bodyPr/>
        <a:lstStyle/>
        <a:p>
          <a:r>
            <a:rPr lang="en-US" dirty="0" smtClean="0"/>
            <a:t>Technical Standards</a:t>
          </a:r>
        </a:p>
        <a:p>
          <a:r>
            <a:rPr lang="en-US" dirty="0" smtClean="0"/>
            <a:t>(Standards)</a:t>
          </a:r>
          <a:endParaRPr lang="en-US" dirty="0"/>
        </a:p>
      </dgm:t>
    </dgm:pt>
    <dgm:pt modelId="{1B0A0ECB-8462-CA4D-9FB1-FF87167595C1}" type="parTrans" cxnId="{81413B7C-6F34-674C-943D-4CF7658DAA7E}">
      <dgm:prSet/>
      <dgm:spPr/>
      <dgm:t>
        <a:bodyPr/>
        <a:lstStyle/>
        <a:p>
          <a:endParaRPr lang="en-US"/>
        </a:p>
      </dgm:t>
    </dgm:pt>
    <dgm:pt modelId="{FADEEF32-3214-D043-83C7-AB421AF647B5}" type="sibTrans" cxnId="{81413B7C-6F34-674C-943D-4CF7658DAA7E}">
      <dgm:prSet/>
      <dgm:spPr/>
      <dgm:t>
        <a:bodyPr/>
        <a:lstStyle/>
        <a:p>
          <a:endParaRPr lang="en-US"/>
        </a:p>
      </dgm:t>
    </dgm:pt>
    <dgm:pt modelId="{B69EC3BF-5B1C-6E4A-BCFC-ECF00C3FB916}">
      <dgm:prSet phldrT="[Text]"/>
      <dgm:spPr>
        <a:solidFill>
          <a:srgbClr val="FF6600"/>
        </a:solidFill>
      </dgm:spPr>
      <dgm:t>
        <a:bodyPr/>
        <a:lstStyle/>
        <a:p>
          <a:r>
            <a:rPr lang="en-US" dirty="0" smtClean="0"/>
            <a:t>Information Systems</a:t>
          </a:r>
        </a:p>
        <a:p>
          <a:r>
            <a:rPr lang="en-US" dirty="0" smtClean="0"/>
            <a:t>(ICT)</a:t>
          </a:r>
          <a:endParaRPr lang="en-US" dirty="0"/>
        </a:p>
      </dgm:t>
    </dgm:pt>
    <dgm:pt modelId="{59FB7F78-CAA9-3B4A-81A7-0509EC8B876C}" type="parTrans" cxnId="{29D72BE7-FC80-E54D-A0EB-C9D3A2EBC0FD}">
      <dgm:prSet/>
      <dgm:spPr/>
      <dgm:t>
        <a:bodyPr/>
        <a:lstStyle/>
        <a:p>
          <a:endParaRPr lang="en-US"/>
        </a:p>
      </dgm:t>
    </dgm:pt>
    <dgm:pt modelId="{92A110DB-EB75-AD4D-BAB6-EFDAC8BA672F}" type="sibTrans" cxnId="{29D72BE7-FC80-E54D-A0EB-C9D3A2EBC0FD}">
      <dgm:prSet/>
      <dgm:spPr/>
      <dgm:t>
        <a:bodyPr/>
        <a:lstStyle/>
        <a:p>
          <a:endParaRPr lang="en-US"/>
        </a:p>
      </dgm:t>
    </dgm:pt>
    <dgm:pt modelId="{746DEBC7-44F6-5246-BB3E-7852BEE94DE0}">
      <dgm:prSet phldrT="[Text]"/>
      <dgm:spPr>
        <a:solidFill>
          <a:schemeClr val="accent6">
            <a:lumMod val="75000"/>
          </a:schemeClr>
        </a:solidFill>
      </dgm:spPr>
      <dgm:t>
        <a:bodyPr/>
        <a:lstStyle/>
        <a:p>
          <a:r>
            <a:rPr lang="en-US" dirty="0" smtClean="0"/>
            <a:t>Geographic Content</a:t>
          </a:r>
        </a:p>
        <a:p>
          <a:r>
            <a:rPr lang="en-US" dirty="0" smtClean="0"/>
            <a:t>(Data)</a:t>
          </a:r>
          <a:endParaRPr lang="en-US" dirty="0"/>
        </a:p>
      </dgm:t>
    </dgm:pt>
    <dgm:pt modelId="{8D7D8C1B-8CAC-6C4B-A0D1-1B97BE5DF514}" type="parTrans" cxnId="{C3799C3F-4B13-574C-AFA3-F05BF87B87D4}">
      <dgm:prSet/>
      <dgm:spPr/>
      <dgm:t>
        <a:bodyPr/>
        <a:lstStyle/>
        <a:p>
          <a:endParaRPr lang="en-US"/>
        </a:p>
      </dgm:t>
    </dgm:pt>
    <dgm:pt modelId="{087B7E2B-E420-7746-83E7-7D1049DA58AA}" type="sibTrans" cxnId="{C3799C3F-4B13-574C-AFA3-F05BF87B87D4}">
      <dgm:prSet/>
      <dgm:spPr/>
      <dgm:t>
        <a:bodyPr/>
        <a:lstStyle/>
        <a:p>
          <a:endParaRPr lang="en-US"/>
        </a:p>
      </dgm:t>
    </dgm:pt>
    <dgm:pt modelId="{ABC0C6E4-B576-424F-AEB5-E9EE07D2B789}" type="pres">
      <dgm:prSet presAssocID="{27EB9C4A-9E71-664F-9227-454D5F4392D4}" presName="matrix" presStyleCnt="0">
        <dgm:presLayoutVars>
          <dgm:chMax val="1"/>
          <dgm:dir/>
          <dgm:resizeHandles val="exact"/>
        </dgm:presLayoutVars>
      </dgm:prSet>
      <dgm:spPr/>
      <dgm:t>
        <a:bodyPr/>
        <a:lstStyle/>
        <a:p>
          <a:endParaRPr lang="en-US"/>
        </a:p>
      </dgm:t>
    </dgm:pt>
    <dgm:pt modelId="{1DB65BCD-CA7D-7140-A4A6-BD50730B14BD}" type="pres">
      <dgm:prSet presAssocID="{27EB9C4A-9E71-664F-9227-454D5F4392D4}" presName="axisShape" presStyleLbl="bgShp" presStyleIdx="0" presStyleCnt="1" custLinFactNeighborX="1639"/>
      <dgm:spPr/>
    </dgm:pt>
    <dgm:pt modelId="{173026CE-4DDC-764F-889F-ACCBEA408443}" type="pres">
      <dgm:prSet presAssocID="{27EB9C4A-9E71-664F-9227-454D5F4392D4}" presName="rect1" presStyleLbl="node1" presStyleIdx="0" presStyleCnt="4" custLinFactNeighborX="3132" custLinFactNeighborY="143">
        <dgm:presLayoutVars>
          <dgm:chMax val="0"/>
          <dgm:chPref val="0"/>
          <dgm:bulletEnabled val="1"/>
        </dgm:presLayoutVars>
      </dgm:prSet>
      <dgm:spPr/>
      <dgm:t>
        <a:bodyPr/>
        <a:lstStyle/>
        <a:p>
          <a:endParaRPr lang="en-US"/>
        </a:p>
      </dgm:t>
    </dgm:pt>
    <dgm:pt modelId="{EE7F49F1-FA0F-9749-9AD9-975CB0E1108D}" type="pres">
      <dgm:prSet presAssocID="{27EB9C4A-9E71-664F-9227-454D5F4392D4}" presName="rect2" presStyleLbl="node1" presStyleIdx="1" presStyleCnt="4" custLinFactNeighborX="2725" custLinFactNeighborY="1103">
        <dgm:presLayoutVars>
          <dgm:chMax val="0"/>
          <dgm:chPref val="0"/>
          <dgm:bulletEnabled val="1"/>
        </dgm:presLayoutVars>
      </dgm:prSet>
      <dgm:spPr/>
      <dgm:t>
        <a:bodyPr/>
        <a:lstStyle/>
        <a:p>
          <a:endParaRPr lang="en-US"/>
        </a:p>
      </dgm:t>
    </dgm:pt>
    <dgm:pt modelId="{1C57E717-D009-F44D-A196-A9593FE3E298}" type="pres">
      <dgm:prSet presAssocID="{27EB9C4A-9E71-664F-9227-454D5F4392D4}" presName="rect3" presStyleLbl="node1" presStyleIdx="2" presStyleCnt="4" custLinFactNeighborX="3132" custLinFactNeighborY="-903">
        <dgm:presLayoutVars>
          <dgm:chMax val="0"/>
          <dgm:chPref val="0"/>
          <dgm:bulletEnabled val="1"/>
        </dgm:presLayoutVars>
      </dgm:prSet>
      <dgm:spPr/>
      <dgm:t>
        <a:bodyPr/>
        <a:lstStyle/>
        <a:p>
          <a:endParaRPr lang="en-US"/>
        </a:p>
      </dgm:t>
    </dgm:pt>
    <dgm:pt modelId="{B80C6DA1-8764-FB44-B12E-04B909FEB167}" type="pres">
      <dgm:prSet presAssocID="{27EB9C4A-9E71-664F-9227-454D5F4392D4}" presName="rect4" presStyleLbl="node1" presStyleIdx="3" presStyleCnt="4" custLinFactNeighborX="2725" custLinFactNeighborY="1103">
        <dgm:presLayoutVars>
          <dgm:chMax val="0"/>
          <dgm:chPref val="0"/>
          <dgm:bulletEnabled val="1"/>
        </dgm:presLayoutVars>
      </dgm:prSet>
      <dgm:spPr/>
      <dgm:t>
        <a:bodyPr/>
        <a:lstStyle/>
        <a:p>
          <a:endParaRPr lang="en-US"/>
        </a:p>
      </dgm:t>
    </dgm:pt>
  </dgm:ptLst>
  <dgm:cxnLst>
    <dgm:cxn modelId="{2478F743-82B2-44BE-830F-49FA630A3EE6}" type="presOf" srcId="{4B10F53D-D9C5-984D-9E5E-397C8CDCF005}" destId="{EE7F49F1-FA0F-9749-9AD9-975CB0E1108D}" srcOrd="0" destOrd="0" presId="urn:microsoft.com/office/officeart/2005/8/layout/matrix2"/>
    <dgm:cxn modelId="{DAF36032-F7E7-430C-B11D-6D0B14A29F9E}" type="presOf" srcId="{27EB9C4A-9E71-664F-9227-454D5F4392D4}" destId="{ABC0C6E4-B576-424F-AEB5-E9EE07D2B789}" srcOrd="0" destOrd="0" presId="urn:microsoft.com/office/officeart/2005/8/layout/matrix2"/>
    <dgm:cxn modelId="{C3799C3F-4B13-574C-AFA3-F05BF87B87D4}" srcId="{27EB9C4A-9E71-664F-9227-454D5F4392D4}" destId="{746DEBC7-44F6-5246-BB3E-7852BEE94DE0}" srcOrd="3" destOrd="0" parTransId="{8D7D8C1B-8CAC-6C4B-A0D1-1B97BE5DF514}" sibTransId="{087B7E2B-E420-7746-83E7-7D1049DA58AA}"/>
    <dgm:cxn modelId="{81413B7C-6F34-674C-943D-4CF7658DAA7E}" srcId="{27EB9C4A-9E71-664F-9227-454D5F4392D4}" destId="{4B10F53D-D9C5-984D-9E5E-397C8CDCF005}" srcOrd="1" destOrd="0" parTransId="{1B0A0ECB-8462-CA4D-9FB1-FF87167595C1}" sibTransId="{FADEEF32-3214-D043-83C7-AB421AF647B5}"/>
    <dgm:cxn modelId="{29D72BE7-FC80-E54D-A0EB-C9D3A2EBC0FD}" srcId="{27EB9C4A-9E71-664F-9227-454D5F4392D4}" destId="{B69EC3BF-5B1C-6E4A-BCFC-ECF00C3FB916}" srcOrd="2" destOrd="0" parTransId="{59FB7F78-CAA9-3B4A-81A7-0509EC8B876C}" sibTransId="{92A110DB-EB75-AD4D-BAB6-EFDAC8BA672F}"/>
    <dgm:cxn modelId="{60A3B002-756E-4197-9BAB-9DC129DC9A8A}" type="presOf" srcId="{1B4444F5-3C8A-1049-93D0-334291BC28E5}" destId="{173026CE-4DDC-764F-889F-ACCBEA408443}" srcOrd="0" destOrd="0" presId="urn:microsoft.com/office/officeart/2005/8/layout/matrix2"/>
    <dgm:cxn modelId="{2147CC56-1F98-3344-B6E9-4D92B7B5F194}" srcId="{27EB9C4A-9E71-664F-9227-454D5F4392D4}" destId="{1B4444F5-3C8A-1049-93D0-334291BC28E5}" srcOrd="0" destOrd="0" parTransId="{B89BAD5F-1028-7D4B-8059-1A11393E3834}" sibTransId="{6FDB86B7-FBE1-FA4E-9050-F3262DC0E3E1}"/>
    <dgm:cxn modelId="{D27CE482-A1B6-4131-B44D-DC842332C25A}" type="presOf" srcId="{746DEBC7-44F6-5246-BB3E-7852BEE94DE0}" destId="{B80C6DA1-8764-FB44-B12E-04B909FEB167}" srcOrd="0" destOrd="0" presId="urn:microsoft.com/office/officeart/2005/8/layout/matrix2"/>
    <dgm:cxn modelId="{BE20DA71-CE45-46EB-81DC-BED39674DE36}" type="presOf" srcId="{B69EC3BF-5B1C-6E4A-BCFC-ECF00C3FB916}" destId="{1C57E717-D009-F44D-A196-A9593FE3E298}" srcOrd="0" destOrd="0" presId="urn:microsoft.com/office/officeart/2005/8/layout/matrix2"/>
    <dgm:cxn modelId="{C3418F37-053C-4985-AC94-8B4F3D07110F}" type="presParOf" srcId="{ABC0C6E4-B576-424F-AEB5-E9EE07D2B789}" destId="{1DB65BCD-CA7D-7140-A4A6-BD50730B14BD}" srcOrd="0" destOrd="0" presId="urn:microsoft.com/office/officeart/2005/8/layout/matrix2"/>
    <dgm:cxn modelId="{56112A1B-F226-45A2-8927-AB5E79C91F84}" type="presParOf" srcId="{ABC0C6E4-B576-424F-AEB5-E9EE07D2B789}" destId="{173026CE-4DDC-764F-889F-ACCBEA408443}" srcOrd="1" destOrd="0" presId="urn:microsoft.com/office/officeart/2005/8/layout/matrix2"/>
    <dgm:cxn modelId="{6FC908B6-228B-4CAC-B87D-D9434A65EF3F}" type="presParOf" srcId="{ABC0C6E4-B576-424F-AEB5-E9EE07D2B789}" destId="{EE7F49F1-FA0F-9749-9AD9-975CB0E1108D}" srcOrd="2" destOrd="0" presId="urn:microsoft.com/office/officeart/2005/8/layout/matrix2"/>
    <dgm:cxn modelId="{B7B3E4A1-1CC4-4821-ACA3-5BC6F2BE895B}" type="presParOf" srcId="{ABC0C6E4-B576-424F-AEB5-E9EE07D2B789}" destId="{1C57E717-D009-F44D-A196-A9593FE3E298}" srcOrd="3" destOrd="0" presId="urn:microsoft.com/office/officeart/2005/8/layout/matrix2"/>
    <dgm:cxn modelId="{F802F75E-8A49-43D9-80DD-56015B1090F3}" type="presParOf" srcId="{ABC0C6E4-B576-424F-AEB5-E9EE07D2B789}" destId="{B80C6DA1-8764-FB44-B12E-04B909FEB167}"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65BCD-CA7D-7140-A4A6-BD50730B14BD}">
      <dsp:nvSpPr>
        <dsp:cNvPr id="0" name=""/>
        <dsp:cNvSpPr/>
      </dsp:nvSpPr>
      <dsp:spPr>
        <a:xfrm>
          <a:off x="1981183" y="0"/>
          <a:ext cx="4648200" cy="4648200"/>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73026CE-4DDC-764F-889F-ACCBEA408443}">
      <dsp:nvSpPr>
        <dsp:cNvPr id="0" name=""/>
        <dsp:cNvSpPr/>
      </dsp:nvSpPr>
      <dsp:spPr>
        <a:xfrm>
          <a:off x="2265365" y="304791"/>
          <a:ext cx="1859280" cy="1859280"/>
        </a:xfrm>
        <a:prstGeom prst="roundRect">
          <a:avLst/>
        </a:prstGeom>
        <a:solidFill>
          <a:schemeClr val="bg2">
            <a:lumMod val="2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Policy &amp; Governance</a:t>
          </a:r>
        </a:p>
        <a:p>
          <a:pPr lvl="0" algn="ctr" defTabSz="1155700">
            <a:lnSpc>
              <a:spcPct val="90000"/>
            </a:lnSpc>
            <a:spcBef>
              <a:spcPct val="0"/>
            </a:spcBef>
            <a:spcAft>
              <a:spcPct val="35000"/>
            </a:spcAft>
          </a:pPr>
          <a:r>
            <a:rPr lang="en-US" sz="2600" kern="1200" dirty="0" smtClean="0"/>
            <a:t>(People)</a:t>
          </a:r>
          <a:endParaRPr lang="en-US" sz="2600" kern="1200" dirty="0"/>
        </a:p>
      </dsp:txBody>
      <dsp:txXfrm>
        <a:off x="2356128" y="395554"/>
        <a:ext cx="1677754" cy="1677754"/>
      </dsp:txXfrm>
    </dsp:sp>
    <dsp:sp modelId="{EE7F49F1-FA0F-9749-9AD9-975CB0E1108D}">
      <dsp:nvSpPr>
        <dsp:cNvPr id="0" name=""/>
        <dsp:cNvSpPr/>
      </dsp:nvSpPr>
      <dsp:spPr>
        <a:xfrm>
          <a:off x="4442452" y="322640"/>
          <a:ext cx="1859280" cy="1859280"/>
        </a:xfrm>
        <a:prstGeom prst="roundRect">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Technical Standards</a:t>
          </a:r>
        </a:p>
        <a:p>
          <a:pPr lvl="0" algn="ctr" defTabSz="1155700">
            <a:lnSpc>
              <a:spcPct val="90000"/>
            </a:lnSpc>
            <a:spcBef>
              <a:spcPct val="0"/>
            </a:spcBef>
            <a:spcAft>
              <a:spcPct val="35000"/>
            </a:spcAft>
          </a:pPr>
          <a:r>
            <a:rPr lang="en-US" sz="2600" kern="1200" dirty="0" smtClean="0"/>
            <a:t>(Standards)</a:t>
          </a:r>
          <a:endParaRPr lang="en-US" sz="2600" kern="1200" dirty="0"/>
        </a:p>
      </dsp:txBody>
      <dsp:txXfrm>
        <a:off x="4533215" y="413403"/>
        <a:ext cx="1677754" cy="1677754"/>
      </dsp:txXfrm>
    </dsp:sp>
    <dsp:sp modelId="{1C57E717-D009-F44D-A196-A9593FE3E298}">
      <dsp:nvSpPr>
        <dsp:cNvPr id="0" name=""/>
        <dsp:cNvSpPr/>
      </dsp:nvSpPr>
      <dsp:spPr>
        <a:xfrm>
          <a:off x="2265365" y="2469997"/>
          <a:ext cx="1859280" cy="1859280"/>
        </a:xfrm>
        <a:prstGeom prst="roundRect">
          <a:avLst/>
        </a:prstGeom>
        <a:solidFill>
          <a:srgbClr val="FF66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Information Systems</a:t>
          </a:r>
        </a:p>
        <a:p>
          <a:pPr lvl="0" algn="ctr" defTabSz="1155700">
            <a:lnSpc>
              <a:spcPct val="90000"/>
            </a:lnSpc>
            <a:spcBef>
              <a:spcPct val="0"/>
            </a:spcBef>
            <a:spcAft>
              <a:spcPct val="35000"/>
            </a:spcAft>
          </a:pPr>
          <a:r>
            <a:rPr lang="en-US" sz="2600" kern="1200" dirty="0" smtClean="0"/>
            <a:t>(ICT)</a:t>
          </a:r>
          <a:endParaRPr lang="en-US" sz="2600" kern="1200" dirty="0"/>
        </a:p>
      </dsp:txBody>
      <dsp:txXfrm>
        <a:off x="2356128" y="2560760"/>
        <a:ext cx="1677754" cy="1677754"/>
      </dsp:txXfrm>
    </dsp:sp>
    <dsp:sp modelId="{B80C6DA1-8764-FB44-B12E-04B909FEB167}">
      <dsp:nvSpPr>
        <dsp:cNvPr id="0" name=""/>
        <dsp:cNvSpPr/>
      </dsp:nvSpPr>
      <dsp:spPr>
        <a:xfrm>
          <a:off x="4442452" y="2507294"/>
          <a:ext cx="1859280" cy="1859280"/>
        </a:xfrm>
        <a:prstGeom prst="roundRect">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Geographic Content</a:t>
          </a:r>
        </a:p>
        <a:p>
          <a:pPr lvl="0" algn="ctr" defTabSz="1155700">
            <a:lnSpc>
              <a:spcPct val="90000"/>
            </a:lnSpc>
            <a:spcBef>
              <a:spcPct val="0"/>
            </a:spcBef>
            <a:spcAft>
              <a:spcPct val="35000"/>
            </a:spcAft>
          </a:pPr>
          <a:r>
            <a:rPr lang="en-US" sz="2600" kern="1200" dirty="0" smtClean="0"/>
            <a:t>(Data)</a:t>
          </a:r>
          <a:endParaRPr lang="en-US" sz="2600" kern="1200" dirty="0"/>
        </a:p>
      </dsp:txBody>
      <dsp:txXfrm>
        <a:off x="4533215" y="2598057"/>
        <a:ext cx="1677754" cy="1677754"/>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mn-cs"/>
              </a:defRPr>
            </a:lvl1pPr>
          </a:lstStyle>
          <a:p>
            <a:pPr>
              <a:defRPr/>
            </a:pPr>
            <a:endParaRPr lang="en-AU"/>
          </a:p>
        </p:txBody>
      </p:sp>
      <p:sp>
        <p:nvSpPr>
          <p:cNvPr id="307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mn-cs"/>
              </a:defRPr>
            </a:lvl1pPr>
          </a:lstStyle>
          <a:p>
            <a:pPr>
              <a:defRPr/>
            </a:pPr>
            <a:endParaRPr lang="en-AU"/>
          </a:p>
        </p:txBody>
      </p:sp>
      <p:sp>
        <p:nvSpPr>
          <p:cNvPr id="307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mn-cs"/>
              </a:defRPr>
            </a:lvl1pPr>
          </a:lstStyle>
          <a:p>
            <a:pPr>
              <a:defRPr/>
            </a:pPr>
            <a:endParaRPr lang="en-AU"/>
          </a:p>
        </p:txBody>
      </p:sp>
      <p:sp>
        <p:nvSpPr>
          <p:cNvPr id="307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mn-cs"/>
              </a:defRPr>
            </a:lvl1pPr>
          </a:lstStyle>
          <a:p>
            <a:pPr>
              <a:defRPr/>
            </a:pPr>
            <a:fld id="{9364580D-0109-4FCC-B597-60F6188DA4C2}" type="slidenum">
              <a:rPr lang="en-AU"/>
              <a:pPr>
                <a:defRPr/>
              </a:pPr>
              <a:t>‹nr.›</a:t>
            </a:fld>
            <a:endParaRPr lang="en-AU"/>
          </a:p>
        </p:txBody>
      </p:sp>
    </p:spTree>
    <p:extLst>
      <p:ext uri="{BB962C8B-B14F-4D97-AF65-F5344CB8AC3E}">
        <p14:creationId xmlns:p14="http://schemas.microsoft.com/office/powerpoint/2010/main" val="1250913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mn-cs"/>
              </a:defRPr>
            </a:lvl1pPr>
          </a:lstStyle>
          <a:p>
            <a:pPr>
              <a:defRPr/>
            </a:pPr>
            <a:endParaRPr lang="en-AU"/>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mn-cs"/>
              </a:defRPr>
            </a:lvl1pPr>
          </a:lstStyle>
          <a:p>
            <a:pPr>
              <a:defRPr/>
            </a:pPr>
            <a:endParaRPr lang="en-AU"/>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mn-cs"/>
              </a:defRPr>
            </a:lvl1pPr>
          </a:lstStyle>
          <a:p>
            <a:pPr>
              <a:defRPr/>
            </a:pPr>
            <a:endParaRPr lang="en-AU"/>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mn-cs"/>
              </a:defRPr>
            </a:lvl1pPr>
          </a:lstStyle>
          <a:p>
            <a:pPr>
              <a:defRPr/>
            </a:pPr>
            <a:fld id="{05447AE7-CF3F-417A-A73E-359AE275B825}" type="slidenum">
              <a:rPr lang="en-AU"/>
              <a:pPr>
                <a:defRPr/>
              </a:pPr>
              <a:t>‹nr.›</a:t>
            </a:fld>
            <a:endParaRPr lang="en-AU"/>
          </a:p>
        </p:txBody>
      </p:sp>
    </p:spTree>
    <p:extLst>
      <p:ext uri="{BB962C8B-B14F-4D97-AF65-F5344CB8AC3E}">
        <p14:creationId xmlns:p14="http://schemas.microsoft.com/office/powerpoint/2010/main" val="3992113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ltLang="da-DK"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da-DK" altLang="da-DK"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05447AE7-CF3F-417A-A73E-359AE275B825}" type="slidenum">
              <a:rPr lang="en-AU" smtClean="0"/>
              <a:pPr>
                <a:defRPr/>
              </a:pPr>
              <a:t>18</a:t>
            </a:fld>
            <a:endParaRPr lang="en-AU"/>
          </a:p>
        </p:txBody>
      </p:sp>
    </p:spTree>
    <p:extLst>
      <p:ext uri="{BB962C8B-B14F-4D97-AF65-F5344CB8AC3E}">
        <p14:creationId xmlns:p14="http://schemas.microsoft.com/office/powerpoint/2010/main" val="29907007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Diapositive de titre">
    <p:spTree>
      <p:nvGrpSpPr>
        <p:cNvPr id="1" name=""/>
        <p:cNvGrpSpPr/>
        <p:nvPr/>
      </p:nvGrpSpPr>
      <p:grpSpPr>
        <a:xfrm>
          <a:off x="0" y="0"/>
          <a:ext cx="0" cy="0"/>
          <a:chOff x="0" y="0"/>
          <a:chExt cx="0" cy="0"/>
        </a:xfrm>
      </p:grpSpPr>
      <p:grpSp>
        <p:nvGrpSpPr>
          <p:cNvPr id="3" name="Group 2"/>
          <p:cNvGrpSpPr>
            <a:grpSpLocks/>
          </p:cNvGrpSpPr>
          <p:nvPr/>
        </p:nvGrpSpPr>
        <p:grpSpPr bwMode="auto">
          <a:xfrm>
            <a:off x="0" y="20638"/>
            <a:ext cx="9148763" cy="6851650"/>
            <a:chOff x="1" y="0"/>
            <a:chExt cx="5763" cy="4316"/>
          </a:xfrm>
        </p:grpSpPr>
        <p:sp>
          <p:nvSpPr>
            <p:cNvPr id="4" name="Freeform 42"/>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sz="1800">
                <a:cs typeface="+mn-cs"/>
              </a:endParaRPr>
            </a:p>
          </p:txBody>
        </p:sp>
        <p:sp>
          <p:nvSpPr>
            <p:cNvPr id="5" name="Freeform 43"/>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sz="1800">
                <a:cs typeface="+mn-cs"/>
              </a:endParaRPr>
            </a:p>
          </p:txBody>
        </p:sp>
        <p:sp>
          <p:nvSpPr>
            <p:cNvPr id="6" name="Freeform 44"/>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sz="1800">
                <a:cs typeface="+mn-cs"/>
              </a:endParaRPr>
            </a:p>
          </p:txBody>
        </p:sp>
        <p:grpSp>
          <p:nvGrpSpPr>
            <p:cNvPr id="7" name="Group 6"/>
            <p:cNvGrpSpPr>
              <a:grpSpLocks/>
            </p:cNvGrpSpPr>
            <p:nvPr/>
          </p:nvGrpSpPr>
          <p:grpSpPr bwMode="auto">
            <a:xfrm>
              <a:off x="288" y="0"/>
              <a:ext cx="5098" cy="4316"/>
              <a:chOff x="288" y="0"/>
              <a:chExt cx="5098" cy="4316"/>
            </a:xfrm>
          </p:grpSpPr>
          <p:sp>
            <p:nvSpPr>
              <p:cNvPr id="27" name="Freeform 7"/>
              <p:cNvSpPr>
                <a:spLocks/>
              </p:cNvSpPr>
              <p:nvPr/>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sz="1800">
                  <a:cs typeface="+mn-cs"/>
                </a:endParaRPr>
              </a:p>
            </p:txBody>
          </p:sp>
          <p:sp>
            <p:nvSpPr>
              <p:cNvPr id="28" name="Freeform 8"/>
              <p:cNvSpPr>
                <a:spLocks/>
              </p:cNvSpPr>
              <p:nvPr/>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sz="1800">
                  <a:cs typeface="+mn-cs"/>
                </a:endParaRPr>
              </a:p>
            </p:txBody>
          </p:sp>
          <p:sp>
            <p:nvSpPr>
              <p:cNvPr id="29" name="Freeform 9"/>
              <p:cNvSpPr>
                <a:spLocks/>
              </p:cNvSpPr>
              <p:nvPr/>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sz="1800">
                  <a:cs typeface="+mn-cs"/>
                </a:endParaRPr>
              </a:p>
            </p:txBody>
          </p:sp>
          <p:sp>
            <p:nvSpPr>
              <p:cNvPr id="30" name="Freeform 10"/>
              <p:cNvSpPr>
                <a:spLocks/>
              </p:cNvSpPr>
              <p:nvPr/>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sz="1800">
                  <a:cs typeface="+mn-cs"/>
                </a:endParaRPr>
              </a:p>
            </p:txBody>
          </p:sp>
          <p:sp>
            <p:nvSpPr>
              <p:cNvPr id="31" name="Freeform 11"/>
              <p:cNvSpPr>
                <a:spLocks/>
              </p:cNvSpPr>
              <p:nvPr/>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sz="1800">
                  <a:cs typeface="+mn-cs"/>
                </a:endParaRPr>
              </a:p>
            </p:txBody>
          </p:sp>
          <p:sp>
            <p:nvSpPr>
              <p:cNvPr id="32" name="Freeform 12"/>
              <p:cNvSpPr>
                <a:spLocks/>
              </p:cNvSpPr>
              <p:nvPr/>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sz="1800">
                  <a:cs typeface="+mn-cs"/>
                </a:endParaRPr>
              </a:p>
            </p:txBody>
          </p:sp>
          <p:sp>
            <p:nvSpPr>
              <p:cNvPr id="33" name="Freeform 13"/>
              <p:cNvSpPr>
                <a:spLocks/>
              </p:cNvSpPr>
              <p:nvPr/>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sz="1800">
                  <a:cs typeface="+mn-cs"/>
                </a:endParaRPr>
              </a:p>
            </p:txBody>
          </p:sp>
          <p:sp>
            <p:nvSpPr>
              <p:cNvPr id="34" name="Freeform 14"/>
              <p:cNvSpPr>
                <a:spLocks/>
              </p:cNvSpPr>
              <p:nvPr/>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sz="1800">
                  <a:cs typeface="+mn-cs"/>
                </a:endParaRPr>
              </a:p>
            </p:txBody>
          </p:sp>
          <p:sp>
            <p:nvSpPr>
              <p:cNvPr id="35" name="Freeform 15"/>
              <p:cNvSpPr>
                <a:spLocks/>
              </p:cNvSpPr>
              <p:nvPr/>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sz="1800">
                  <a:cs typeface="+mn-cs"/>
                </a:endParaRPr>
              </a:p>
            </p:txBody>
          </p:sp>
          <p:sp>
            <p:nvSpPr>
              <p:cNvPr id="36" name="Freeform 16"/>
              <p:cNvSpPr>
                <a:spLocks/>
              </p:cNvSpPr>
              <p:nvPr/>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sz="1800">
                  <a:cs typeface="+mn-cs"/>
                </a:endParaRPr>
              </a:p>
            </p:txBody>
          </p:sp>
          <p:sp>
            <p:nvSpPr>
              <p:cNvPr id="37" name="Freeform 17"/>
              <p:cNvSpPr>
                <a:spLocks/>
              </p:cNvSpPr>
              <p:nvPr/>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sz="1800">
                  <a:cs typeface="+mn-cs"/>
                </a:endParaRPr>
              </a:p>
            </p:txBody>
          </p:sp>
          <p:sp>
            <p:nvSpPr>
              <p:cNvPr id="38" name="Freeform 18"/>
              <p:cNvSpPr>
                <a:spLocks/>
              </p:cNvSpPr>
              <p:nvPr/>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sz="1800">
                  <a:cs typeface="+mn-cs"/>
                </a:endParaRPr>
              </a:p>
            </p:txBody>
          </p:sp>
          <p:sp>
            <p:nvSpPr>
              <p:cNvPr id="39" name="Freeform 19"/>
              <p:cNvSpPr>
                <a:spLocks/>
              </p:cNvSpPr>
              <p:nvPr/>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sz="1800">
                  <a:cs typeface="+mn-cs"/>
                </a:endParaRPr>
              </a:p>
            </p:txBody>
          </p:sp>
        </p:grpSp>
        <p:sp>
          <p:nvSpPr>
            <p:cNvPr id="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sz="1800">
                <a:cs typeface="+mn-cs"/>
              </a:endParaRPr>
            </a:p>
          </p:txBody>
        </p:sp>
        <p:sp>
          <p:nvSpPr>
            <p:cNvPr id="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sz="1800">
                <a:cs typeface="+mn-cs"/>
              </a:endParaRPr>
            </a:p>
          </p:txBody>
        </p:sp>
        <p:sp>
          <p:nvSpPr>
            <p:cNvPr id="1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AU" sz="1800">
                <a:cs typeface="+mn-cs"/>
              </a:endParaRPr>
            </a:p>
          </p:txBody>
        </p:sp>
        <p:sp>
          <p:nvSpPr>
            <p:cNvPr id="1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AU" sz="1800">
                <a:cs typeface="+mn-cs"/>
              </a:endParaRPr>
            </a:p>
          </p:txBody>
        </p:sp>
        <p:sp>
          <p:nvSpPr>
            <p:cNvPr id="1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AU" sz="1800">
                <a:cs typeface="+mn-cs"/>
              </a:endParaRPr>
            </a:p>
          </p:txBody>
        </p:sp>
        <p:sp>
          <p:nvSpPr>
            <p:cNvPr id="1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AU" sz="1800">
                <a:cs typeface="+mn-cs"/>
              </a:endParaRPr>
            </a:p>
          </p:txBody>
        </p:sp>
        <p:sp>
          <p:nvSpPr>
            <p:cNvPr id="1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AU" sz="1800">
                <a:cs typeface="+mn-cs"/>
              </a:endParaRPr>
            </a:p>
          </p:txBody>
        </p:sp>
        <p:sp>
          <p:nvSpPr>
            <p:cNvPr id="1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AU" sz="1800">
                <a:cs typeface="+mn-cs"/>
              </a:endParaRPr>
            </a:p>
          </p:txBody>
        </p:sp>
        <p:sp>
          <p:nvSpPr>
            <p:cNvPr id="1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AU" sz="1800">
                <a:cs typeface="+mn-cs"/>
              </a:endParaRPr>
            </a:p>
          </p:txBody>
        </p:sp>
        <p:sp>
          <p:nvSpPr>
            <p:cNvPr id="1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AU" sz="1800">
                <a:cs typeface="+mn-cs"/>
              </a:endParaRPr>
            </a:p>
          </p:txBody>
        </p:sp>
        <p:sp>
          <p:nvSpPr>
            <p:cNvPr id="1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AU" sz="1800">
                <a:cs typeface="+mn-cs"/>
              </a:endParaRPr>
            </a:p>
          </p:txBody>
        </p:sp>
        <p:grpSp>
          <p:nvGrpSpPr>
            <p:cNvPr id="19" name="Group 31"/>
            <p:cNvGrpSpPr>
              <a:grpSpLocks/>
            </p:cNvGrpSpPr>
            <p:nvPr/>
          </p:nvGrpSpPr>
          <p:grpSpPr bwMode="auto">
            <a:xfrm>
              <a:off x="1" y="392"/>
              <a:ext cx="5758" cy="1571"/>
              <a:chOff x="1" y="392"/>
              <a:chExt cx="5758" cy="1571"/>
            </a:xfrm>
          </p:grpSpPr>
          <p:sp>
            <p:nvSpPr>
              <p:cNvPr id="22" name="Line 32"/>
              <p:cNvSpPr>
                <a:spLocks noChangeShapeType="1"/>
              </p:cNvSpPr>
              <p:nvPr/>
            </p:nvSpPr>
            <p:spPr bwMode="hidden">
              <a:xfrm>
                <a:off x="1" y="784"/>
                <a:ext cx="5758" cy="0"/>
              </a:xfrm>
              <a:prstGeom prst="line">
                <a:avLst/>
              </a:prstGeom>
              <a:noFill/>
              <a:ln w="15875">
                <a:solidFill>
                  <a:schemeClr val="bg1"/>
                </a:solidFill>
                <a:round/>
                <a:headEnd/>
                <a:tailEnd/>
              </a:ln>
              <a:effectLst/>
            </p:spPr>
            <p:txBody>
              <a:bodyPr/>
              <a:lstStyle/>
              <a:p>
                <a:pPr>
                  <a:defRPr/>
                </a:pPr>
                <a:endParaRPr lang="en-AU" sz="1800">
                  <a:cs typeface="+mn-cs"/>
                </a:endParaRPr>
              </a:p>
            </p:txBody>
          </p:sp>
          <p:sp>
            <p:nvSpPr>
              <p:cNvPr id="23" name="Line 33"/>
              <p:cNvSpPr>
                <a:spLocks noChangeShapeType="1"/>
              </p:cNvSpPr>
              <p:nvPr/>
            </p:nvSpPr>
            <p:spPr bwMode="hidden">
              <a:xfrm>
                <a:off x="1" y="1963"/>
                <a:ext cx="5758" cy="0"/>
              </a:xfrm>
              <a:prstGeom prst="line">
                <a:avLst/>
              </a:prstGeom>
              <a:noFill/>
              <a:ln w="15875">
                <a:solidFill>
                  <a:schemeClr val="bg1"/>
                </a:solidFill>
                <a:round/>
                <a:headEnd/>
                <a:tailEnd/>
              </a:ln>
              <a:effectLst/>
            </p:spPr>
            <p:txBody>
              <a:bodyPr/>
              <a:lstStyle/>
              <a:p>
                <a:pPr>
                  <a:defRPr/>
                </a:pPr>
                <a:endParaRPr lang="en-AU" sz="1800">
                  <a:cs typeface="+mn-cs"/>
                </a:endParaRPr>
              </a:p>
            </p:txBody>
          </p:sp>
          <p:sp>
            <p:nvSpPr>
              <p:cNvPr id="24" name="Line 34"/>
              <p:cNvSpPr>
                <a:spLocks noChangeShapeType="1"/>
              </p:cNvSpPr>
              <p:nvPr/>
            </p:nvSpPr>
            <p:spPr bwMode="hidden">
              <a:xfrm>
                <a:off x="1" y="1570"/>
                <a:ext cx="5758" cy="0"/>
              </a:xfrm>
              <a:prstGeom prst="line">
                <a:avLst/>
              </a:prstGeom>
              <a:noFill/>
              <a:ln w="15875">
                <a:solidFill>
                  <a:schemeClr val="bg1"/>
                </a:solidFill>
                <a:round/>
                <a:headEnd/>
                <a:tailEnd/>
              </a:ln>
              <a:effectLst/>
            </p:spPr>
            <p:txBody>
              <a:bodyPr/>
              <a:lstStyle/>
              <a:p>
                <a:pPr>
                  <a:defRPr/>
                </a:pPr>
                <a:endParaRPr lang="en-AU" sz="1800">
                  <a:cs typeface="+mn-cs"/>
                </a:endParaRPr>
              </a:p>
            </p:txBody>
          </p:sp>
          <p:sp>
            <p:nvSpPr>
              <p:cNvPr id="25" name="Line 35"/>
              <p:cNvSpPr>
                <a:spLocks noChangeShapeType="1"/>
              </p:cNvSpPr>
              <p:nvPr/>
            </p:nvSpPr>
            <p:spPr bwMode="hidden">
              <a:xfrm>
                <a:off x="1" y="1177"/>
                <a:ext cx="5758" cy="0"/>
              </a:xfrm>
              <a:prstGeom prst="line">
                <a:avLst/>
              </a:prstGeom>
              <a:noFill/>
              <a:ln w="15875">
                <a:solidFill>
                  <a:schemeClr val="bg1"/>
                </a:solidFill>
                <a:round/>
                <a:headEnd/>
                <a:tailEnd/>
              </a:ln>
              <a:effectLst/>
            </p:spPr>
            <p:txBody>
              <a:bodyPr/>
              <a:lstStyle/>
              <a:p>
                <a:pPr>
                  <a:defRPr/>
                </a:pPr>
                <a:endParaRPr lang="en-AU" sz="1800">
                  <a:cs typeface="+mn-cs"/>
                </a:endParaRPr>
              </a:p>
            </p:txBody>
          </p:sp>
          <p:sp>
            <p:nvSpPr>
              <p:cNvPr id="26" name="Line 36"/>
              <p:cNvSpPr>
                <a:spLocks noChangeShapeType="1"/>
              </p:cNvSpPr>
              <p:nvPr/>
            </p:nvSpPr>
            <p:spPr bwMode="hidden">
              <a:xfrm>
                <a:off x="1" y="392"/>
                <a:ext cx="5758" cy="0"/>
              </a:xfrm>
              <a:prstGeom prst="line">
                <a:avLst/>
              </a:prstGeom>
              <a:noFill/>
              <a:ln w="15875">
                <a:solidFill>
                  <a:schemeClr val="bg1"/>
                </a:solidFill>
                <a:round/>
                <a:headEnd/>
                <a:tailEnd/>
              </a:ln>
              <a:effectLst/>
            </p:spPr>
            <p:txBody>
              <a:bodyPr/>
              <a:lstStyle/>
              <a:p>
                <a:pPr>
                  <a:defRPr/>
                </a:pPr>
                <a:endParaRPr lang="en-AU" sz="1800">
                  <a:cs typeface="+mn-cs"/>
                </a:endParaRPr>
              </a:p>
            </p:txBody>
          </p:sp>
        </p:grpSp>
        <p:sp>
          <p:nvSpPr>
            <p:cNvPr id="20"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AU" sz="1800">
                <a:cs typeface="+mn-cs"/>
              </a:endParaRPr>
            </a:p>
          </p:txBody>
        </p:sp>
        <p:sp>
          <p:nvSpPr>
            <p:cNvPr id="21"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AU" sz="1800">
                <a:cs typeface="+mn-cs"/>
              </a:endParaRPr>
            </a:p>
          </p:txBody>
        </p:sp>
      </p:grpSp>
      <p:pic>
        <p:nvPicPr>
          <p:cNvPr id="40" name="Picture 78" descr="IHO Colour-transparent-small.gi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06850" y="415925"/>
            <a:ext cx="812800" cy="1079500"/>
          </a:xfrm>
          <a:prstGeom prst="rect">
            <a:avLst/>
          </a:prstGeom>
          <a:noFill/>
          <a:ln w="9525">
            <a:noFill/>
            <a:miter lim="800000"/>
            <a:headEnd/>
            <a:tailEnd/>
          </a:ln>
        </p:spPr>
      </p:pic>
      <p:sp>
        <p:nvSpPr>
          <p:cNvPr id="41" name="Rectangle 40"/>
          <p:cNvSpPr/>
          <p:nvPr/>
        </p:nvSpPr>
        <p:spPr>
          <a:xfrm>
            <a:off x="2568955" y="1485841"/>
            <a:ext cx="3828292" cy="400110"/>
          </a:xfrm>
          <a:prstGeom prst="rect">
            <a:avLst/>
          </a:prstGeom>
        </p:spPr>
        <p:txBody>
          <a:bodyPr wrap="none">
            <a:spAutoFit/>
          </a:bodyPr>
          <a:lstStyle/>
          <a:p>
            <a:pPr>
              <a:defRPr/>
            </a:pPr>
            <a:r>
              <a:rPr lang="en-US" sz="2000" dirty="0" smtClean="0">
                <a:solidFill>
                  <a:srgbClr val="FFFF00"/>
                </a:solidFill>
                <a:effectLst>
                  <a:outerShdw blurRad="38100" dist="38100" dir="2700000" algn="tl">
                    <a:srgbClr val="000000"/>
                  </a:outerShdw>
                </a:effectLst>
                <a:latin typeface="+mn-lt"/>
                <a:cs typeface="+mn-cs"/>
              </a:rPr>
              <a:t>Inter-Regional Coordinating Committee</a:t>
            </a:r>
            <a:endParaRPr lang="en-AU" sz="2000" dirty="0">
              <a:solidFill>
                <a:srgbClr val="FFFF00"/>
              </a:solidFill>
              <a:effectLst>
                <a:outerShdw blurRad="38100" dist="38100" dir="2700000" algn="tl">
                  <a:srgbClr val="000000"/>
                </a:outerShdw>
              </a:effectLst>
              <a:latin typeface="+mn-lt"/>
              <a:cs typeface="+mn-cs"/>
            </a:endParaRPr>
          </a:p>
        </p:txBody>
      </p:sp>
      <p:sp>
        <p:nvSpPr>
          <p:cNvPr id="588840" name="Rectangle 40"/>
          <p:cNvSpPr>
            <a:spLocks noGrp="1" noChangeArrowheads="1"/>
          </p:cNvSpPr>
          <p:nvPr>
            <p:ph type="subTitle" sz="quarter" idx="1"/>
          </p:nvPr>
        </p:nvSpPr>
        <p:spPr>
          <a:xfrm>
            <a:off x="1275946" y="2564904"/>
            <a:ext cx="6400800" cy="3163958"/>
          </a:xfrm>
        </p:spPr>
        <p:txBody>
          <a:bodyPr/>
          <a:lstStyle>
            <a:lvl1pPr marL="0" indent="0" algn="ctr">
              <a:spcBef>
                <a:spcPts val="1200"/>
              </a:spcBef>
              <a:spcAft>
                <a:spcPts val="600"/>
              </a:spcAft>
              <a:buFont typeface="Wingdings" pitchFamily="2" charset="2"/>
              <a:buNone/>
              <a:defRPr sz="2400"/>
            </a:lvl1pPr>
          </a:lstStyle>
          <a:p>
            <a:r>
              <a:rPr lang="fr-FR" smtClean="0"/>
              <a:t>Cliquez pour modifier le style des sous-titres du masque</a:t>
            </a:r>
            <a:endParaRPr lang="en-AU" dirty="0"/>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AU"/>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fr-FR" smtClean="0"/>
              <a:t>Cliquez pour modifier le style du titre</a:t>
            </a:r>
            <a:endParaRPr lang="en-AU"/>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Tree>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a:xfrm>
            <a:off x="457200" y="6356350"/>
            <a:ext cx="2133600" cy="365125"/>
          </a:xfrm>
          <a:prstGeom prst="rect">
            <a:avLst/>
          </a:prstGeom>
        </p:spPr>
        <p:txBody>
          <a:bodyPr/>
          <a:lstStyle/>
          <a:p>
            <a:fld id="{04513645-9467-43E8-A128-03C6A41A7380}" type="datetimeFigureOut">
              <a:rPr lang="da-DK" smtClean="0"/>
              <a:t>13-06-2017</a:t>
            </a:fld>
            <a:endParaRPr lang="da-DK"/>
          </a:p>
        </p:txBody>
      </p:sp>
      <p:sp>
        <p:nvSpPr>
          <p:cNvPr id="5" name="Pladsholder til sidefod 4"/>
          <p:cNvSpPr>
            <a:spLocks noGrp="1"/>
          </p:cNvSpPr>
          <p:nvPr>
            <p:ph type="ftr" sz="quarter" idx="11"/>
          </p:nvPr>
        </p:nvSpPr>
        <p:spPr>
          <a:xfrm>
            <a:off x="3124200" y="6356350"/>
            <a:ext cx="2895600" cy="365125"/>
          </a:xfrm>
          <a:prstGeom prst="rect">
            <a:avLst/>
          </a:prstGeom>
        </p:spPr>
        <p:txBody>
          <a:bodyPr/>
          <a:lstStyle/>
          <a:p>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a:lstStyle/>
          <a:p>
            <a:fld id="{A308676C-0D94-40E8-9B64-DB389C3824DD}" type="slidenum">
              <a:rPr lang="da-DK" smtClean="0"/>
              <a:t>‹nr.›</a:t>
            </a:fld>
            <a:endParaRPr lang="da-DK"/>
          </a:p>
        </p:txBody>
      </p:sp>
    </p:spTree>
    <p:extLst>
      <p:ext uri="{BB962C8B-B14F-4D97-AF65-F5344CB8AC3E}">
        <p14:creationId xmlns:p14="http://schemas.microsoft.com/office/powerpoint/2010/main" val="3332633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757042" y="277813"/>
            <a:ext cx="7429500" cy="1139825"/>
          </a:xfrm>
        </p:spPr>
        <p:txBody>
          <a:bodyPr/>
          <a:lstStyle>
            <a:lvl1pPr algn="l" defTabSz="720000">
              <a:defRPr/>
            </a:lvl1pPr>
          </a:lstStyle>
          <a:p>
            <a:r>
              <a:rPr lang="fr-FR" smtClean="0"/>
              <a:t>Cliquez pour modifier le style du titre</a:t>
            </a:r>
            <a:endParaRPr lang="en-AU" dirty="0"/>
          </a:p>
        </p:txBody>
      </p:sp>
      <p:sp>
        <p:nvSpPr>
          <p:cNvPr id="3" name="Content Placeholder 2"/>
          <p:cNvSpPr>
            <a:spLocks noGrp="1"/>
          </p:cNvSpPr>
          <p:nvPr>
            <p:ph idx="1"/>
          </p:nvPr>
        </p:nvSpPr>
        <p:spPr>
          <a:xfrm>
            <a:off x="774853" y="1600200"/>
            <a:ext cx="7488237" cy="4530725"/>
          </a:xfrm>
        </p:spPr>
        <p:txBody>
          <a:bodyPr/>
          <a:lstStyle>
            <a:lvl1pPr marL="363538" indent="-363538">
              <a:defRPr/>
            </a:lvl1pPr>
            <a:lvl2pPr marL="538163" indent="-174625">
              <a:defRPr/>
            </a:lvl2pPr>
            <a:lvl3pPr marL="901700" indent="-185738">
              <a:defRPr/>
            </a:lvl3pPr>
            <a:lvl4pPr marL="1077913" indent="-176213">
              <a:defRPr/>
            </a:lvl4pPr>
            <a:lvl5pPr marL="1252538" indent="-174625">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dirty="0"/>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AU"/>
          </a:p>
        </p:txBody>
      </p:sp>
      <p:sp>
        <p:nvSpPr>
          <p:cNvPr id="3" name="Content Placeholder 2"/>
          <p:cNvSpPr>
            <a:spLocks noGrp="1"/>
          </p:cNvSpPr>
          <p:nvPr>
            <p:ph sz="half" idx="1"/>
          </p:nvPr>
        </p:nvSpPr>
        <p:spPr>
          <a:xfrm>
            <a:off x="900113" y="1600200"/>
            <a:ext cx="3667125"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dirty="0"/>
          </a:p>
        </p:txBody>
      </p:sp>
      <p:sp>
        <p:nvSpPr>
          <p:cNvPr id="4" name="Content Placeholder 3"/>
          <p:cNvSpPr>
            <a:spLocks noGrp="1"/>
          </p:cNvSpPr>
          <p:nvPr>
            <p:ph sz="half" idx="2"/>
          </p:nvPr>
        </p:nvSpPr>
        <p:spPr>
          <a:xfrm>
            <a:off x="4719638" y="1600200"/>
            <a:ext cx="3668712"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
        <p:nvSpPr>
          <p:cNvPr id="5" name="Rectangle 40"/>
          <p:cNvSpPr>
            <a:spLocks noGrp="1" noChangeArrowheads="1"/>
          </p:cNvSpPr>
          <p:nvPr>
            <p:ph type="dt" sz="half" idx="10"/>
          </p:nvPr>
        </p:nvSpPr>
        <p:spPr>
          <a:xfrm>
            <a:off x="457200" y="6243638"/>
            <a:ext cx="2133600" cy="457200"/>
          </a:xfrm>
          <a:prstGeom prst="rect">
            <a:avLst/>
          </a:prstGeom>
        </p:spPr>
        <p:txBody>
          <a:bodyPr/>
          <a:lstStyle>
            <a:lvl1pPr>
              <a:defRPr sz="1800">
                <a:cs typeface="+mn-cs"/>
              </a:defRPr>
            </a:lvl1pPr>
          </a:lstStyle>
          <a:p>
            <a:pPr>
              <a:defRPr/>
            </a:pPr>
            <a:endParaRPr lang="en-AU"/>
          </a:p>
        </p:txBody>
      </p:sp>
      <p:sp>
        <p:nvSpPr>
          <p:cNvPr id="6" name="Rectangle 41"/>
          <p:cNvSpPr>
            <a:spLocks noGrp="1" noChangeArrowheads="1"/>
          </p:cNvSpPr>
          <p:nvPr>
            <p:ph type="ftr" sz="quarter" idx="11"/>
          </p:nvPr>
        </p:nvSpPr>
        <p:spPr>
          <a:xfrm>
            <a:off x="3124200" y="6248400"/>
            <a:ext cx="2895600" cy="457200"/>
          </a:xfrm>
          <a:prstGeom prst="rect">
            <a:avLst/>
          </a:prstGeom>
        </p:spPr>
        <p:txBody>
          <a:bodyPr/>
          <a:lstStyle>
            <a:lvl1pPr>
              <a:defRPr sz="1800">
                <a:cs typeface="+mn-cs"/>
              </a:defRPr>
            </a:lvl1pPr>
          </a:lstStyle>
          <a:p>
            <a:pPr>
              <a:defRPr/>
            </a:pPr>
            <a:endParaRPr lang="en-AU"/>
          </a:p>
        </p:txBody>
      </p:sp>
      <p:sp>
        <p:nvSpPr>
          <p:cNvPr id="7" name="Rectangle 42"/>
          <p:cNvSpPr>
            <a:spLocks noGrp="1" noChangeArrowheads="1"/>
          </p:cNvSpPr>
          <p:nvPr>
            <p:ph type="sldNum" sz="quarter" idx="12"/>
          </p:nvPr>
        </p:nvSpPr>
        <p:spPr>
          <a:xfrm>
            <a:off x="6553200" y="6243638"/>
            <a:ext cx="2133600" cy="457200"/>
          </a:xfrm>
          <a:prstGeom prst="rect">
            <a:avLst/>
          </a:prstGeom>
        </p:spPr>
        <p:txBody>
          <a:bodyPr/>
          <a:lstStyle>
            <a:lvl1pPr>
              <a:defRPr sz="1800">
                <a:cs typeface="+mn-cs"/>
              </a:defRPr>
            </a:lvl1pPr>
          </a:lstStyle>
          <a:p>
            <a:pPr>
              <a:defRPr/>
            </a:pPr>
            <a:fld id="{795508FC-F3FD-4941-903C-DC6D70FBDBF2}" type="slidenum">
              <a:rPr lang="en-AU"/>
              <a:pPr>
                <a:defRPr/>
              </a:pPr>
              <a:t>‹nr.›</a:t>
            </a:fld>
            <a:endParaRPr lang="en-AU"/>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AU"/>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763" y="0"/>
            <a:ext cx="9148763" cy="6851650"/>
            <a:chOff x="1" y="0"/>
            <a:chExt cx="5763" cy="4316"/>
          </a:xfrm>
        </p:grpSpPr>
        <p:sp>
          <p:nvSpPr>
            <p:cNvPr id="58777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sz="1800">
                <a:cs typeface="+mn-cs"/>
              </a:endParaRPr>
            </a:p>
          </p:txBody>
        </p:sp>
        <p:sp>
          <p:nvSpPr>
            <p:cNvPr id="58778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sz="1800">
                <a:cs typeface="+mn-cs"/>
              </a:endParaRPr>
            </a:p>
          </p:txBody>
        </p:sp>
        <p:sp>
          <p:nvSpPr>
            <p:cNvPr id="58778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sz="1800">
                <a:cs typeface="+mn-cs"/>
              </a:endParaRPr>
            </a:p>
          </p:txBody>
        </p:sp>
        <p:grpSp>
          <p:nvGrpSpPr>
            <p:cNvPr id="1033" name="Group 6"/>
            <p:cNvGrpSpPr>
              <a:grpSpLocks/>
            </p:cNvGrpSpPr>
            <p:nvPr/>
          </p:nvGrpSpPr>
          <p:grpSpPr bwMode="auto">
            <a:xfrm>
              <a:off x="288" y="0"/>
              <a:ext cx="5098" cy="4316"/>
              <a:chOff x="288" y="0"/>
              <a:chExt cx="5098" cy="4316"/>
            </a:xfrm>
          </p:grpSpPr>
          <p:sp>
            <p:nvSpPr>
              <p:cNvPr id="587783" name="Freeform 7"/>
              <p:cNvSpPr>
                <a:spLocks/>
              </p:cNvSpPr>
              <p:nvPr/>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sz="1800">
                  <a:cs typeface="+mn-cs"/>
                </a:endParaRPr>
              </a:p>
            </p:txBody>
          </p:sp>
          <p:sp>
            <p:nvSpPr>
              <p:cNvPr id="587784" name="Freeform 8"/>
              <p:cNvSpPr>
                <a:spLocks/>
              </p:cNvSpPr>
              <p:nvPr/>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sz="1800">
                  <a:cs typeface="+mn-cs"/>
                </a:endParaRPr>
              </a:p>
            </p:txBody>
          </p:sp>
          <p:sp>
            <p:nvSpPr>
              <p:cNvPr id="587785" name="Freeform 9"/>
              <p:cNvSpPr>
                <a:spLocks/>
              </p:cNvSpPr>
              <p:nvPr/>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sz="1800">
                  <a:cs typeface="+mn-cs"/>
                </a:endParaRPr>
              </a:p>
            </p:txBody>
          </p:sp>
          <p:sp>
            <p:nvSpPr>
              <p:cNvPr id="587786" name="Freeform 10"/>
              <p:cNvSpPr>
                <a:spLocks/>
              </p:cNvSpPr>
              <p:nvPr/>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sz="1800">
                  <a:cs typeface="+mn-cs"/>
                </a:endParaRPr>
              </a:p>
            </p:txBody>
          </p:sp>
          <p:sp>
            <p:nvSpPr>
              <p:cNvPr id="587787" name="Freeform 11"/>
              <p:cNvSpPr>
                <a:spLocks/>
              </p:cNvSpPr>
              <p:nvPr/>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sz="1800">
                  <a:cs typeface="+mn-cs"/>
                </a:endParaRPr>
              </a:p>
            </p:txBody>
          </p:sp>
          <p:sp>
            <p:nvSpPr>
              <p:cNvPr id="587788" name="Freeform 12"/>
              <p:cNvSpPr>
                <a:spLocks/>
              </p:cNvSpPr>
              <p:nvPr/>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sz="1800">
                  <a:cs typeface="+mn-cs"/>
                </a:endParaRPr>
              </a:p>
            </p:txBody>
          </p:sp>
          <p:sp>
            <p:nvSpPr>
              <p:cNvPr id="587789" name="Freeform 13"/>
              <p:cNvSpPr>
                <a:spLocks/>
              </p:cNvSpPr>
              <p:nvPr/>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sz="1800">
                  <a:cs typeface="+mn-cs"/>
                </a:endParaRPr>
              </a:p>
            </p:txBody>
          </p:sp>
          <p:sp>
            <p:nvSpPr>
              <p:cNvPr id="587790" name="Freeform 14"/>
              <p:cNvSpPr>
                <a:spLocks/>
              </p:cNvSpPr>
              <p:nvPr/>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sz="1800">
                  <a:cs typeface="+mn-cs"/>
                </a:endParaRPr>
              </a:p>
            </p:txBody>
          </p:sp>
          <p:sp>
            <p:nvSpPr>
              <p:cNvPr id="587791" name="Freeform 15"/>
              <p:cNvSpPr>
                <a:spLocks/>
              </p:cNvSpPr>
              <p:nvPr/>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sz="1800">
                  <a:cs typeface="+mn-cs"/>
                </a:endParaRPr>
              </a:p>
            </p:txBody>
          </p:sp>
          <p:sp>
            <p:nvSpPr>
              <p:cNvPr id="587792" name="Freeform 16"/>
              <p:cNvSpPr>
                <a:spLocks/>
              </p:cNvSpPr>
              <p:nvPr/>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sz="1800">
                  <a:cs typeface="+mn-cs"/>
                </a:endParaRPr>
              </a:p>
            </p:txBody>
          </p:sp>
          <p:sp>
            <p:nvSpPr>
              <p:cNvPr id="587793" name="Freeform 17"/>
              <p:cNvSpPr>
                <a:spLocks/>
              </p:cNvSpPr>
              <p:nvPr/>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sz="1800">
                  <a:cs typeface="+mn-cs"/>
                </a:endParaRPr>
              </a:p>
            </p:txBody>
          </p:sp>
          <p:sp>
            <p:nvSpPr>
              <p:cNvPr id="587794" name="Freeform 18"/>
              <p:cNvSpPr>
                <a:spLocks/>
              </p:cNvSpPr>
              <p:nvPr/>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sz="1800">
                  <a:cs typeface="+mn-cs"/>
                </a:endParaRPr>
              </a:p>
            </p:txBody>
          </p:sp>
          <p:sp>
            <p:nvSpPr>
              <p:cNvPr id="587795" name="Freeform 19"/>
              <p:cNvSpPr>
                <a:spLocks/>
              </p:cNvSpPr>
              <p:nvPr/>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sz="1800">
                  <a:cs typeface="+mn-cs"/>
                </a:endParaRPr>
              </a:p>
            </p:txBody>
          </p:sp>
        </p:grpSp>
        <p:sp>
          <p:nvSpPr>
            <p:cNvPr id="58779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sz="1800">
                <a:cs typeface="+mn-cs"/>
              </a:endParaRPr>
            </a:p>
          </p:txBody>
        </p:sp>
        <p:sp>
          <p:nvSpPr>
            <p:cNvPr id="58779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sz="1800">
                <a:cs typeface="+mn-cs"/>
              </a:endParaRPr>
            </a:p>
          </p:txBody>
        </p:sp>
        <p:sp>
          <p:nvSpPr>
            <p:cNvPr id="58779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AU" sz="1800">
                <a:cs typeface="+mn-cs"/>
              </a:endParaRPr>
            </a:p>
          </p:txBody>
        </p:sp>
        <p:sp>
          <p:nvSpPr>
            <p:cNvPr id="587799"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AU" sz="1800">
                <a:cs typeface="+mn-cs"/>
              </a:endParaRPr>
            </a:p>
          </p:txBody>
        </p:sp>
        <p:sp>
          <p:nvSpPr>
            <p:cNvPr id="587800"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AU" sz="1800">
                <a:cs typeface="+mn-cs"/>
              </a:endParaRPr>
            </a:p>
          </p:txBody>
        </p:sp>
        <p:sp>
          <p:nvSpPr>
            <p:cNvPr id="58780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AU" sz="1800">
                <a:cs typeface="+mn-cs"/>
              </a:endParaRPr>
            </a:p>
          </p:txBody>
        </p:sp>
        <p:sp>
          <p:nvSpPr>
            <p:cNvPr id="587802"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AU" sz="1800">
                <a:cs typeface="+mn-cs"/>
              </a:endParaRPr>
            </a:p>
          </p:txBody>
        </p:sp>
        <p:sp>
          <p:nvSpPr>
            <p:cNvPr id="587803"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AU" sz="1800">
                <a:cs typeface="+mn-cs"/>
              </a:endParaRPr>
            </a:p>
          </p:txBody>
        </p:sp>
        <p:sp>
          <p:nvSpPr>
            <p:cNvPr id="587804"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AU" sz="1800">
                <a:cs typeface="+mn-cs"/>
              </a:endParaRPr>
            </a:p>
          </p:txBody>
        </p:sp>
        <p:sp>
          <p:nvSpPr>
            <p:cNvPr id="587805"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AU" sz="1800">
                <a:cs typeface="+mn-cs"/>
              </a:endParaRPr>
            </a:p>
          </p:txBody>
        </p:sp>
        <p:sp>
          <p:nvSpPr>
            <p:cNvPr id="587806"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AU" sz="1800">
                <a:cs typeface="+mn-cs"/>
              </a:endParaRPr>
            </a:p>
          </p:txBody>
        </p:sp>
        <p:grpSp>
          <p:nvGrpSpPr>
            <p:cNvPr id="1045" name="Group 31"/>
            <p:cNvGrpSpPr>
              <a:grpSpLocks/>
            </p:cNvGrpSpPr>
            <p:nvPr/>
          </p:nvGrpSpPr>
          <p:grpSpPr bwMode="auto">
            <a:xfrm>
              <a:off x="1" y="392"/>
              <a:ext cx="5758" cy="1571"/>
              <a:chOff x="1" y="392"/>
              <a:chExt cx="5758" cy="1571"/>
            </a:xfrm>
          </p:grpSpPr>
          <p:sp>
            <p:nvSpPr>
              <p:cNvPr id="587808" name="Line 32"/>
              <p:cNvSpPr>
                <a:spLocks noChangeShapeType="1"/>
              </p:cNvSpPr>
              <p:nvPr/>
            </p:nvSpPr>
            <p:spPr bwMode="hidden">
              <a:xfrm>
                <a:off x="1" y="784"/>
                <a:ext cx="5758" cy="0"/>
              </a:xfrm>
              <a:prstGeom prst="line">
                <a:avLst/>
              </a:prstGeom>
              <a:noFill/>
              <a:ln w="15875">
                <a:solidFill>
                  <a:schemeClr val="bg1"/>
                </a:solidFill>
                <a:round/>
                <a:headEnd/>
                <a:tailEnd/>
              </a:ln>
              <a:effectLst/>
            </p:spPr>
            <p:txBody>
              <a:bodyPr/>
              <a:lstStyle/>
              <a:p>
                <a:pPr>
                  <a:defRPr/>
                </a:pPr>
                <a:endParaRPr lang="en-AU" sz="1800">
                  <a:cs typeface="+mn-cs"/>
                </a:endParaRPr>
              </a:p>
            </p:txBody>
          </p:sp>
          <p:sp>
            <p:nvSpPr>
              <p:cNvPr id="587809" name="Line 33"/>
              <p:cNvSpPr>
                <a:spLocks noChangeShapeType="1"/>
              </p:cNvSpPr>
              <p:nvPr/>
            </p:nvSpPr>
            <p:spPr bwMode="hidden">
              <a:xfrm>
                <a:off x="1" y="1963"/>
                <a:ext cx="5758" cy="0"/>
              </a:xfrm>
              <a:prstGeom prst="line">
                <a:avLst/>
              </a:prstGeom>
              <a:noFill/>
              <a:ln w="15875">
                <a:solidFill>
                  <a:schemeClr val="bg1"/>
                </a:solidFill>
                <a:round/>
                <a:headEnd/>
                <a:tailEnd/>
              </a:ln>
              <a:effectLst/>
            </p:spPr>
            <p:txBody>
              <a:bodyPr/>
              <a:lstStyle/>
              <a:p>
                <a:pPr>
                  <a:defRPr/>
                </a:pPr>
                <a:endParaRPr lang="en-AU" sz="1800">
                  <a:cs typeface="+mn-cs"/>
                </a:endParaRPr>
              </a:p>
            </p:txBody>
          </p:sp>
          <p:sp>
            <p:nvSpPr>
              <p:cNvPr id="587810" name="Line 34"/>
              <p:cNvSpPr>
                <a:spLocks noChangeShapeType="1"/>
              </p:cNvSpPr>
              <p:nvPr/>
            </p:nvSpPr>
            <p:spPr bwMode="hidden">
              <a:xfrm>
                <a:off x="1" y="1570"/>
                <a:ext cx="5758" cy="0"/>
              </a:xfrm>
              <a:prstGeom prst="line">
                <a:avLst/>
              </a:prstGeom>
              <a:noFill/>
              <a:ln w="15875">
                <a:solidFill>
                  <a:schemeClr val="bg1"/>
                </a:solidFill>
                <a:round/>
                <a:headEnd/>
                <a:tailEnd/>
              </a:ln>
              <a:effectLst/>
            </p:spPr>
            <p:txBody>
              <a:bodyPr/>
              <a:lstStyle/>
              <a:p>
                <a:pPr>
                  <a:defRPr/>
                </a:pPr>
                <a:endParaRPr lang="en-AU" sz="1800">
                  <a:cs typeface="+mn-cs"/>
                </a:endParaRPr>
              </a:p>
            </p:txBody>
          </p:sp>
          <p:sp>
            <p:nvSpPr>
              <p:cNvPr id="587811" name="Line 35"/>
              <p:cNvSpPr>
                <a:spLocks noChangeShapeType="1"/>
              </p:cNvSpPr>
              <p:nvPr/>
            </p:nvSpPr>
            <p:spPr bwMode="hidden">
              <a:xfrm>
                <a:off x="1" y="1177"/>
                <a:ext cx="5758" cy="0"/>
              </a:xfrm>
              <a:prstGeom prst="line">
                <a:avLst/>
              </a:prstGeom>
              <a:noFill/>
              <a:ln w="15875">
                <a:solidFill>
                  <a:schemeClr val="bg1"/>
                </a:solidFill>
                <a:round/>
                <a:headEnd/>
                <a:tailEnd/>
              </a:ln>
              <a:effectLst/>
            </p:spPr>
            <p:txBody>
              <a:bodyPr/>
              <a:lstStyle/>
              <a:p>
                <a:pPr>
                  <a:defRPr/>
                </a:pPr>
                <a:endParaRPr lang="en-AU" sz="1800">
                  <a:cs typeface="+mn-cs"/>
                </a:endParaRPr>
              </a:p>
            </p:txBody>
          </p:sp>
          <p:sp>
            <p:nvSpPr>
              <p:cNvPr id="587812" name="Line 36"/>
              <p:cNvSpPr>
                <a:spLocks noChangeShapeType="1"/>
              </p:cNvSpPr>
              <p:nvPr/>
            </p:nvSpPr>
            <p:spPr bwMode="hidden">
              <a:xfrm>
                <a:off x="1" y="392"/>
                <a:ext cx="5758" cy="0"/>
              </a:xfrm>
              <a:prstGeom prst="line">
                <a:avLst/>
              </a:prstGeom>
              <a:noFill/>
              <a:ln w="15875">
                <a:solidFill>
                  <a:schemeClr val="bg1"/>
                </a:solidFill>
                <a:round/>
                <a:headEnd/>
                <a:tailEnd/>
              </a:ln>
              <a:effectLst/>
            </p:spPr>
            <p:txBody>
              <a:bodyPr/>
              <a:lstStyle/>
              <a:p>
                <a:pPr>
                  <a:defRPr/>
                </a:pPr>
                <a:endParaRPr lang="en-AU" sz="1800">
                  <a:cs typeface="+mn-cs"/>
                </a:endParaRPr>
              </a:p>
            </p:txBody>
          </p:sp>
        </p:grpSp>
        <p:sp>
          <p:nvSpPr>
            <p:cNvPr id="587813"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AU" sz="1800">
                <a:cs typeface="+mn-cs"/>
              </a:endParaRPr>
            </a:p>
          </p:txBody>
        </p:sp>
        <p:sp>
          <p:nvSpPr>
            <p:cNvPr id="587814"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AU" sz="1800">
                <a:cs typeface="+mn-cs"/>
              </a:endParaRPr>
            </a:p>
          </p:txBody>
        </p:sp>
      </p:grpSp>
      <p:sp>
        <p:nvSpPr>
          <p:cNvPr id="587815" name="Rectangle 39"/>
          <p:cNvSpPr>
            <a:spLocks noGrp="1" noChangeArrowheads="1"/>
          </p:cNvSpPr>
          <p:nvPr>
            <p:ph type="title"/>
          </p:nvPr>
        </p:nvSpPr>
        <p:spPr bwMode="auto">
          <a:xfrm>
            <a:off x="857250" y="277813"/>
            <a:ext cx="7429500" cy="113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en-AU" dirty="0" smtClean="0"/>
          </a:p>
        </p:txBody>
      </p:sp>
      <p:sp>
        <p:nvSpPr>
          <p:cNvPr id="587819" name="Rectangle 43"/>
          <p:cNvSpPr>
            <a:spLocks noGrp="1" noChangeArrowheads="1"/>
          </p:cNvSpPr>
          <p:nvPr>
            <p:ph type="body" idx="1"/>
          </p:nvPr>
        </p:nvSpPr>
        <p:spPr bwMode="auto">
          <a:xfrm>
            <a:off x="900113" y="1600200"/>
            <a:ext cx="7488237"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 Second level</a:t>
            </a:r>
          </a:p>
          <a:p>
            <a:pPr lvl="2"/>
            <a:r>
              <a:rPr lang="en-US" noProof="0" dirty="0" smtClean="0"/>
              <a:t>Third level</a:t>
            </a:r>
          </a:p>
          <a:p>
            <a:pPr lvl="3"/>
            <a:r>
              <a:rPr lang="en-US" noProof="0" dirty="0" smtClean="0"/>
              <a:t>Fourth level</a:t>
            </a:r>
          </a:p>
          <a:p>
            <a:pPr lvl="4"/>
            <a:r>
              <a:rPr lang="en-US" noProof="0" dirty="0" smtClean="0"/>
              <a:t>Fifth level</a:t>
            </a:r>
            <a:endParaRPr lang="en-AU" dirty="0" smtClean="0"/>
          </a:p>
        </p:txBody>
      </p:sp>
      <p:pic>
        <p:nvPicPr>
          <p:cNvPr id="1029" name="Picture 43" descr="IHO Colour-transparent-small.gif"/>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90488" y="6173788"/>
            <a:ext cx="438150" cy="58102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63" r:id="rId1"/>
    <p:sldLayoutId id="2147483664" r:id="rId2"/>
    <p:sldLayoutId id="2147483662" r:id="rId3"/>
    <p:sldLayoutId id="2147483665" r:id="rId4"/>
    <p:sldLayoutId id="2147483661" r:id="rId5"/>
    <p:sldLayoutId id="2147483660" r:id="rId6"/>
    <p:sldLayoutId id="2147483659" r:id="rId7"/>
    <p:sldLayoutId id="2147483658" r:id="rId8"/>
    <p:sldLayoutId id="2147483657" r:id="rId9"/>
    <p:sldLayoutId id="2147483656" r:id="rId10"/>
    <p:sldLayoutId id="2147483655" r:id="rId11"/>
    <p:sldLayoutId id="2147483666" r:id="rId12"/>
  </p:sldLayoutIdLst>
  <p:transition>
    <p:wipe dir="d"/>
  </p:transition>
  <p:timing>
    <p:tnLst>
      <p:par>
        <p:cTn id="1" dur="indefinite" restart="never" nodeType="tmRoot"/>
      </p:par>
    </p:tnLst>
  </p:timing>
  <p:txStyles>
    <p:titleStyle>
      <a:lvl1pPr algn="l" rtl="0" eaLnBrk="0" fontAlgn="base" hangingPunct="0">
        <a:spcBef>
          <a:spcPct val="0"/>
        </a:spcBef>
        <a:spcAft>
          <a:spcPct val="0"/>
        </a:spcAft>
        <a:defRPr sz="3600">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600">
          <a:solidFill>
            <a:srgbClr val="FFFF00"/>
          </a:solidFill>
          <a:effectLst>
            <a:outerShdw blurRad="38100" dist="38100" dir="2700000" algn="tl">
              <a:srgbClr val="000000"/>
            </a:outerShdw>
          </a:effectLst>
          <a:latin typeface="Arial Narrow" pitchFamily="34" charset="0"/>
        </a:defRPr>
      </a:lvl2pPr>
      <a:lvl3pPr algn="l" rtl="0" eaLnBrk="0" fontAlgn="base" hangingPunct="0">
        <a:spcBef>
          <a:spcPct val="0"/>
        </a:spcBef>
        <a:spcAft>
          <a:spcPct val="0"/>
        </a:spcAft>
        <a:defRPr sz="3600">
          <a:solidFill>
            <a:srgbClr val="FFFF00"/>
          </a:solidFill>
          <a:effectLst>
            <a:outerShdw blurRad="38100" dist="38100" dir="2700000" algn="tl">
              <a:srgbClr val="000000"/>
            </a:outerShdw>
          </a:effectLst>
          <a:latin typeface="Arial Narrow" pitchFamily="34" charset="0"/>
        </a:defRPr>
      </a:lvl3pPr>
      <a:lvl4pPr algn="l" rtl="0" eaLnBrk="0" fontAlgn="base" hangingPunct="0">
        <a:spcBef>
          <a:spcPct val="0"/>
        </a:spcBef>
        <a:spcAft>
          <a:spcPct val="0"/>
        </a:spcAft>
        <a:defRPr sz="3600">
          <a:solidFill>
            <a:srgbClr val="FFFF00"/>
          </a:solidFill>
          <a:effectLst>
            <a:outerShdw blurRad="38100" dist="38100" dir="2700000" algn="tl">
              <a:srgbClr val="000000"/>
            </a:outerShdw>
          </a:effectLst>
          <a:latin typeface="Arial Narrow" pitchFamily="34" charset="0"/>
        </a:defRPr>
      </a:lvl4pPr>
      <a:lvl5pPr algn="l" rtl="0" eaLnBrk="0" fontAlgn="base" hangingPunct="0">
        <a:spcBef>
          <a:spcPct val="0"/>
        </a:spcBef>
        <a:spcAft>
          <a:spcPct val="0"/>
        </a:spcAft>
        <a:defRPr sz="3600">
          <a:solidFill>
            <a:srgbClr val="FFFF00"/>
          </a:solidFill>
          <a:effectLst>
            <a:outerShdw blurRad="38100" dist="38100" dir="2700000" algn="tl">
              <a:srgbClr val="000000"/>
            </a:outerShdw>
          </a:effectLst>
          <a:latin typeface="Arial Narrow" pitchFamily="34" charset="0"/>
        </a:defRPr>
      </a:lvl5pPr>
      <a:lvl6pPr marL="4572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6pPr>
      <a:lvl7pPr marL="9144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7pPr>
      <a:lvl8pPr marL="13716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8pPr>
      <a:lvl9pPr marL="18288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9pPr>
    </p:titleStyle>
    <p:bodyStyle>
      <a:lvl1pPr marL="450850" indent="-450850" algn="l" rtl="0" eaLnBrk="0" fontAlgn="base" hangingPunct="0">
        <a:spcBef>
          <a:spcPts val="600"/>
        </a:spcBef>
        <a:spcAft>
          <a:spcPts val="600"/>
        </a:spcAft>
        <a:buClr>
          <a:srgbClr val="FFFF00"/>
        </a:buClr>
        <a:buSzPct val="60000"/>
        <a:buFont typeface="Wingdings" pitchFamily="2" charset="2"/>
        <a:buChar char=""/>
        <a:defRPr sz="3200">
          <a:solidFill>
            <a:srgbClr val="FFFF00"/>
          </a:solidFill>
          <a:effectLst>
            <a:outerShdw blurRad="38100" dist="38100" dir="2700000" algn="tl">
              <a:srgbClr val="000000"/>
            </a:outerShdw>
          </a:effectLst>
          <a:latin typeface="+mn-lt"/>
          <a:ea typeface="+mn-ea"/>
          <a:cs typeface="+mn-cs"/>
        </a:defRPr>
      </a:lvl1pPr>
      <a:lvl2pPr marL="622300" indent="-171450" algn="l" rtl="0" eaLnBrk="0" fontAlgn="base" hangingPunct="0">
        <a:spcBef>
          <a:spcPts val="600"/>
        </a:spcBef>
        <a:spcAft>
          <a:spcPts val="600"/>
        </a:spcAft>
        <a:buClr>
          <a:srgbClr val="FFFF00"/>
        </a:buClr>
        <a:buSzPct val="60000"/>
        <a:buFont typeface="Arial Narrow" pitchFamily="34" charset="0"/>
        <a:buChar char="–"/>
        <a:defRPr sz="2800">
          <a:solidFill>
            <a:srgbClr val="FFFF00"/>
          </a:solidFill>
          <a:effectLst>
            <a:outerShdw blurRad="38100" dist="38100" dir="2700000" algn="tl">
              <a:srgbClr val="000000"/>
            </a:outerShdw>
          </a:effectLst>
          <a:latin typeface="+mn-lt"/>
        </a:defRPr>
      </a:lvl2pPr>
      <a:lvl3pPr marL="901700" indent="-185738" algn="l" rtl="0" eaLnBrk="0" fontAlgn="base" hangingPunct="0">
        <a:spcBef>
          <a:spcPts val="600"/>
        </a:spcBef>
        <a:spcAft>
          <a:spcPts val="600"/>
        </a:spcAft>
        <a:buClr>
          <a:srgbClr val="FFFF00"/>
        </a:buClr>
        <a:buSzPct val="60000"/>
        <a:buFont typeface="Arial Narrow" pitchFamily="34" charset="0"/>
        <a:buChar char="–"/>
        <a:defRPr sz="2400">
          <a:solidFill>
            <a:srgbClr val="FFFF00"/>
          </a:solidFill>
          <a:effectLst>
            <a:outerShdw blurRad="38100" dist="38100" dir="2700000" algn="tl">
              <a:srgbClr val="000000"/>
            </a:outerShdw>
          </a:effectLst>
          <a:latin typeface="+mn-lt"/>
        </a:defRPr>
      </a:lvl3pPr>
      <a:lvl4pPr marL="1166813" indent="-185738" algn="l" rtl="0" eaLnBrk="0" fontAlgn="base" hangingPunct="0">
        <a:spcBef>
          <a:spcPts val="600"/>
        </a:spcBef>
        <a:spcAft>
          <a:spcPts val="600"/>
        </a:spcAft>
        <a:buClr>
          <a:srgbClr val="FFFF00"/>
        </a:buClr>
        <a:buSzPct val="60000"/>
        <a:buFont typeface="Arial Narrow" pitchFamily="34" charset="0"/>
        <a:buChar char="–"/>
        <a:defRPr sz="2000">
          <a:solidFill>
            <a:srgbClr val="FFFF00"/>
          </a:solidFill>
          <a:effectLst>
            <a:outerShdw blurRad="38100" dist="38100" dir="2700000" algn="tl">
              <a:srgbClr val="000000"/>
            </a:outerShdw>
          </a:effectLst>
          <a:latin typeface="+mn-lt"/>
        </a:defRPr>
      </a:lvl4pPr>
      <a:lvl5pPr marL="1338263" indent="-171450" algn="l" rtl="0" eaLnBrk="0" fontAlgn="base" hangingPunct="0">
        <a:spcBef>
          <a:spcPts val="600"/>
        </a:spcBef>
        <a:spcAft>
          <a:spcPts val="600"/>
        </a:spcAft>
        <a:buClr>
          <a:srgbClr val="FFFF00"/>
        </a:buClr>
        <a:buSzPct val="60000"/>
        <a:buFont typeface="Arial Narrow" pitchFamily="34" charset="0"/>
        <a:buChar char="–"/>
        <a:defRPr sz="2000">
          <a:solidFill>
            <a:srgbClr val="FFFF00"/>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_Best_Practices_Documents"/><Relationship Id="rId2" Type="http://schemas.openxmlformats.org/officeDocument/2006/relationships/hyperlink" Target="#_Discussion_Papers"/><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1276350" y="2565400"/>
            <a:ext cx="6400800" cy="3163888"/>
          </a:xfrm>
        </p:spPr>
        <p:txBody>
          <a:bodyPr/>
          <a:lstStyle/>
          <a:p>
            <a:pPr eaLnBrk="1" hangingPunct="1"/>
            <a:r>
              <a:rPr lang="en-AU" dirty="0" smtClean="0"/>
              <a:t>Report of the Marine Spatial Data Infrastructure Working Group (MSDIWG)</a:t>
            </a:r>
          </a:p>
          <a:p>
            <a:pPr eaLnBrk="1" hangingPunct="1"/>
            <a:r>
              <a:rPr lang="en-AU" dirty="0" smtClean="0"/>
              <a:t>To IRCC9</a:t>
            </a:r>
          </a:p>
          <a:p>
            <a:pPr eaLnBrk="1" hangingPunct="1"/>
            <a:r>
              <a:rPr lang="en-AU" dirty="0" smtClean="0"/>
              <a:t>June 2017</a:t>
            </a:r>
          </a:p>
          <a:p>
            <a:pPr eaLnBrk="1" hangingPunct="1"/>
            <a:r>
              <a:rPr lang="en-AU" dirty="0" smtClean="0"/>
              <a:t>By Jens Peter Hartmann (MSDIWG Chair)</a:t>
            </a: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ußzeilenplatzhalter 3"/>
          <p:cNvSpPr>
            <a:spLocks noGrp="1"/>
          </p:cNvSpPr>
          <p:nvPr>
            <p:ph type="ftr" sz="quarter" idx="4294967295"/>
          </p:nvPr>
        </p:nvSpPr>
        <p:spPr>
          <a:xfrm>
            <a:off x="2973388" y="6553200"/>
            <a:ext cx="32004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92E5C"/>
              </a:buClr>
              <a:buChar char="•"/>
              <a:defRPr sz="2400">
                <a:solidFill>
                  <a:schemeClr val="tx2"/>
                </a:solidFill>
                <a:latin typeface="Arial" pitchFamily="34" charset="0"/>
                <a:ea typeface="MS PGothic" pitchFamily="34" charset="-128"/>
              </a:defRPr>
            </a:lvl1pPr>
            <a:lvl2pPr marL="742950" indent="-285750">
              <a:spcBef>
                <a:spcPct val="20000"/>
              </a:spcBef>
              <a:buClr>
                <a:srgbClr val="092E5C"/>
              </a:buClr>
              <a:buChar char="–"/>
              <a:defRPr sz="2000">
                <a:solidFill>
                  <a:schemeClr val="tx2"/>
                </a:solidFill>
                <a:latin typeface="Arial" pitchFamily="34" charset="0"/>
                <a:ea typeface="MS PGothic" pitchFamily="34" charset="-128"/>
              </a:defRPr>
            </a:lvl2pPr>
            <a:lvl3pPr marL="1143000" indent="-228600">
              <a:spcBef>
                <a:spcPct val="20000"/>
              </a:spcBef>
              <a:buClr>
                <a:srgbClr val="092E5C"/>
              </a:buClr>
              <a:buChar char="•"/>
              <a:defRPr>
                <a:solidFill>
                  <a:schemeClr val="tx2"/>
                </a:solidFill>
                <a:latin typeface="Arial" pitchFamily="34" charset="0"/>
                <a:ea typeface="MS PGothic" pitchFamily="34" charset="-128"/>
              </a:defRPr>
            </a:lvl3pPr>
            <a:lvl4pPr marL="1600200" indent="-228600">
              <a:spcBef>
                <a:spcPct val="20000"/>
              </a:spcBef>
              <a:buClr>
                <a:srgbClr val="092E5C"/>
              </a:buClr>
              <a:buChar char="–"/>
              <a:defRPr sz="1600">
                <a:solidFill>
                  <a:schemeClr val="tx2"/>
                </a:solidFill>
                <a:latin typeface="Arial" pitchFamily="34" charset="0"/>
                <a:ea typeface="MS PGothic" pitchFamily="34" charset="-128"/>
              </a:defRPr>
            </a:lvl4pPr>
            <a:lvl5pPr marL="2057400" indent="-228600">
              <a:spcBef>
                <a:spcPct val="20000"/>
              </a:spcBef>
              <a:buClr>
                <a:srgbClr val="092E5C"/>
              </a:buClr>
              <a:buChar char="»"/>
              <a:defRPr sz="1600">
                <a:solidFill>
                  <a:schemeClr val="tx2"/>
                </a:solidFill>
                <a:latin typeface="Arial" pitchFamily="34" charset="0"/>
                <a:ea typeface="MS PGothic" pitchFamily="34" charset="-128"/>
              </a:defRPr>
            </a:lvl5pPr>
            <a:lvl6pPr marL="2514600" indent="-228600" eaLnBrk="0" fontAlgn="base" hangingPunct="0">
              <a:spcBef>
                <a:spcPct val="20000"/>
              </a:spcBef>
              <a:spcAft>
                <a:spcPct val="0"/>
              </a:spcAft>
              <a:buClr>
                <a:srgbClr val="092E5C"/>
              </a:buClr>
              <a:buChar char="»"/>
              <a:defRPr sz="1600">
                <a:solidFill>
                  <a:schemeClr val="tx2"/>
                </a:solidFill>
                <a:latin typeface="Arial" pitchFamily="34" charset="0"/>
                <a:ea typeface="MS PGothic" pitchFamily="34" charset="-128"/>
              </a:defRPr>
            </a:lvl6pPr>
            <a:lvl7pPr marL="2971800" indent="-228600" eaLnBrk="0" fontAlgn="base" hangingPunct="0">
              <a:spcBef>
                <a:spcPct val="20000"/>
              </a:spcBef>
              <a:spcAft>
                <a:spcPct val="0"/>
              </a:spcAft>
              <a:buClr>
                <a:srgbClr val="092E5C"/>
              </a:buClr>
              <a:buChar char="»"/>
              <a:defRPr sz="1600">
                <a:solidFill>
                  <a:schemeClr val="tx2"/>
                </a:solidFill>
                <a:latin typeface="Arial" pitchFamily="34" charset="0"/>
                <a:ea typeface="MS PGothic" pitchFamily="34" charset="-128"/>
              </a:defRPr>
            </a:lvl7pPr>
            <a:lvl8pPr marL="3429000" indent="-228600" eaLnBrk="0" fontAlgn="base" hangingPunct="0">
              <a:spcBef>
                <a:spcPct val="20000"/>
              </a:spcBef>
              <a:spcAft>
                <a:spcPct val="0"/>
              </a:spcAft>
              <a:buClr>
                <a:srgbClr val="092E5C"/>
              </a:buClr>
              <a:buChar char="»"/>
              <a:defRPr sz="1600">
                <a:solidFill>
                  <a:schemeClr val="tx2"/>
                </a:solidFill>
                <a:latin typeface="Arial" pitchFamily="34" charset="0"/>
                <a:ea typeface="MS PGothic" pitchFamily="34" charset="-128"/>
              </a:defRPr>
            </a:lvl8pPr>
            <a:lvl9pPr marL="3886200" indent="-228600" eaLnBrk="0" fontAlgn="base" hangingPunct="0">
              <a:spcBef>
                <a:spcPct val="20000"/>
              </a:spcBef>
              <a:spcAft>
                <a:spcPct val="0"/>
              </a:spcAft>
              <a:buClr>
                <a:srgbClr val="092E5C"/>
              </a:buClr>
              <a:buChar char="»"/>
              <a:defRPr sz="1600">
                <a:solidFill>
                  <a:schemeClr val="tx2"/>
                </a:solidFill>
                <a:latin typeface="Arial" pitchFamily="34" charset="0"/>
                <a:ea typeface="MS PGothic" pitchFamily="34" charset="-128"/>
              </a:defRPr>
            </a:lvl9pPr>
          </a:lstStyle>
          <a:p>
            <a:pPr>
              <a:spcBef>
                <a:spcPct val="0"/>
              </a:spcBef>
              <a:buClrTx/>
              <a:buFontTx/>
              <a:buNone/>
            </a:pPr>
            <a:r>
              <a:rPr lang="en-US" altLang="en-US" sz="900" smtClean="0">
                <a:solidFill>
                  <a:srgbClr val="092E5C"/>
                </a:solidFill>
              </a:rPr>
              <a:t>Copyright © 2017 Open Geospatial Consortium</a:t>
            </a:r>
          </a:p>
        </p:txBody>
      </p:sp>
      <p:sp>
        <p:nvSpPr>
          <p:cNvPr id="2" name="Titel 1"/>
          <p:cNvSpPr>
            <a:spLocks noGrp="1"/>
          </p:cNvSpPr>
          <p:nvPr>
            <p:ph type="title" idx="4294967295"/>
          </p:nvPr>
        </p:nvSpPr>
        <p:spPr>
          <a:xfrm>
            <a:off x="498475" y="563854"/>
            <a:ext cx="8683625" cy="685800"/>
          </a:xfrm>
        </p:spPr>
        <p:txBody>
          <a:bodyPr/>
          <a:lstStyle/>
          <a:p>
            <a:pPr>
              <a:defRPr/>
            </a:pPr>
            <a:r>
              <a:rPr lang="de-DE" altLang="en-US" dirty="0" smtClean="0">
                <a:effectLst/>
              </a:rPr>
              <a:t>Purpose of the Marine DWG</a:t>
            </a:r>
            <a:br>
              <a:rPr lang="de-DE" altLang="en-US" dirty="0" smtClean="0">
                <a:effectLst/>
              </a:rPr>
            </a:br>
            <a:endParaRPr lang="en-US" altLang="en-US" dirty="0" smtClean="0">
              <a:effectLst/>
            </a:endParaRPr>
          </a:p>
        </p:txBody>
      </p:sp>
      <p:sp>
        <p:nvSpPr>
          <p:cNvPr id="6148" name="Inhaltsplatzhalter 2"/>
          <p:cNvSpPr>
            <a:spLocks noGrp="1"/>
          </p:cNvSpPr>
          <p:nvPr>
            <p:ph idx="4294967295"/>
          </p:nvPr>
        </p:nvSpPr>
        <p:spPr>
          <a:xfrm>
            <a:off x="152400" y="1275054"/>
            <a:ext cx="8923337" cy="4891088"/>
          </a:xfrm>
        </p:spPr>
        <p:txBody>
          <a:bodyPr/>
          <a:lstStyle/>
          <a:p>
            <a:r>
              <a:rPr lang="en-US" altLang="en-US" sz="2400" dirty="0" smtClean="0">
                <a:effectLst/>
              </a:rPr>
              <a:t>There is a </a:t>
            </a:r>
            <a:r>
              <a:rPr lang="en-US" altLang="en-US" sz="2400" b="1" u="sng" dirty="0" smtClean="0">
                <a:effectLst/>
              </a:rPr>
              <a:t>gap in the current OGC baseline</a:t>
            </a:r>
            <a:r>
              <a:rPr lang="en-US" altLang="en-US" sz="2400" dirty="0" smtClean="0">
                <a:effectLst/>
              </a:rPr>
              <a:t> regarding marine geospatial data with an emphasis on hydrography and ocean mapping.</a:t>
            </a:r>
          </a:p>
          <a:p>
            <a:r>
              <a:rPr lang="en-US" altLang="en-US" sz="2400" dirty="0" smtClean="0">
                <a:effectLst/>
              </a:rPr>
              <a:t>To support </a:t>
            </a:r>
            <a:r>
              <a:rPr lang="en-US" altLang="en-US" sz="2400" b="1" u="sng" dirty="0" smtClean="0">
                <a:effectLst/>
              </a:rPr>
              <a:t>smart exchange methods </a:t>
            </a:r>
            <a:r>
              <a:rPr lang="en-US" altLang="en-US" sz="2400" dirty="0" smtClean="0">
                <a:effectLst/>
              </a:rPr>
              <a:t>required for interoperability with organizations such as the International Hydrographic Organization (IHO) and International Oil and Gas Producers (IOGP) and their </a:t>
            </a:r>
            <a:r>
              <a:rPr lang="en-US" altLang="en-US" sz="2400" b="1" u="sng" dirty="0" smtClean="0">
                <a:effectLst/>
              </a:rPr>
              <a:t>data standards</a:t>
            </a:r>
            <a:r>
              <a:rPr lang="en-US" altLang="en-US" sz="2400" dirty="0" smtClean="0">
                <a:effectLst/>
              </a:rPr>
              <a:t>. </a:t>
            </a:r>
          </a:p>
          <a:p>
            <a:r>
              <a:rPr lang="en-US" altLang="en-US" sz="2400" dirty="0">
                <a:effectLst/>
              </a:rPr>
              <a:t>Although this group will not be the platform for creating new standards, it will be the </a:t>
            </a:r>
            <a:r>
              <a:rPr lang="en-US" altLang="en-US" sz="2400" b="1" u="sng" dirty="0">
                <a:effectLst/>
              </a:rPr>
              <a:t>platform to discuss and understand any issues, concerns, or barriers to interoperability</a:t>
            </a:r>
            <a:r>
              <a:rPr lang="en-US" altLang="en-US" sz="2400" dirty="0">
                <a:effectLst/>
              </a:rPr>
              <a:t> to ensure that marine data can be used effectively by the wider community.</a:t>
            </a:r>
            <a:endParaRPr lang="en-US" altLang="en-US" sz="2400" dirty="0" smtClean="0">
              <a:effectLst/>
            </a:endParaRPr>
          </a:p>
          <a:p>
            <a:r>
              <a:rPr lang="en-US" altLang="en-US" sz="2400" dirty="0" smtClean="0">
                <a:effectLst/>
              </a:rPr>
              <a:t>Motivated by the widening </a:t>
            </a:r>
            <a:r>
              <a:rPr lang="en-US" altLang="en-US" sz="2400" b="1" u="sng" dirty="0" smtClean="0">
                <a:effectLst/>
              </a:rPr>
              <a:t>use of marine data for purposes other than safe navigation</a:t>
            </a:r>
            <a:r>
              <a:rPr lang="en-US" altLang="en-US" sz="2400" dirty="0" smtClean="0">
                <a:effectLst/>
              </a:rPr>
              <a:t>, described frequently as Marine Spatial Data Infrastructure (MSDI). </a:t>
            </a:r>
          </a:p>
          <a:p>
            <a:endParaRPr lang="en-US" altLang="en-US" sz="2400" dirty="0" smtClean="0">
              <a:effectLst/>
            </a:endParaRPr>
          </a:p>
        </p:txBody>
      </p:sp>
      <p:pic>
        <p:nvPicPr>
          <p:cNvPr id="1026" name="Picture 2" descr="Hom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1462" y="0"/>
            <a:ext cx="2454275" cy="1236954"/>
          </a:xfrm>
          <a:prstGeom prst="rect">
            <a:avLst/>
          </a:prstGeom>
          <a:solidFill>
            <a:schemeClr val="tx1"/>
          </a:solidFill>
        </p:spPr>
      </p:pic>
    </p:spTree>
    <p:extLst>
      <p:ext uri="{BB962C8B-B14F-4D97-AF65-F5344CB8AC3E}">
        <p14:creationId xmlns:p14="http://schemas.microsoft.com/office/powerpoint/2010/main" val="3022103290"/>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9899" y="97129"/>
            <a:ext cx="7429500" cy="1139825"/>
          </a:xfrm>
        </p:spPr>
        <p:txBody>
          <a:bodyPr/>
          <a:lstStyle/>
          <a:p>
            <a:pPr>
              <a:defRPr/>
            </a:pPr>
            <a:r>
              <a:rPr lang="en-GB" altLang="en-US" sz="2800" b="1" dirty="0" smtClean="0">
                <a:effectLst/>
              </a:rPr>
              <a:t>Functions of the OGC DWG</a:t>
            </a:r>
          </a:p>
        </p:txBody>
      </p:sp>
      <p:sp>
        <p:nvSpPr>
          <p:cNvPr id="16386" name="Inhaltsplatzhalter 2"/>
          <p:cNvSpPr>
            <a:spLocks noGrp="1"/>
          </p:cNvSpPr>
          <p:nvPr>
            <p:ph idx="1"/>
          </p:nvPr>
        </p:nvSpPr>
        <p:spPr>
          <a:xfrm>
            <a:off x="228600" y="1447800"/>
            <a:ext cx="8915400" cy="4530725"/>
          </a:xfrm>
        </p:spPr>
        <p:txBody>
          <a:bodyPr/>
          <a:lstStyle/>
          <a:p>
            <a:pPr>
              <a:defRPr/>
            </a:pPr>
            <a:r>
              <a:rPr lang="en-US" sz="2400" dirty="0" smtClean="0">
                <a:effectLst/>
              </a:rPr>
              <a:t>Provide </a:t>
            </a:r>
            <a:r>
              <a:rPr lang="en-US" sz="2400" dirty="0">
                <a:effectLst/>
              </a:rPr>
              <a:t>a </a:t>
            </a:r>
            <a:r>
              <a:rPr lang="en-US" sz="2400" b="1" u="sng" dirty="0">
                <a:effectLst/>
              </a:rPr>
              <a:t>forum to discuss and recommend</a:t>
            </a:r>
            <a:r>
              <a:rPr lang="en-US" sz="2400" dirty="0">
                <a:effectLst/>
              </a:rPr>
              <a:t> document actions related to </a:t>
            </a:r>
            <a:r>
              <a:rPr lang="en-US" sz="2400" dirty="0" smtClean="0">
                <a:effectLst/>
              </a:rPr>
              <a:t>Interoperability</a:t>
            </a:r>
            <a:endParaRPr lang="en-US" sz="2400" dirty="0">
              <a:effectLst/>
            </a:endParaRPr>
          </a:p>
          <a:p>
            <a:pPr>
              <a:defRPr/>
            </a:pPr>
            <a:r>
              <a:rPr lang="en-US" sz="2400" dirty="0">
                <a:effectLst/>
              </a:rPr>
              <a:t>Develop </a:t>
            </a:r>
            <a:r>
              <a:rPr lang="en-US" sz="2400" b="1" u="sng" dirty="0">
                <a:effectLst/>
              </a:rPr>
              <a:t>Change Requests </a:t>
            </a:r>
            <a:r>
              <a:rPr lang="en-US" sz="2400" dirty="0" smtClean="0">
                <a:effectLst/>
              </a:rPr>
              <a:t>for </a:t>
            </a:r>
            <a:r>
              <a:rPr lang="en-US" sz="2400" dirty="0">
                <a:effectLst/>
              </a:rPr>
              <a:t>existing OGC Standards;</a:t>
            </a:r>
          </a:p>
          <a:p>
            <a:pPr>
              <a:defRPr/>
            </a:pPr>
            <a:r>
              <a:rPr lang="en-US" sz="2400" dirty="0">
                <a:effectLst/>
              </a:rPr>
              <a:t>Develop </a:t>
            </a:r>
            <a:r>
              <a:rPr lang="en-US" sz="2400" b="1" u="sng" dirty="0">
                <a:effectLst/>
              </a:rPr>
              <a:t>engineering reports </a:t>
            </a:r>
            <a:r>
              <a:rPr lang="en-US" sz="2400" dirty="0" smtClean="0">
                <a:effectLst/>
              </a:rPr>
              <a:t>for </a:t>
            </a:r>
            <a:r>
              <a:rPr lang="en-US" sz="2400" dirty="0">
                <a:effectLst/>
              </a:rPr>
              <a:t>release </a:t>
            </a:r>
            <a:r>
              <a:rPr lang="en-US" sz="2400" dirty="0" smtClean="0">
                <a:effectLst/>
              </a:rPr>
              <a:t>as </a:t>
            </a:r>
            <a:r>
              <a:rPr lang="en-US" sz="2400" dirty="0">
                <a:effectLst/>
              </a:rPr>
              <a:t>OGC White Papers, </a:t>
            </a:r>
            <a:r>
              <a:rPr lang="en-US" sz="2400" dirty="0" smtClean="0">
                <a:effectLst/>
              </a:rPr>
              <a:t/>
            </a:r>
            <a:br>
              <a:rPr lang="en-US" sz="2400" dirty="0" smtClean="0">
                <a:effectLst/>
              </a:rPr>
            </a:br>
            <a:r>
              <a:rPr lang="en-US" sz="2400" u="sng" dirty="0" smtClean="0">
                <a:effectLst/>
                <a:hlinkClick r:id="rId2" action="ppaction://hlinkfile"/>
              </a:rPr>
              <a:t>Discussion </a:t>
            </a:r>
            <a:r>
              <a:rPr lang="en-US" sz="2400" u="sng" dirty="0">
                <a:effectLst/>
                <a:hlinkClick r:id="rId2" action="ppaction://hlinkfile"/>
              </a:rPr>
              <a:t>Papers</a:t>
            </a:r>
            <a:r>
              <a:rPr lang="en-US" sz="2400" dirty="0">
                <a:effectLst/>
              </a:rPr>
              <a:t> or </a:t>
            </a:r>
            <a:r>
              <a:rPr lang="en-US" sz="2400" u="sng" dirty="0">
                <a:effectLst/>
                <a:hlinkClick r:id="rId3" action="ppaction://hlinkfile"/>
              </a:rPr>
              <a:t>Best Practices Papers</a:t>
            </a:r>
            <a:r>
              <a:rPr lang="en-US" sz="2400" dirty="0">
                <a:effectLst/>
              </a:rPr>
              <a:t>;</a:t>
            </a:r>
          </a:p>
          <a:p>
            <a:pPr>
              <a:defRPr/>
            </a:pPr>
            <a:r>
              <a:rPr lang="en-US" sz="2400" dirty="0">
                <a:effectLst/>
              </a:rPr>
              <a:t>Provide informational presentations and discussions about the </a:t>
            </a:r>
            <a:r>
              <a:rPr lang="en-US" sz="2400" b="1" u="sng" dirty="0">
                <a:effectLst/>
              </a:rPr>
              <a:t>market use of adopted OGC Standards</a:t>
            </a:r>
            <a:r>
              <a:rPr lang="en-US" sz="2400" dirty="0">
                <a:effectLst/>
              </a:rPr>
              <a:t>;</a:t>
            </a:r>
          </a:p>
          <a:p>
            <a:pPr>
              <a:defRPr/>
            </a:pPr>
            <a:r>
              <a:rPr lang="en-US" sz="2400" dirty="0">
                <a:effectLst/>
              </a:rPr>
              <a:t>Have a formal approved charter that defines the DWG’s Scope of Work;</a:t>
            </a:r>
          </a:p>
          <a:p>
            <a:pPr>
              <a:defRPr/>
            </a:pPr>
            <a:r>
              <a:rPr lang="en-US" sz="2400" cap="all" dirty="0">
                <a:effectLst/>
              </a:rPr>
              <a:t>h</a:t>
            </a:r>
            <a:r>
              <a:rPr lang="en-US" sz="2400" dirty="0">
                <a:effectLst/>
              </a:rPr>
              <a:t>ave all-member voting policies </a:t>
            </a:r>
            <a:endParaRPr lang="en-US" sz="2400" dirty="0" smtClean="0">
              <a:effectLst/>
            </a:endParaRPr>
          </a:p>
          <a:p>
            <a:pPr>
              <a:defRPr/>
            </a:pPr>
            <a:endParaRPr lang="en-US" altLang="en-US" sz="2400" dirty="0" smtClean="0">
              <a:effectLst/>
            </a:endParaRPr>
          </a:p>
        </p:txBody>
      </p:sp>
      <p:sp>
        <p:nvSpPr>
          <p:cNvPr id="8196" name="Fußzeilenplatzhalter 3"/>
          <p:cNvSpPr>
            <a:spLocks noGrp="1"/>
          </p:cNvSpPr>
          <p:nvPr>
            <p:ph type="ftr" sz="quarter" idx="4294967295"/>
          </p:nvPr>
        </p:nvSpPr>
        <p:spPr>
          <a:xfrm>
            <a:off x="2973388" y="6553200"/>
            <a:ext cx="32004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92E5C"/>
              </a:buClr>
              <a:buChar char="•"/>
              <a:defRPr sz="2400">
                <a:solidFill>
                  <a:schemeClr val="tx2"/>
                </a:solidFill>
                <a:latin typeface="Arial" pitchFamily="34" charset="0"/>
                <a:ea typeface="MS PGothic" pitchFamily="34" charset="-128"/>
              </a:defRPr>
            </a:lvl1pPr>
            <a:lvl2pPr marL="742950" indent="-285750">
              <a:spcBef>
                <a:spcPct val="20000"/>
              </a:spcBef>
              <a:buClr>
                <a:srgbClr val="092E5C"/>
              </a:buClr>
              <a:buChar char="–"/>
              <a:defRPr sz="2000">
                <a:solidFill>
                  <a:schemeClr val="tx2"/>
                </a:solidFill>
                <a:latin typeface="Arial" pitchFamily="34" charset="0"/>
                <a:ea typeface="MS PGothic" pitchFamily="34" charset="-128"/>
              </a:defRPr>
            </a:lvl2pPr>
            <a:lvl3pPr marL="1143000" indent="-228600">
              <a:spcBef>
                <a:spcPct val="20000"/>
              </a:spcBef>
              <a:buClr>
                <a:srgbClr val="092E5C"/>
              </a:buClr>
              <a:buChar char="•"/>
              <a:defRPr>
                <a:solidFill>
                  <a:schemeClr val="tx2"/>
                </a:solidFill>
                <a:latin typeface="Arial" pitchFamily="34" charset="0"/>
                <a:ea typeface="MS PGothic" pitchFamily="34" charset="-128"/>
              </a:defRPr>
            </a:lvl3pPr>
            <a:lvl4pPr marL="1600200" indent="-228600">
              <a:spcBef>
                <a:spcPct val="20000"/>
              </a:spcBef>
              <a:buClr>
                <a:srgbClr val="092E5C"/>
              </a:buClr>
              <a:buChar char="–"/>
              <a:defRPr sz="1600">
                <a:solidFill>
                  <a:schemeClr val="tx2"/>
                </a:solidFill>
                <a:latin typeface="Arial" pitchFamily="34" charset="0"/>
                <a:ea typeface="MS PGothic" pitchFamily="34" charset="-128"/>
              </a:defRPr>
            </a:lvl4pPr>
            <a:lvl5pPr marL="2057400" indent="-228600">
              <a:spcBef>
                <a:spcPct val="20000"/>
              </a:spcBef>
              <a:buClr>
                <a:srgbClr val="092E5C"/>
              </a:buClr>
              <a:buChar char="»"/>
              <a:defRPr sz="1600">
                <a:solidFill>
                  <a:schemeClr val="tx2"/>
                </a:solidFill>
                <a:latin typeface="Arial" pitchFamily="34" charset="0"/>
                <a:ea typeface="MS PGothic" pitchFamily="34" charset="-128"/>
              </a:defRPr>
            </a:lvl5pPr>
            <a:lvl6pPr marL="2514600" indent="-228600" eaLnBrk="0" fontAlgn="base" hangingPunct="0">
              <a:spcBef>
                <a:spcPct val="20000"/>
              </a:spcBef>
              <a:spcAft>
                <a:spcPct val="0"/>
              </a:spcAft>
              <a:buClr>
                <a:srgbClr val="092E5C"/>
              </a:buClr>
              <a:buChar char="»"/>
              <a:defRPr sz="1600">
                <a:solidFill>
                  <a:schemeClr val="tx2"/>
                </a:solidFill>
                <a:latin typeface="Arial" pitchFamily="34" charset="0"/>
                <a:ea typeface="MS PGothic" pitchFamily="34" charset="-128"/>
              </a:defRPr>
            </a:lvl6pPr>
            <a:lvl7pPr marL="2971800" indent="-228600" eaLnBrk="0" fontAlgn="base" hangingPunct="0">
              <a:spcBef>
                <a:spcPct val="20000"/>
              </a:spcBef>
              <a:spcAft>
                <a:spcPct val="0"/>
              </a:spcAft>
              <a:buClr>
                <a:srgbClr val="092E5C"/>
              </a:buClr>
              <a:buChar char="»"/>
              <a:defRPr sz="1600">
                <a:solidFill>
                  <a:schemeClr val="tx2"/>
                </a:solidFill>
                <a:latin typeface="Arial" pitchFamily="34" charset="0"/>
                <a:ea typeface="MS PGothic" pitchFamily="34" charset="-128"/>
              </a:defRPr>
            </a:lvl7pPr>
            <a:lvl8pPr marL="3429000" indent="-228600" eaLnBrk="0" fontAlgn="base" hangingPunct="0">
              <a:spcBef>
                <a:spcPct val="20000"/>
              </a:spcBef>
              <a:spcAft>
                <a:spcPct val="0"/>
              </a:spcAft>
              <a:buClr>
                <a:srgbClr val="092E5C"/>
              </a:buClr>
              <a:buChar char="»"/>
              <a:defRPr sz="1600">
                <a:solidFill>
                  <a:schemeClr val="tx2"/>
                </a:solidFill>
                <a:latin typeface="Arial" pitchFamily="34" charset="0"/>
                <a:ea typeface="MS PGothic" pitchFamily="34" charset="-128"/>
              </a:defRPr>
            </a:lvl8pPr>
            <a:lvl9pPr marL="3886200" indent="-228600" eaLnBrk="0" fontAlgn="base" hangingPunct="0">
              <a:spcBef>
                <a:spcPct val="20000"/>
              </a:spcBef>
              <a:spcAft>
                <a:spcPct val="0"/>
              </a:spcAft>
              <a:buClr>
                <a:srgbClr val="092E5C"/>
              </a:buClr>
              <a:buChar char="»"/>
              <a:defRPr sz="1600">
                <a:solidFill>
                  <a:schemeClr val="tx2"/>
                </a:solidFill>
                <a:latin typeface="Arial" pitchFamily="34" charset="0"/>
                <a:ea typeface="MS PGothic" pitchFamily="34" charset="-128"/>
              </a:defRPr>
            </a:lvl9pPr>
          </a:lstStyle>
          <a:p>
            <a:pPr>
              <a:spcBef>
                <a:spcPct val="0"/>
              </a:spcBef>
              <a:buClrTx/>
              <a:buFontTx/>
              <a:buNone/>
            </a:pPr>
            <a:r>
              <a:rPr lang="en-US" altLang="en-US" sz="900" dirty="0" smtClean="0">
                <a:solidFill>
                  <a:srgbClr val="092E5C"/>
                </a:solidFill>
              </a:rPr>
              <a:t>Copyright © 2017 Open Geospatial Consortium</a:t>
            </a:r>
          </a:p>
        </p:txBody>
      </p:sp>
      <p:pic>
        <p:nvPicPr>
          <p:cNvPr id="5" name="Picture 2" descr="Hom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34162" y="0"/>
            <a:ext cx="2454275" cy="1236954"/>
          </a:xfrm>
          <a:prstGeom prst="rect">
            <a:avLst/>
          </a:prstGeom>
          <a:solidFill>
            <a:schemeClr val="tx1"/>
          </a:solidFill>
        </p:spPr>
      </p:pic>
    </p:spTree>
    <p:extLst>
      <p:ext uri="{BB962C8B-B14F-4D97-AF65-F5344CB8AC3E}">
        <p14:creationId xmlns:p14="http://schemas.microsoft.com/office/powerpoint/2010/main" val="4158828022"/>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152400" y="463570"/>
            <a:ext cx="8610600" cy="5570756"/>
          </a:xfrm>
          <a:prstGeom prst="rect">
            <a:avLst/>
          </a:prstGeom>
        </p:spPr>
        <p:txBody>
          <a:bodyPr wrap="square">
            <a:spAutoFit/>
          </a:bodyPr>
          <a:lstStyle/>
          <a:p>
            <a:r>
              <a:rPr lang="en-AU" b="1" dirty="0" smtClean="0">
                <a:solidFill>
                  <a:srgbClr val="FFFF00"/>
                </a:solidFill>
                <a:latin typeface="+mn-lt"/>
                <a:cs typeface="+mn-cs"/>
              </a:rPr>
              <a:t>The OGC DWG</a:t>
            </a:r>
            <a:endParaRPr lang="da-DK" b="1" dirty="0">
              <a:solidFill>
                <a:srgbClr val="FFFF00"/>
              </a:solidFill>
              <a:latin typeface="+mn-lt"/>
              <a:cs typeface="+mn-cs"/>
            </a:endParaRPr>
          </a:p>
          <a:p>
            <a:endParaRPr lang="en-US" sz="2400" dirty="0" smtClean="0">
              <a:solidFill>
                <a:srgbClr val="FFFF00"/>
              </a:solidFill>
              <a:latin typeface="+mn-lt"/>
              <a:cs typeface="+mn-cs"/>
            </a:endParaRPr>
          </a:p>
          <a:p>
            <a:endParaRPr lang="en-US" sz="2400" dirty="0" smtClean="0">
              <a:solidFill>
                <a:srgbClr val="FFFF00"/>
              </a:solidFill>
              <a:latin typeface="+mn-lt"/>
              <a:cs typeface="+mn-cs"/>
            </a:endParaRPr>
          </a:p>
          <a:p>
            <a:r>
              <a:rPr lang="en-US" sz="2000" dirty="0">
                <a:solidFill>
                  <a:srgbClr val="FFFF00"/>
                </a:solidFill>
                <a:latin typeface="+mn-lt"/>
                <a:cs typeface="+mn-cs"/>
              </a:rPr>
              <a:t>The DWG will also ensure that the evolving </a:t>
            </a:r>
            <a:r>
              <a:rPr lang="en-US" sz="2000" b="1" u="sng" dirty="0">
                <a:solidFill>
                  <a:srgbClr val="FFFF00"/>
                </a:solidFill>
                <a:latin typeface="+mn-lt"/>
                <a:cs typeface="+mn-cs"/>
              </a:rPr>
              <a:t>IHO standards </a:t>
            </a:r>
            <a:r>
              <a:rPr lang="en-US" sz="2000" dirty="0">
                <a:solidFill>
                  <a:srgbClr val="FFFF00"/>
                </a:solidFill>
                <a:latin typeface="+mn-lt"/>
                <a:cs typeface="+mn-cs"/>
              </a:rPr>
              <a:t>(e.g. S-100) </a:t>
            </a:r>
            <a:r>
              <a:rPr lang="en-US" sz="2000" b="1" u="sng" dirty="0">
                <a:solidFill>
                  <a:srgbClr val="FFFF00"/>
                </a:solidFill>
                <a:latin typeface="+mn-lt"/>
                <a:cs typeface="+mn-cs"/>
              </a:rPr>
              <a:t>are brought to the attention of the OGC members</a:t>
            </a:r>
            <a:r>
              <a:rPr lang="en-US" sz="2000" dirty="0">
                <a:solidFill>
                  <a:srgbClr val="FFFF00"/>
                </a:solidFill>
                <a:latin typeface="+mn-lt"/>
                <a:cs typeface="+mn-cs"/>
              </a:rPr>
              <a:t> and the evolving </a:t>
            </a:r>
            <a:r>
              <a:rPr lang="en-US" sz="2000" b="1" u="sng" dirty="0">
                <a:solidFill>
                  <a:srgbClr val="FFFF00"/>
                </a:solidFill>
                <a:latin typeface="+mn-lt"/>
                <a:cs typeface="+mn-cs"/>
              </a:rPr>
              <a:t>OGC standards are brought to the attention of IHO members</a:t>
            </a:r>
            <a:r>
              <a:rPr lang="en-US" sz="2000" dirty="0">
                <a:solidFill>
                  <a:srgbClr val="FFFF00"/>
                </a:solidFill>
                <a:latin typeface="+mn-lt"/>
                <a:cs typeface="+mn-cs"/>
              </a:rPr>
              <a:t> in an effort to ensure best practices are being used and the latest technical approaches considered</a:t>
            </a:r>
            <a:r>
              <a:rPr lang="en-US" sz="2000" dirty="0" smtClean="0">
                <a:solidFill>
                  <a:srgbClr val="FFFF00"/>
                </a:solidFill>
                <a:latin typeface="+mn-lt"/>
                <a:cs typeface="+mn-cs"/>
              </a:rPr>
              <a:t>.</a:t>
            </a:r>
          </a:p>
          <a:p>
            <a:endParaRPr lang="en-US" sz="2000" dirty="0">
              <a:solidFill>
                <a:srgbClr val="FFFF00"/>
              </a:solidFill>
              <a:latin typeface="+mn-lt"/>
              <a:cs typeface="+mn-cs"/>
            </a:endParaRPr>
          </a:p>
          <a:p>
            <a:r>
              <a:rPr lang="en-US" sz="2000" dirty="0">
                <a:solidFill>
                  <a:srgbClr val="FFFF00"/>
                </a:solidFill>
                <a:latin typeface="+mn-lt"/>
                <a:cs typeface="+mn-cs"/>
              </a:rPr>
              <a:t>The </a:t>
            </a:r>
            <a:r>
              <a:rPr lang="en-US" sz="2000" b="1" u="sng" dirty="0">
                <a:solidFill>
                  <a:srgbClr val="FFFF00"/>
                </a:solidFill>
                <a:latin typeface="+mn-lt"/>
                <a:cs typeface="+mn-cs"/>
              </a:rPr>
              <a:t>DWG will work closely with the IHO MSDI Working Group</a:t>
            </a:r>
            <a:r>
              <a:rPr lang="en-US" sz="2000" dirty="0">
                <a:solidFill>
                  <a:srgbClr val="FFFF00"/>
                </a:solidFill>
                <a:latin typeface="+mn-lt"/>
                <a:cs typeface="+mn-cs"/>
              </a:rPr>
              <a:t> and potentially its adjacent groups/commissions/committees under the IHO Inter-regional Coordination Committee and the IHO Hydrographic Services and Standards Committee and other related organizations.</a:t>
            </a:r>
          </a:p>
          <a:p>
            <a:endParaRPr lang="en-US" sz="2000" dirty="0">
              <a:solidFill>
                <a:srgbClr val="FFFF00"/>
              </a:solidFill>
              <a:latin typeface="+mn-lt"/>
              <a:cs typeface="+mn-cs"/>
            </a:endParaRPr>
          </a:p>
          <a:p>
            <a:r>
              <a:rPr lang="en-US" sz="2000" b="1" u="sng" dirty="0" smtClean="0">
                <a:solidFill>
                  <a:srgbClr val="FFFF00"/>
                </a:solidFill>
                <a:latin typeface="+mn-lt"/>
                <a:cs typeface="+mn-cs"/>
              </a:rPr>
              <a:t>Membership </a:t>
            </a:r>
            <a:r>
              <a:rPr lang="en-US" sz="2000" b="1" u="sng" dirty="0">
                <a:solidFill>
                  <a:srgbClr val="FFFF00"/>
                </a:solidFill>
                <a:latin typeface="+mn-lt"/>
                <a:cs typeface="+mn-cs"/>
              </a:rPr>
              <a:t>will be open </a:t>
            </a:r>
            <a:r>
              <a:rPr lang="en-US" sz="2000" dirty="0">
                <a:solidFill>
                  <a:srgbClr val="FFFF00"/>
                </a:solidFill>
                <a:latin typeface="+mn-lt"/>
                <a:cs typeface="+mn-cs"/>
              </a:rPr>
              <a:t>to those with an interest in the marine geospatial data community. Active membership is defined by regular member contributions of material or participation in Marine DWG meetings and discussions</a:t>
            </a:r>
            <a:endParaRPr lang="en-AU" sz="2000" dirty="0">
              <a:solidFill>
                <a:srgbClr val="FFFF00"/>
              </a:solidFill>
              <a:latin typeface="+mn-lt"/>
              <a:cs typeface="+mn-cs"/>
            </a:endParaRPr>
          </a:p>
          <a:p>
            <a:endParaRPr lang="da-DK" sz="2000" dirty="0">
              <a:solidFill>
                <a:srgbClr val="FFFF00"/>
              </a:solidFill>
              <a:latin typeface="+mn-lt"/>
              <a:cs typeface="+mn-cs"/>
            </a:endParaRPr>
          </a:p>
        </p:txBody>
      </p:sp>
      <p:pic>
        <p:nvPicPr>
          <p:cNvPr id="3" name="Picture 2" descr="Hom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34162" y="0"/>
            <a:ext cx="2454275" cy="1236954"/>
          </a:xfrm>
          <a:prstGeom prst="rect">
            <a:avLst/>
          </a:prstGeom>
          <a:solidFill>
            <a:schemeClr val="tx1"/>
          </a:solidFill>
        </p:spPr>
      </p:pic>
    </p:spTree>
    <p:extLst>
      <p:ext uri="{BB962C8B-B14F-4D97-AF65-F5344CB8AC3E}">
        <p14:creationId xmlns:p14="http://schemas.microsoft.com/office/powerpoint/2010/main" val="2485771906"/>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400" y="38100"/>
            <a:ext cx="7429500" cy="911225"/>
          </a:xfrm>
        </p:spPr>
        <p:txBody>
          <a:bodyPr/>
          <a:lstStyle/>
          <a:p>
            <a:pPr>
              <a:defRPr/>
            </a:pPr>
            <a:r>
              <a:rPr lang="de-DE" altLang="en-US" sz="2800" b="1" dirty="0" smtClean="0">
                <a:effectLst/>
              </a:rPr>
              <a:t>Marine DWG Members</a:t>
            </a:r>
            <a:endParaRPr lang="en-US" altLang="en-US" sz="2800" b="1" dirty="0" smtClean="0">
              <a:effectLst/>
            </a:endParaRPr>
          </a:p>
        </p:txBody>
      </p:sp>
      <p:sp>
        <p:nvSpPr>
          <p:cNvPr id="10243" name="Fußzeilenplatzhalter 3"/>
          <p:cNvSpPr>
            <a:spLocks noGrp="1"/>
          </p:cNvSpPr>
          <p:nvPr>
            <p:ph type="ftr" sz="quarter" idx="4294967295"/>
          </p:nvPr>
        </p:nvSpPr>
        <p:spPr>
          <a:xfrm>
            <a:off x="2973388" y="6553200"/>
            <a:ext cx="32004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92E5C"/>
              </a:buClr>
              <a:buChar char="•"/>
              <a:defRPr sz="2400">
                <a:solidFill>
                  <a:schemeClr val="tx2"/>
                </a:solidFill>
                <a:latin typeface="Arial" pitchFamily="34" charset="0"/>
                <a:ea typeface="MS PGothic" pitchFamily="34" charset="-128"/>
              </a:defRPr>
            </a:lvl1pPr>
            <a:lvl2pPr marL="742950" indent="-285750">
              <a:spcBef>
                <a:spcPct val="20000"/>
              </a:spcBef>
              <a:buClr>
                <a:srgbClr val="092E5C"/>
              </a:buClr>
              <a:buChar char="–"/>
              <a:defRPr sz="2000">
                <a:solidFill>
                  <a:schemeClr val="tx2"/>
                </a:solidFill>
                <a:latin typeface="Arial" pitchFamily="34" charset="0"/>
                <a:ea typeface="MS PGothic" pitchFamily="34" charset="-128"/>
              </a:defRPr>
            </a:lvl2pPr>
            <a:lvl3pPr marL="1143000" indent="-228600">
              <a:spcBef>
                <a:spcPct val="20000"/>
              </a:spcBef>
              <a:buClr>
                <a:srgbClr val="092E5C"/>
              </a:buClr>
              <a:buChar char="•"/>
              <a:defRPr>
                <a:solidFill>
                  <a:schemeClr val="tx2"/>
                </a:solidFill>
                <a:latin typeface="Arial" pitchFamily="34" charset="0"/>
                <a:ea typeface="MS PGothic" pitchFamily="34" charset="-128"/>
              </a:defRPr>
            </a:lvl3pPr>
            <a:lvl4pPr marL="1600200" indent="-228600">
              <a:spcBef>
                <a:spcPct val="20000"/>
              </a:spcBef>
              <a:buClr>
                <a:srgbClr val="092E5C"/>
              </a:buClr>
              <a:buChar char="–"/>
              <a:defRPr sz="1600">
                <a:solidFill>
                  <a:schemeClr val="tx2"/>
                </a:solidFill>
                <a:latin typeface="Arial" pitchFamily="34" charset="0"/>
                <a:ea typeface="MS PGothic" pitchFamily="34" charset="-128"/>
              </a:defRPr>
            </a:lvl4pPr>
            <a:lvl5pPr marL="2057400" indent="-228600">
              <a:spcBef>
                <a:spcPct val="20000"/>
              </a:spcBef>
              <a:buClr>
                <a:srgbClr val="092E5C"/>
              </a:buClr>
              <a:buChar char="»"/>
              <a:defRPr sz="1600">
                <a:solidFill>
                  <a:schemeClr val="tx2"/>
                </a:solidFill>
                <a:latin typeface="Arial" pitchFamily="34" charset="0"/>
                <a:ea typeface="MS PGothic" pitchFamily="34" charset="-128"/>
              </a:defRPr>
            </a:lvl5pPr>
            <a:lvl6pPr marL="2514600" indent="-228600" eaLnBrk="0" fontAlgn="base" hangingPunct="0">
              <a:spcBef>
                <a:spcPct val="20000"/>
              </a:spcBef>
              <a:spcAft>
                <a:spcPct val="0"/>
              </a:spcAft>
              <a:buClr>
                <a:srgbClr val="092E5C"/>
              </a:buClr>
              <a:buChar char="»"/>
              <a:defRPr sz="1600">
                <a:solidFill>
                  <a:schemeClr val="tx2"/>
                </a:solidFill>
                <a:latin typeface="Arial" pitchFamily="34" charset="0"/>
                <a:ea typeface="MS PGothic" pitchFamily="34" charset="-128"/>
              </a:defRPr>
            </a:lvl6pPr>
            <a:lvl7pPr marL="2971800" indent="-228600" eaLnBrk="0" fontAlgn="base" hangingPunct="0">
              <a:spcBef>
                <a:spcPct val="20000"/>
              </a:spcBef>
              <a:spcAft>
                <a:spcPct val="0"/>
              </a:spcAft>
              <a:buClr>
                <a:srgbClr val="092E5C"/>
              </a:buClr>
              <a:buChar char="»"/>
              <a:defRPr sz="1600">
                <a:solidFill>
                  <a:schemeClr val="tx2"/>
                </a:solidFill>
                <a:latin typeface="Arial" pitchFamily="34" charset="0"/>
                <a:ea typeface="MS PGothic" pitchFamily="34" charset="-128"/>
              </a:defRPr>
            </a:lvl7pPr>
            <a:lvl8pPr marL="3429000" indent="-228600" eaLnBrk="0" fontAlgn="base" hangingPunct="0">
              <a:spcBef>
                <a:spcPct val="20000"/>
              </a:spcBef>
              <a:spcAft>
                <a:spcPct val="0"/>
              </a:spcAft>
              <a:buClr>
                <a:srgbClr val="092E5C"/>
              </a:buClr>
              <a:buChar char="»"/>
              <a:defRPr sz="1600">
                <a:solidFill>
                  <a:schemeClr val="tx2"/>
                </a:solidFill>
                <a:latin typeface="Arial" pitchFamily="34" charset="0"/>
                <a:ea typeface="MS PGothic" pitchFamily="34" charset="-128"/>
              </a:defRPr>
            </a:lvl8pPr>
            <a:lvl9pPr marL="3886200" indent="-228600" eaLnBrk="0" fontAlgn="base" hangingPunct="0">
              <a:spcBef>
                <a:spcPct val="20000"/>
              </a:spcBef>
              <a:spcAft>
                <a:spcPct val="0"/>
              </a:spcAft>
              <a:buClr>
                <a:srgbClr val="092E5C"/>
              </a:buClr>
              <a:buChar char="»"/>
              <a:defRPr sz="1600">
                <a:solidFill>
                  <a:schemeClr val="tx2"/>
                </a:solidFill>
                <a:latin typeface="Arial" pitchFamily="34" charset="0"/>
                <a:ea typeface="MS PGothic" pitchFamily="34" charset="-128"/>
              </a:defRPr>
            </a:lvl9pPr>
          </a:lstStyle>
          <a:p>
            <a:pPr>
              <a:spcBef>
                <a:spcPct val="0"/>
              </a:spcBef>
              <a:buClrTx/>
              <a:buFontTx/>
              <a:buNone/>
            </a:pPr>
            <a:r>
              <a:rPr lang="en-US" altLang="en-US" sz="900" smtClean="0">
                <a:solidFill>
                  <a:srgbClr val="092E5C"/>
                </a:solidFill>
              </a:rPr>
              <a:t>Copyright © 2016 Open Geospatial Consortium</a:t>
            </a:r>
          </a:p>
        </p:txBody>
      </p:sp>
      <p:sp>
        <p:nvSpPr>
          <p:cNvPr id="7" name="Inhaltsplatzhalter 2"/>
          <p:cNvSpPr>
            <a:spLocks noGrp="1"/>
          </p:cNvSpPr>
          <p:nvPr>
            <p:ph idx="1"/>
          </p:nvPr>
        </p:nvSpPr>
        <p:spPr>
          <a:xfrm>
            <a:off x="304800" y="990600"/>
            <a:ext cx="8721725" cy="990600"/>
          </a:xfrm>
        </p:spPr>
        <p:txBody>
          <a:bodyPr/>
          <a:lstStyle/>
          <a:p>
            <a:pPr>
              <a:buFont typeface="Wingdings" panose="05000000000000000000" pitchFamily="2" charset="2"/>
              <a:buChar char="Ø"/>
              <a:defRPr/>
            </a:pPr>
            <a:r>
              <a:rPr lang="en-US" sz="2400" dirty="0" smtClean="0">
                <a:effectLst/>
              </a:rPr>
              <a:t>There are currently 56 members</a:t>
            </a:r>
            <a:endParaRPr lang="en-US" sz="2400" dirty="0">
              <a:effectLst/>
            </a:endParaRPr>
          </a:p>
          <a:p>
            <a:pPr>
              <a:buFont typeface="Wingdings" panose="05000000000000000000" pitchFamily="2" charset="2"/>
              <a:buChar char="Ø"/>
              <a:defRPr/>
            </a:pPr>
            <a:r>
              <a:rPr lang="en-US" sz="2400" dirty="0" smtClean="0">
                <a:effectLst/>
              </a:rPr>
              <a:t>With only a handful from Hydrographic Offices</a:t>
            </a:r>
          </a:p>
          <a:p>
            <a:pPr>
              <a:buFont typeface="Wingdings" panose="05000000000000000000" pitchFamily="2" charset="2"/>
              <a:buChar char="Ø"/>
              <a:defRPr/>
            </a:pPr>
            <a:r>
              <a:rPr lang="en-US" sz="2400" dirty="0" smtClean="0">
                <a:effectLst/>
              </a:rPr>
              <a:t>Group </a:t>
            </a:r>
            <a:r>
              <a:rPr lang="en-US" sz="2400" dirty="0">
                <a:effectLst/>
              </a:rPr>
              <a:t>chairs include:</a:t>
            </a:r>
          </a:p>
          <a:p>
            <a:pPr lvl="1">
              <a:buFont typeface="Wingdings" panose="05000000000000000000" pitchFamily="2" charset="2"/>
              <a:buChar char="Ø"/>
              <a:defRPr/>
            </a:pPr>
            <a:r>
              <a:rPr lang="en-US" sz="2000" dirty="0">
                <a:effectLst/>
              </a:rPr>
              <a:t>Sebastian </a:t>
            </a:r>
            <a:r>
              <a:rPr lang="en-US" sz="2000" dirty="0" err="1">
                <a:effectLst/>
              </a:rPr>
              <a:t>Carisio</a:t>
            </a:r>
            <a:r>
              <a:rPr lang="en-US" sz="2000" dirty="0">
                <a:effectLst/>
              </a:rPr>
              <a:t> – NGA</a:t>
            </a:r>
          </a:p>
          <a:p>
            <a:pPr lvl="1">
              <a:buFont typeface="Wingdings" panose="05000000000000000000" pitchFamily="2" charset="2"/>
              <a:buChar char="Ø"/>
              <a:defRPr/>
            </a:pPr>
            <a:r>
              <a:rPr lang="en-US" sz="2000" dirty="0">
                <a:effectLst/>
              </a:rPr>
              <a:t>Jonathan Pritchard – UKHO</a:t>
            </a:r>
          </a:p>
          <a:p>
            <a:pPr lvl="1">
              <a:buFont typeface="Wingdings" panose="05000000000000000000" pitchFamily="2" charset="2"/>
              <a:buChar char="Ø"/>
              <a:defRPr/>
            </a:pPr>
            <a:r>
              <a:rPr lang="en-US" sz="2000" dirty="0">
                <a:effectLst/>
              </a:rPr>
              <a:t>Andy </a:t>
            </a:r>
            <a:r>
              <a:rPr lang="en-US" sz="2000" dirty="0" err="1">
                <a:effectLst/>
              </a:rPr>
              <a:t>Hoggarth</a:t>
            </a:r>
            <a:r>
              <a:rPr lang="en-US" sz="2000" dirty="0">
                <a:effectLst/>
              </a:rPr>
              <a:t> – Teledyne </a:t>
            </a:r>
            <a:r>
              <a:rPr lang="en-US" sz="2000" dirty="0" smtClean="0">
                <a:effectLst/>
              </a:rPr>
              <a:t>CARIS</a:t>
            </a:r>
          </a:p>
          <a:p>
            <a:pPr>
              <a:buFont typeface="Wingdings" panose="05000000000000000000" pitchFamily="2" charset="2"/>
              <a:buChar char="Ø"/>
              <a:defRPr/>
            </a:pPr>
            <a:r>
              <a:rPr lang="en-US" sz="2400" dirty="0" smtClean="0">
                <a:effectLst/>
              </a:rPr>
              <a:t>It’s </a:t>
            </a:r>
            <a:r>
              <a:rPr lang="en-US" sz="2400" dirty="0">
                <a:effectLst/>
              </a:rPr>
              <a:t>important the Hydrography has a voice and an opportunity to compare ideas with peers in the wider geospatial </a:t>
            </a:r>
            <a:r>
              <a:rPr lang="en-US" sz="2400" dirty="0" smtClean="0">
                <a:effectLst/>
              </a:rPr>
              <a:t>community</a:t>
            </a:r>
          </a:p>
          <a:p>
            <a:pPr>
              <a:buFont typeface="Wingdings" panose="05000000000000000000" pitchFamily="2" charset="2"/>
              <a:buChar char="Ø"/>
              <a:defRPr/>
            </a:pPr>
            <a:r>
              <a:rPr lang="en-US" sz="2400" dirty="0" smtClean="0">
                <a:effectLst/>
              </a:rPr>
              <a:t>Encourage </a:t>
            </a:r>
            <a:r>
              <a:rPr lang="en-US" sz="2400" dirty="0">
                <a:effectLst/>
              </a:rPr>
              <a:t>regional member state participation at OGC TC meetings either in person or remotely via web conference</a:t>
            </a:r>
          </a:p>
          <a:p>
            <a:pPr>
              <a:buFont typeface="Wingdings" panose="05000000000000000000" pitchFamily="2" charset="2"/>
              <a:buChar char="Ø"/>
              <a:defRPr/>
            </a:pPr>
            <a:endParaRPr lang="en-US" sz="2400" dirty="0">
              <a:effectLst/>
            </a:endParaRPr>
          </a:p>
          <a:p>
            <a:pPr lvl="1">
              <a:buFont typeface="Wingdings" panose="05000000000000000000" pitchFamily="2" charset="2"/>
              <a:buChar char="Ø"/>
              <a:defRPr/>
            </a:pPr>
            <a:endParaRPr lang="en-US" sz="2000" dirty="0">
              <a:effectLst/>
            </a:endParaRPr>
          </a:p>
          <a:p>
            <a:pPr>
              <a:buFont typeface="Wingdings" panose="05000000000000000000" pitchFamily="2" charset="2"/>
              <a:buChar char="Ø"/>
              <a:defRPr/>
            </a:pPr>
            <a:endParaRPr lang="en-US" sz="2400" dirty="0" smtClean="0">
              <a:effectLst/>
            </a:endParaRPr>
          </a:p>
          <a:p>
            <a:pPr>
              <a:buFont typeface="Wingdings" panose="05000000000000000000" pitchFamily="2" charset="2"/>
              <a:buChar char="Ø"/>
              <a:defRPr/>
            </a:pPr>
            <a:endParaRPr lang="en-US" sz="2400" dirty="0">
              <a:effectLst/>
            </a:endParaRPr>
          </a:p>
          <a:p>
            <a:pPr lvl="1">
              <a:buFont typeface="Wingdings" panose="05000000000000000000" pitchFamily="2" charset="2"/>
              <a:buChar char="Ø"/>
              <a:defRPr/>
            </a:pPr>
            <a:endParaRPr lang="en-US" sz="2000" dirty="0">
              <a:effectLst/>
            </a:endParaRPr>
          </a:p>
          <a:p>
            <a:pPr>
              <a:buFont typeface="Wingdings" panose="05000000000000000000" pitchFamily="2" charset="2"/>
              <a:buChar char="Ø"/>
              <a:defRPr/>
            </a:pPr>
            <a:endParaRPr lang="en-US" sz="2400" dirty="0">
              <a:effectLst/>
            </a:endParaRPr>
          </a:p>
          <a:p>
            <a:pPr>
              <a:buFont typeface="Wingdings" panose="05000000000000000000" pitchFamily="2" charset="2"/>
              <a:buChar char="Ø"/>
              <a:defRPr/>
            </a:pPr>
            <a:endParaRPr lang="en-US" sz="2400" dirty="0">
              <a:effectLst/>
            </a:endParaRPr>
          </a:p>
          <a:p>
            <a:pPr>
              <a:buFont typeface="Wingdings" panose="05000000000000000000" pitchFamily="2" charset="2"/>
              <a:buChar char="Ø"/>
              <a:defRPr/>
            </a:pPr>
            <a:endParaRPr lang="en-US" altLang="en-US" sz="2400" dirty="0" smtClean="0">
              <a:effectLst/>
            </a:endParaRPr>
          </a:p>
        </p:txBody>
      </p:sp>
    </p:spTree>
    <p:extLst>
      <p:ext uri="{BB962C8B-B14F-4D97-AF65-F5344CB8AC3E}">
        <p14:creationId xmlns:p14="http://schemas.microsoft.com/office/powerpoint/2010/main" val="3124857053"/>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88900" y="25400"/>
            <a:ext cx="8978900" cy="6032421"/>
          </a:xfrm>
          <a:prstGeom prst="rect">
            <a:avLst/>
          </a:prstGeom>
        </p:spPr>
        <p:txBody>
          <a:bodyPr wrap="square">
            <a:spAutoFit/>
          </a:bodyPr>
          <a:lstStyle/>
          <a:p>
            <a:pPr eaLnBrk="0" hangingPunct="0">
              <a:spcBef>
                <a:spcPts val="600"/>
              </a:spcBef>
              <a:spcAft>
                <a:spcPts val="600"/>
              </a:spcAft>
              <a:buClr>
                <a:srgbClr val="FFFF00"/>
              </a:buClr>
              <a:buSzPct val="60000"/>
              <a:defRPr/>
            </a:pPr>
            <a:r>
              <a:rPr lang="en-AU" b="1" dirty="0">
                <a:solidFill>
                  <a:srgbClr val="FFFF00"/>
                </a:solidFill>
                <a:latin typeface="+mn-lt"/>
                <a:cs typeface="+mn-cs"/>
              </a:rPr>
              <a:t>Concept Development Initiative </a:t>
            </a:r>
            <a:r>
              <a:rPr lang="en-AU" b="1" dirty="0" smtClean="0">
                <a:solidFill>
                  <a:srgbClr val="FFFF00"/>
                </a:solidFill>
                <a:latin typeface="+mn-lt"/>
                <a:cs typeface="+mn-cs"/>
              </a:rPr>
              <a:t>– </a:t>
            </a:r>
            <a:br>
              <a:rPr lang="en-AU" b="1" dirty="0" smtClean="0">
                <a:solidFill>
                  <a:srgbClr val="FFFF00"/>
                </a:solidFill>
                <a:latin typeface="+mn-lt"/>
                <a:cs typeface="+mn-cs"/>
              </a:rPr>
            </a:br>
            <a:r>
              <a:rPr lang="en-AU" b="1" dirty="0" smtClean="0">
                <a:solidFill>
                  <a:srgbClr val="FFFF00"/>
                </a:solidFill>
                <a:latin typeface="+mn-lt"/>
                <a:cs typeface="+mn-cs"/>
              </a:rPr>
              <a:t>Defining </a:t>
            </a:r>
            <a:r>
              <a:rPr lang="en-AU" b="1" dirty="0">
                <a:solidFill>
                  <a:srgbClr val="FFFF00"/>
                </a:solidFill>
                <a:latin typeface="+mn-lt"/>
                <a:cs typeface="+mn-cs"/>
              </a:rPr>
              <a:t>the Future of Marine Spatial Data Infrastructure</a:t>
            </a:r>
            <a:r>
              <a:rPr lang="en-AU" sz="2400" b="1" dirty="0" smtClean="0">
                <a:solidFill>
                  <a:srgbClr val="FFFF00"/>
                </a:solidFill>
                <a:latin typeface="+mn-lt"/>
                <a:cs typeface="+mn-cs"/>
              </a:rPr>
              <a:t>.</a:t>
            </a:r>
          </a:p>
          <a:p>
            <a:pPr eaLnBrk="0" hangingPunct="0">
              <a:spcBef>
                <a:spcPts val="600"/>
              </a:spcBef>
              <a:spcAft>
                <a:spcPts val="600"/>
              </a:spcAft>
              <a:buClr>
                <a:srgbClr val="FFFF00"/>
              </a:buClr>
              <a:buSzPct val="60000"/>
              <a:defRPr/>
            </a:pPr>
            <a:r>
              <a:rPr lang="en-AU" sz="1200" dirty="0">
                <a:solidFill>
                  <a:srgbClr val="FFFF00"/>
                </a:solidFill>
                <a:latin typeface="+mn-lt"/>
                <a:cs typeface="+mn-cs"/>
              </a:rPr>
              <a:t/>
            </a:r>
            <a:br>
              <a:rPr lang="en-AU" sz="1200" dirty="0">
                <a:solidFill>
                  <a:srgbClr val="FFFF00"/>
                </a:solidFill>
                <a:latin typeface="+mn-lt"/>
                <a:cs typeface="+mn-cs"/>
              </a:rPr>
            </a:br>
            <a:r>
              <a:rPr lang="en-AU" sz="2000" dirty="0" smtClean="0">
                <a:solidFill>
                  <a:srgbClr val="FFFF00"/>
                </a:solidFill>
                <a:latin typeface="+mn-lt"/>
                <a:cs typeface="+mn-cs"/>
              </a:rPr>
              <a:t>At </a:t>
            </a:r>
            <a:r>
              <a:rPr lang="en-AU" sz="2000" dirty="0">
                <a:solidFill>
                  <a:srgbClr val="FFFF00"/>
                </a:solidFill>
                <a:latin typeface="+mn-lt"/>
                <a:cs typeface="+mn-cs"/>
              </a:rPr>
              <a:t>the MSDIWG meeting in Vancouver 2017, the MS discussed the possibility to </a:t>
            </a:r>
            <a:r>
              <a:rPr lang="en-AU" sz="2000" b="1" u="sng" dirty="0">
                <a:solidFill>
                  <a:srgbClr val="FFFF00"/>
                </a:solidFill>
                <a:latin typeface="+mn-lt"/>
                <a:cs typeface="+mn-cs"/>
              </a:rPr>
              <a:t>create an </a:t>
            </a:r>
            <a:r>
              <a:rPr lang="en-AU" sz="2000" b="1" u="sng" dirty="0" smtClean="0">
                <a:solidFill>
                  <a:srgbClr val="FFFF00"/>
                </a:solidFill>
                <a:latin typeface="+mn-lt"/>
                <a:cs typeface="+mn-cs"/>
              </a:rPr>
              <a:t>IHO/OGC </a:t>
            </a:r>
            <a:r>
              <a:rPr lang="en-AU" sz="2000" b="1" u="sng" dirty="0">
                <a:solidFill>
                  <a:srgbClr val="FFFF00"/>
                </a:solidFill>
                <a:latin typeface="+mn-lt"/>
                <a:cs typeface="+mn-cs"/>
              </a:rPr>
              <a:t>study that could establish the framework for future development of MSDI</a:t>
            </a:r>
            <a:r>
              <a:rPr lang="en-AU" sz="2000" dirty="0">
                <a:solidFill>
                  <a:srgbClr val="FFFF00"/>
                </a:solidFill>
                <a:latin typeface="+mn-lt"/>
                <a:cs typeface="+mn-cs"/>
              </a:rPr>
              <a:t>. </a:t>
            </a:r>
            <a:endParaRPr lang="en-AU" sz="2000" dirty="0" smtClean="0">
              <a:solidFill>
                <a:srgbClr val="FFFF00"/>
              </a:solidFill>
              <a:latin typeface="+mn-lt"/>
              <a:cs typeface="+mn-cs"/>
            </a:endParaRPr>
          </a:p>
          <a:p>
            <a:pPr eaLnBrk="0" hangingPunct="0">
              <a:spcBef>
                <a:spcPts val="600"/>
              </a:spcBef>
              <a:spcAft>
                <a:spcPts val="600"/>
              </a:spcAft>
              <a:buClr>
                <a:srgbClr val="FFFF00"/>
              </a:buClr>
              <a:buSzPct val="60000"/>
              <a:defRPr/>
            </a:pPr>
            <a:r>
              <a:rPr lang="en-AU" sz="2000" dirty="0">
                <a:solidFill>
                  <a:srgbClr val="FFFF00"/>
                </a:solidFill>
                <a:latin typeface="+mn-lt"/>
                <a:cs typeface="+mn-cs"/>
              </a:rPr>
              <a:t/>
            </a:r>
            <a:br>
              <a:rPr lang="en-AU" sz="2000" dirty="0">
                <a:solidFill>
                  <a:srgbClr val="FFFF00"/>
                </a:solidFill>
                <a:latin typeface="+mn-lt"/>
                <a:cs typeface="+mn-cs"/>
              </a:rPr>
            </a:br>
            <a:r>
              <a:rPr lang="en-AU" sz="2000" dirty="0" smtClean="0">
                <a:solidFill>
                  <a:srgbClr val="FFFF00"/>
                </a:solidFill>
                <a:latin typeface="+mn-lt"/>
                <a:cs typeface="+mn-cs"/>
              </a:rPr>
              <a:t>After </a:t>
            </a:r>
            <a:r>
              <a:rPr lang="en-AU" sz="2000" dirty="0">
                <a:solidFill>
                  <a:srgbClr val="FFFF00"/>
                </a:solidFill>
                <a:latin typeface="+mn-lt"/>
                <a:cs typeface="+mn-cs"/>
              </a:rPr>
              <a:t>the MSDIWG meeting OGC has developed a proposal for </a:t>
            </a:r>
            <a:r>
              <a:rPr lang="en-AU" sz="2000" b="1" u="sng" dirty="0">
                <a:solidFill>
                  <a:srgbClr val="FFFF00"/>
                </a:solidFill>
                <a:latin typeface="+mn-lt"/>
                <a:cs typeface="+mn-cs"/>
              </a:rPr>
              <a:t>a concept development study for MSDI</a:t>
            </a:r>
            <a:r>
              <a:rPr lang="en-AU" sz="2000" dirty="0">
                <a:solidFill>
                  <a:srgbClr val="FFFF00"/>
                </a:solidFill>
                <a:latin typeface="+mn-lt"/>
                <a:cs typeface="+mn-cs"/>
              </a:rPr>
              <a:t>, with the ultimate intent after completion to propose to IHO a full pilot timed for 2018 to be funded by the IHO.  See attached structured proposal for a concept development study for MSDI at Annex D</a:t>
            </a:r>
            <a:r>
              <a:rPr lang="en-AU" sz="2000" dirty="0" smtClean="0">
                <a:solidFill>
                  <a:srgbClr val="FFFF00"/>
                </a:solidFill>
                <a:latin typeface="+mn-lt"/>
                <a:cs typeface="+mn-cs"/>
              </a:rPr>
              <a:t>.</a:t>
            </a:r>
          </a:p>
          <a:p>
            <a:pPr eaLnBrk="0" hangingPunct="0">
              <a:spcBef>
                <a:spcPts val="600"/>
              </a:spcBef>
              <a:spcAft>
                <a:spcPts val="600"/>
              </a:spcAft>
              <a:buClr>
                <a:srgbClr val="FFFF00"/>
              </a:buClr>
              <a:buSzPct val="60000"/>
              <a:defRPr/>
            </a:pPr>
            <a:endParaRPr lang="en-AU" sz="2000" dirty="0" smtClean="0">
              <a:solidFill>
                <a:srgbClr val="FFFF00"/>
              </a:solidFill>
              <a:latin typeface="+mn-lt"/>
              <a:cs typeface="+mn-cs"/>
            </a:endParaRPr>
          </a:p>
          <a:p>
            <a:pPr eaLnBrk="0" hangingPunct="0">
              <a:spcBef>
                <a:spcPts val="600"/>
              </a:spcBef>
              <a:spcAft>
                <a:spcPts val="600"/>
              </a:spcAft>
              <a:buClr>
                <a:srgbClr val="FFFF00"/>
              </a:buClr>
              <a:buSzPct val="60000"/>
              <a:defRPr/>
            </a:pPr>
            <a:r>
              <a:rPr lang="en-AU" sz="2000" dirty="0" smtClean="0">
                <a:solidFill>
                  <a:srgbClr val="FFFF00"/>
                </a:solidFill>
                <a:latin typeface="+mn-lt"/>
                <a:cs typeface="+mn-cs"/>
              </a:rPr>
              <a:t>The </a:t>
            </a:r>
            <a:r>
              <a:rPr lang="en-AU" sz="2000" dirty="0">
                <a:solidFill>
                  <a:srgbClr val="FFFF00"/>
                </a:solidFill>
                <a:latin typeface="+mn-lt"/>
                <a:cs typeface="+mn-cs"/>
              </a:rPr>
              <a:t>proposal presents </a:t>
            </a:r>
            <a:r>
              <a:rPr lang="en-AU" sz="2000" dirty="0" smtClean="0">
                <a:solidFill>
                  <a:srgbClr val="FFFF00"/>
                </a:solidFill>
                <a:latin typeface="+mn-lt"/>
                <a:cs typeface="+mn-cs"/>
              </a:rPr>
              <a:t>an approach </a:t>
            </a:r>
            <a:r>
              <a:rPr lang="en-AU" sz="2000" dirty="0">
                <a:solidFill>
                  <a:srgbClr val="FFFF00"/>
                </a:solidFill>
                <a:latin typeface="+mn-lt"/>
                <a:cs typeface="+mn-cs"/>
              </a:rPr>
              <a:t>for </a:t>
            </a:r>
            <a:r>
              <a:rPr lang="en-AU" sz="2000" b="1" u="sng" dirty="0">
                <a:solidFill>
                  <a:srgbClr val="FFFF00"/>
                </a:solidFill>
                <a:latin typeface="+mn-lt"/>
                <a:cs typeface="+mn-cs"/>
              </a:rPr>
              <a:t>evaluating the current state and defining the potential future of Marine Spatial Data Infrastructures </a:t>
            </a:r>
            <a:r>
              <a:rPr lang="en-AU" sz="2000" dirty="0">
                <a:solidFill>
                  <a:srgbClr val="FFFF00"/>
                </a:solidFill>
                <a:latin typeface="+mn-lt"/>
                <a:cs typeface="+mn-cs"/>
              </a:rPr>
              <a:t>(MSDIs). The initiative will emphasize on the rapid evolution of technologies and methodologies for generating non-navigational location-based information of value to a broad range of users</a:t>
            </a:r>
            <a:r>
              <a:rPr lang="en-AU" sz="2400" dirty="0" smtClean="0">
                <a:solidFill>
                  <a:srgbClr val="FFFF00"/>
                </a:solidFill>
                <a:latin typeface="+mn-lt"/>
                <a:cs typeface="+mn-cs"/>
              </a:rPr>
              <a:t>.</a:t>
            </a:r>
          </a:p>
          <a:p>
            <a:pPr eaLnBrk="0" hangingPunct="0">
              <a:spcBef>
                <a:spcPts val="600"/>
              </a:spcBef>
              <a:spcAft>
                <a:spcPts val="600"/>
              </a:spcAft>
              <a:buClr>
                <a:srgbClr val="FFFF00"/>
              </a:buClr>
              <a:buSzPct val="60000"/>
              <a:defRPr/>
            </a:pPr>
            <a:endParaRPr lang="da-DK" sz="2400" dirty="0">
              <a:solidFill>
                <a:srgbClr val="FFFF00"/>
              </a:solidFill>
              <a:latin typeface="+mn-lt"/>
              <a:cs typeface="+mn-cs"/>
            </a:endParaRPr>
          </a:p>
        </p:txBody>
      </p:sp>
    </p:spTree>
    <p:extLst>
      <p:ext uri="{BB962C8B-B14F-4D97-AF65-F5344CB8AC3E}">
        <p14:creationId xmlns:p14="http://schemas.microsoft.com/office/powerpoint/2010/main" val="260774809"/>
      </p:ext>
    </p:extLst>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04800" y="381000"/>
            <a:ext cx="8915400" cy="5262979"/>
          </a:xfrm>
          <a:prstGeom prst="rect">
            <a:avLst/>
          </a:prstGeom>
        </p:spPr>
        <p:txBody>
          <a:bodyPr wrap="square">
            <a:spAutoFit/>
          </a:bodyPr>
          <a:lstStyle/>
          <a:p>
            <a:pPr eaLnBrk="0" hangingPunct="0">
              <a:spcBef>
                <a:spcPts val="600"/>
              </a:spcBef>
              <a:spcAft>
                <a:spcPts val="600"/>
              </a:spcAft>
              <a:buClr>
                <a:srgbClr val="FFFF00"/>
              </a:buClr>
              <a:buSzPct val="60000"/>
              <a:defRPr/>
            </a:pPr>
            <a:r>
              <a:rPr lang="en-US" b="1" dirty="0">
                <a:solidFill>
                  <a:srgbClr val="FFFF00"/>
                </a:solidFill>
                <a:latin typeface="+mn-lt"/>
              </a:rPr>
              <a:t>The goal of </a:t>
            </a:r>
            <a:r>
              <a:rPr lang="en-US" b="1" dirty="0" smtClean="0">
                <a:solidFill>
                  <a:srgbClr val="FFFF00"/>
                </a:solidFill>
                <a:latin typeface="+mn-lt"/>
              </a:rPr>
              <a:t>the MSDIWG proposal: </a:t>
            </a:r>
            <a:endParaRPr lang="en-AU" b="1" dirty="0" smtClean="0">
              <a:solidFill>
                <a:srgbClr val="FFFF00"/>
              </a:solidFill>
              <a:latin typeface="+mn-lt"/>
            </a:endParaRPr>
          </a:p>
          <a:p>
            <a:pPr eaLnBrk="0" hangingPunct="0">
              <a:spcBef>
                <a:spcPts val="600"/>
              </a:spcBef>
              <a:spcAft>
                <a:spcPts val="600"/>
              </a:spcAft>
              <a:buClr>
                <a:srgbClr val="FFFF00"/>
              </a:buClr>
              <a:buSzPct val="60000"/>
              <a:defRPr/>
            </a:pPr>
            <a:r>
              <a:rPr lang="en-AU" sz="2400" dirty="0" smtClean="0">
                <a:solidFill>
                  <a:srgbClr val="FFFF00"/>
                </a:solidFill>
                <a:latin typeface="+mn-lt"/>
              </a:rPr>
              <a:t>The </a:t>
            </a:r>
            <a:r>
              <a:rPr lang="en-AU" sz="2400" dirty="0">
                <a:solidFill>
                  <a:srgbClr val="FFFF00"/>
                </a:solidFill>
                <a:latin typeface="+mn-lt"/>
              </a:rPr>
              <a:t>goal of this proposal is to evaluate the current state and define the potential future of Marine Spatial Data Infrastructures (MSDIs). </a:t>
            </a:r>
            <a:endParaRPr lang="en-AU" sz="2400" dirty="0" smtClean="0">
              <a:solidFill>
                <a:srgbClr val="FFFF00"/>
              </a:solidFill>
              <a:latin typeface="+mn-lt"/>
            </a:endParaRPr>
          </a:p>
          <a:p>
            <a:pPr eaLnBrk="0" hangingPunct="0">
              <a:spcBef>
                <a:spcPts val="600"/>
              </a:spcBef>
              <a:spcAft>
                <a:spcPts val="600"/>
              </a:spcAft>
              <a:buClr>
                <a:srgbClr val="FFFF00"/>
              </a:buClr>
              <a:buSzPct val="60000"/>
              <a:defRPr/>
            </a:pPr>
            <a:r>
              <a:rPr lang="en-AU" sz="2400" dirty="0" smtClean="0">
                <a:solidFill>
                  <a:srgbClr val="FFFF00"/>
                </a:solidFill>
                <a:latin typeface="+mn-lt"/>
              </a:rPr>
              <a:t>It </a:t>
            </a:r>
            <a:r>
              <a:rPr lang="en-AU" sz="2400" dirty="0">
                <a:solidFill>
                  <a:srgbClr val="FFFF00"/>
                </a:solidFill>
                <a:latin typeface="+mn-lt"/>
              </a:rPr>
              <a:t>has the following objectives:</a:t>
            </a:r>
            <a:br>
              <a:rPr lang="en-AU" sz="2400" dirty="0">
                <a:solidFill>
                  <a:srgbClr val="FFFF00"/>
                </a:solidFill>
                <a:latin typeface="+mn-lt"/>
              </a:rPr>
            </a:br>
            <a:r>
              <a:rPr lang="en-AU" sz="2400" dirty="0">
                <a:solidFill>
                  <a:srgbClr val="FFFF00"/>
                </a:solidFill>
                <a:latin typeface="+mn-lt"/>
              </a:rPr>
              <a:t>- Document the </a:t>
            </a:r>
            <a:r>
              <a:rPr lang="en-AU" sz="2400" b="1" u="sng" dirty="0">
                <a:solidFill>
                  <a:srgbClr val="FFFF00"/>
                </a:solidFill>
                <a:latin typeface="+mn-lt"/>
              </a:rPr>
              <a:t>current state of MSDIs</a:t>
            </a:r>
            <a:r>
              <a:rPr lang="en-AU" sz="2400" dirty="0">
                <a:solidFill>
                  <a:srgbClr val="FFFF00"/>
                </a:solidFill>
                <a:latin typeface="+mn-lt"/>
              </a:rPr>
              <a:t/>
            </a:r>
            <a:br>
              <a:rPr lang="en-AU" sz="2400" dirty="0">
                <a:solidFill>
                  <a:srgbClr val="FFFF00"/>
                </a:solidFill>
                <a:latin typeface="+mn-lt"/>
              </a:rPr>
            </a:br>
            <a:r>
              <a:rPr lang="en-AU" sz="2400" dirty="0">
                <a:solidFill>
                  <a:srgbClr val="FFFF00"/>
                </a:solidFill>
                <a:latin typeface="+mn-lt"/>
              </a:rPr>
              <a:t>- </a:t>
            </a:r>
            <a:r>
              <a:rPr lang="en-AU" sz="2400" b="1" u="sng" dirty="0">
                <a:solidFill>
                  <a:srgbClr val="FFFF00"/>
                </a:solidFill>
                <a:latin typeface="+mn-lt"/>
              </a:rPr>
              <a:t>Document the needs for a MSDI </a:t>
            </a:r>
            <a:r>
              <a:rPr lang="en-AU" sz="2400" dirty="0">
                <a:solidFill>
                  <a:srgbClr val="FFFF00"/>
                </a:solidFill>
                <a:latin typeface="+mn-lt"/>
              </a:rPr>
              <a:t>based on current emerging </a:t>
            </a:r>
            <a:r>
              <a:rPr lang="en-AU" sz="2400" dirty="0" smtClean="0">
                <a:solidFill>
                  <a:srgbClr val="FFFF00"/>
                </a:solidFill>
                <a:latin typeface="+mn-lt"/>
              </a:rPr>
              <a:t/>
            </a:r>
            <a:br>
              <a:rPr lang="en-AU" sz="2400" dirty="0" smtClean="0">
                <a:solidFill>
                  <a:srgbClr val="FFFF00"/>
                </a:solidFill>
                <a:latin typeface="+mn-lt"/>
              </a:rPr>
            </a:br>
            <a:r>
              <a:rPr lang="en-AU" sz="2400" dirty="0" smtClean="0">
                <a:solidFill>
                  <a:srgbClr val="FFFF00"/>
                </a:solidFill>
                <a:latin typeface="+mn-lt"/>
              </a:rPr>
              <a:t>  technologies</a:t>
            </a:r>
            <a:r>
              <a:rPr lang="en-AU" sz="2400" dirty="0">
                <a:solidFill>
                  <a:srgbClr val="FFFF00"/>
                </a:solidFill>
                <a:latin typeface="+mn-lt"/>
              </a:rPr>
              <a:t/>
            </a:r>
            <a:br>
              <a:rPr lang="en-AU" sz="2400" dirty="0">
                <a:solidFill>
                  <a:srgbClr val="FFFF00"/>
                </a:solidFill>
                <a:latin typeface="+mn-lt"/>
              </a:rPr>
            </a:br>
            <a:r>
              <a:rPr lang="en-AU" sz="2400" dirty="0">
                <a:solidFill>
                  <a:srgbClr val="FFFF00"/>
                </a:solidFill>
                <a:latin typeface="+mn-lt"/>
              </a:rPr>
              <a:t>- Document </a:t>
            </a:r>
            <a:r>
              <a:rPr lang="en-AU" sz="2400" b="1" u="sng" dirty="0">
                <a:solidFill>
                  <a:srgbClr val="FFFF00"/>
                </a:solidFill>
                <a:latin typeface="+mn-lt"/>
              </a:rPr>
              <a:t>strategies to interoperate with other Spatial Data </a:t>
            </a:r>
            <a:r>
              <a:rPr lang="en-AU" sz="2400" b="1" u="sng" dirty="0" smtClean="0">
                <a:solidFill>
                  <a:srgbClr val="FFFF00"/>
                </a:solidFill>
                <a:latin typeface="+mn-lt"/>
              </a:rPr>
              <a:t/>
            </a:r>
            <a:br>
              <a:rPr lang="en-AU" sz="2400" b="1" u="sng" dirty="0" smtClean="0">
                <a:solidFill>
                  <a:srgbClr val="FFFF00"/>
                </a:solidFill>
                <a:latin typeface="+mn-lt"/>
              </a:rPr>
            </a:br>
            <a:r>
              <a:rPr lang="en-AU" sz="2400" b="1" dirty="0" smtClean="0">
                <a:solidFill>
                  <a:srgbClr val="FFFF00"/>
                </a:solidFill>
                <a:latin typeface="+mn-lt"/>
              </a:rPr>
              <a:t>  </a:t>
            </a:r>
            <a:r>
              <a:rPr lang="en-AU" sz="2400" b="1" u="sng" dirty="0" smtClean="0">
                <a:solidFill>
                  <a:srgbClr val="FFFF00"/>
                </a:solidFill>
                <a:latin typeface="+mn-lt"/>
              </a:rPr>
              <a:t>Infrastructures</a:t>
            </a:r>
            <a:r>
              <a:rPr lang="en-AU" sz="2400" dirty="0">
                <a:solidFill>
                  <a:srgbClr val="FFFF00"/>
                </a:solidFill>
                <a:latin typeface="+mn-lt"/>
              </a:rPr>
              <a:t/>
            </a:r>
            <a:br>
              <a:rPr lang="en-AU" sz="2400" dirty="0">
                <a:solidFill>
                  <a:srgbClr val="FFFF00"/>
                </a:solidFill>
                <a:latin typeface="+mn-lt"/>
              </a:rPr>
            </a:br>
            <a:r>
              <a:rPr lang="en-AU" sz="2400" dirty="0">
                <a:solidFill>
                  <a:srgbClr val="FFFF00"/>
                </a:solidFill>
                <a:latin typeface="+mn-lt"/>
              </a:rPr>
              <a:t>- </a:t>
            </a:r>
            <a:r>
              <a:rPr lang="en-AU" sz="2400" b="1" u="sng" dirty="0">
                <a:solidFill>
                  <a:srgbClr val="FFFF00"/>
                </a:solidFill>
                <a:latin typeface="+mn-lt"/>
              </a:rPr>
              <a:t>Develop a common interoperability reference architecture</a:t>
            </a:r>
            <a:r>
              <a:rPr lang="en-AU" sz="2400" dirty="0">
                <a:solidFill>
                  <a:srgbClr val="FFFF00"/>
                </a:solidFill>
                <a:latin typeface="+mn-lt"/>
              </a:rPr>
              <a:t/>
            </a:r>
            <a:br>
              <a:rPr lang="en-AU" sz="2400" dirty="0">
                <a:solidFill>
                  <a:srgbClr val="FFFF00"/>
                </a:solidFill>
                <a:latin typeface="+mn-lt"/>
              </a:rPr>
            </a:br>
            <a:r>
              <a:rPr lang="en-AU" sz="2400" dirty="0">
                <a:solidFill>
                  <a:srgbClr val="FFFF00"/>
                </a:solidFill>
                <a:latin typeface="+mn-lt"/>
              </a:rPr>
              <a:t>- </a:t>
            </a:r>
            <a:r>
              <a:rPr lang="en-AU" sz="2400" b="1" u="sng" dirty="0">
                <a:solidFill>
                  <a:srgbClr val="FFFF00"/>
                </a:solidFill>
                <a:latin typeface="+mn-lt"/>
              </a:rPr>
              <a:t>Engage with experts from across the user community </a:t>
            </a:r>
            <a:r>
              <a:rPr lang="en-AU" sz="2400" dirty="0">
                <a:solidFill>
                  <a:srgbClr val="FFFF00"/>
                </a:solidFill>
                <a:latin typeface="+mn-lt"/>
              </a:rPr>
              <a:t>as well as </a:t>
            </a:r>
            <a:r>
              <a:rPr lang="en-AU" sz="2400" dirty="0" smtClean="0">
                <a:solidFill>
                  <a:srgbClr val="FFFF00"/>
                </a:solidFill>
                <a:latin typeface="+mn-lt"/>
              </a:rPr>
              <a:t>from </a:t>
            </a:r>
            <a:br>
              <a:rPr lang="en-AU" sz="2400" dirty="0" smtClean="0">
                <a:solidFill>
                  <a:srgbClr val="FFFF00"/>
                </a:solidFill>
                <a:latin typeface="+mn-lt"/>
              </a:rPr>
            </a:br>
            <a:r>
              <a:rPr lang="en-AU" sz="2400" dirty="0" smtClean="0">
                <a:solidFill>
                  <a:srgbClr val="FFFF00"/>
                </a:solidFill>
                <a:latin typeface="+mn-lt"/>
              </a:rPr>
              <a:t>  the community </a:t>
            </a:r>
            <a:r>
              <a:rPr lang="en-AU" sz="2400" dirty="0">
                <a:solidFill>
                  <a:srgbClr val="FFFF00"/>
                </a:solidFill>
                <a:latin typeface="+mn-lt"/>
              </a:rPr>
              <a:t>of </a:t>
            </a:r>
            <a:r>
              <a:rPr lang="en-AU" sz="2400" dirty="0" smtClean="0">
                <a:solidFill>
                  <a:srgbClr val="FFFF00"/>
                </a:solidFill>
                <a:latin typeface="+mn-lt"/>
              </a:rPr>
              <a:t>technology </a:t>
            </a:r>
            <a:r>
              <a:rPr lang="en-AU" sz="2400" dirty="0">
                <a:solidFill>
                  <a:srgbClr val="FFFF00"/>
                </a:solidFill>
                <a:latin typeface="+mn-lt"/>
              </a:rPr>
              <a:t>/ information and </a:t>
            </a:r>
            <a:r>
              <a:rPr lang="en-AU" sz="2400" dirty="0" smtClean="0">
                <a:solidFill>
                  <a:srgbClr val="FFFF00"/>
                </a:solidFill>
                <a:latin typeface="+mn-lt"/>
              </a:rPr>
              <a:t>services providers</a:t>
            </a:r>
            <a:r>
              <a:rPr lang="en-AU" sz="2400" dirty="0">
                <a:solidFill>
                  <a:srgbClr val="FFFF00"/>
                </a:solidFill>
                <a:latin typeface="+mn-lt"/>
              </a:rPr>
              <a:t>, including </a:t>
            </a:r>
            <a:r>
              <a:rPr lang="en-AU" sz="2400" dirty="0" smtClean="0">
                <a:solidFill>
                  <a:srgbClr val="FFFF00"/>
                </a:solidFill>
                <a:latin typeface="+mn-lt"/>
              </a:rPr>
              <a:t/>
            </a:r>
            <a:br>
              <a:rPr lang="en-AU" sz="2400" dirty="0" smtClean="0">
                <a:solidFill>
                  <a:srgbClr val="FFFF00"/>
                </a:solidFill>
                <a:latin typeface="+mn-lt"/>
              </a:rPr>
            </a:br>
            <a:r>
              <a:rPr lang="en-AU" sz="2400" dirty="0" smtClean="0">
                <a:solidFill>
                  <a:srgbClr val="FFFF00"/>
                </a:solidFill>
                <a:latin typeface="+mn-lt"/>
              </a:rPr>
              <a:t>  hydrographic </a:t>
            </a:r>
            <a:r>
              <a:rPr lang="en-AU" sz="2400" dirty="0">
                <a:solidFill>
                  <a:srgbClr val="FFFF00"/>
                </a:solidFill>
                <a:latin typeface="+mn-lt"/>
              </a:rPr>
              <a:t>offices, industry, </a:t>
            </a:r>
            <a:r>
              <a:rPr lang="en-AU" sz="2400" dirty="0" smtClean="0">
                <a:solidFill>
                  <a:srgbClr val="FFFF00"/>
                </a:solidFill>
                <a:latin typeface="+mn-lt"/>
              </a:rPr>
              <a:t>government</a:t>
            </a:r>
            <a:r>
              <a:rPr lang="en-AU" sz="2400" dirty="0">
                <a:solidFill>
                  <a:srgbClr val="FFFF00"/>
                </a:solidFill>
                <a:latin typeface="+mn-lt"/>
              </a:rPr>
              <a:t>, research, and other SDOs.</a:t>
            </a:r>
            <a:endParaRPr lang="da-DK" sz="2400" dirty="0">
              <a:solidFill>
                <a:srgbClr val="FFFF00"/>
              </a:solidFill>
              <a:latin typeface="+mn-lt"/>
            </a:endParaRPr>
          </a:p>
        </p:txBody>
      </p:sp>
    </p:spTree>
    <p:extLst>
      <p:ext uri="{BB962C8B-B14F-4D97-AF65-F5344CB8AC3E}">
        <p14:creationId xmlns:p14="http://schemas.microsoft.com/office/powerpoint/2010/main" val="418089071"/>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0" y="0"/>
            <a:ext cx="432467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ktangel 1"/>
          <p:cNvSpPr/>
          <p:nvPr/>
        </p:nvSpPr>
        <p:spPr>
          <a:xfrm>
            <a:off x="152400" y="76200"/>
            <a:ext cx="4572000" cy="5863144"/>
          </a:xfrm>
          <a:prstGeom prst="rect">
            <a:avLst/>
          </a:prstGeom>
        </p:spPr>
        <p:txBody>
          <a:bodyPr>
            <a:spAutoFit/>
          </a:bodyPr>
          <a:lstStyle/>
          <a:p>
            <a:r>
              <a:rPr lang="en-US" sz="2400" b="1" dirty="0" smtClean="0">
                <a:solidFill>
                  <a:srgbClr val="FFFF00"/>
                </a:solidFill>
                <a:latin typeface="+mn-lt"/>
              </a:rPr>
              <a:t>MSDI </a:t>
            </a:r>
            <a:r>
              <a:rPr lang="en-US" sz="2400" b="1" dirty="0">
                <a:solidFill>
                  <a:srgbClr val="FFFF00"/>
                </a:solidFill>
                <a:latin typeface="+mn-lt"/>
              </a:rPr>
              <a:t>Tasks / </a:t>
            </a:r>
            <a:r>
              <a:rPr lang="en-US" sz="2400" b="1" dirty="0" smtClean="0">
                <a:solidFill>
                  <a:srgbClr val="FFFF00"/>
                </a:solidFill>
                <a:latin typeface="+mn-lt"/>
              </a:rPr>
              <a:t>Deliverables</a:t>
            </a:r>
          </a:p>
          <a:p>
            <a:endParaRPr lang="en-US" sz="1100" b="1" dirty="0">
              <a:solidFill>
                <a:srgbClr val="FFFF00"/>
              </a:solidFill>
              <a:latin typeface="+mn-lt"/>
            </a:endParaRPr>
          </a:p>
          <a:p>
            <a:r>
              <a:rPr lang="en-US" sz="2000" dirty="0" smtClean="0">
                <a:solidFill>
                  <a:srgbClr val="FFFF00"/>
                </a:solidFill>
                <a:latin typeface="+mn-lt"/>
              </a:rPr>
              <a:t>The Concept </a:t>
            </a:r>
            <a:r>
              <a:rPr lang="en-US" sz="2000" dirty="0">
                <a:solidFill>
                  <a:srgbClr val="FFFF00"/>
                </a:solidFill>
                <a:latin typeface="+mn-lt"/>
              </a:rPr>
              <a:t>Development Study (CDS</a:t>
            </a:r>
            <a:r>
              <a:rPr lang="en-US" sz="2000" dirty="0" smtClean="0">
                <a:solidFill>
                  <a:srgbClr val="FFFF00"/>
                </a:solidFill>
                <a:latin typeface="+mn-lt"/>
              </a:rPr>
              <a:t>) </a:t>
            </a:r>
            <a:br>
              <a:rPr lang="en-US" sz="2000" dirty="0" smtClean="0">
                <a:solidFill>
                  <a:srgbClr val="FFFF00"/>
                </a:solidFill>
                <a:latin typeface="+mn-lt"/>
              </a:rPr>
            </a:br>
            <a:r>
              <a:rPr lang="en-US" sz="2000" dirty="0" smtClean="0">
                <a:solidFill>
                  <a:srgbClr val="FFFF00"/>
                </a:solidFill>
                <a:latin typeface="+mn-lt"/>
              </a:rPr>
              <a:t>will engage </a:t>
            </a:r>
            <a:r>
              <a:rPr lang="en-US" sz="2000" dirty="0">
                <a:solidFill>
                  <a:srgbClr val="FFFF00"/>
                </a:solidFill>
                <a:latin typeface="+mn-lt"/>
              </a:rPr>
              <a:t>the marine community in </a:t>
            </a:r>
            <a:r>
              <a:rPr lang="en-US" sz="2000" dirty="0" smtClean="0">
                <a:solidFill>
                  <a:srgbClr val="FFFF00"/>
                </a:solidFill>
                <a:latin typeface="+mn-lt"/>
              </a:rPr>
              <a:t/>
            </a:r>
            <a:br>
              <a:rPr lang="en-US" sz="2000" dirty="0" smtClean="0">
                <a:solidFill>
                  <a:srgbClr val="FFFF00"/>
                </a:solidFill>
                <a:latin typeface="+mn-lt"/>
              </a:rPr>
            </a:br>
            <a:r>
              <a:rPr lang="en-US" sz="2000" dirty="0" smtClean="0">
                <a:solidFill>
                  <a:srgbClr val="FFFF00"/>
                </a:solidFill>
                <a:latin typeface="+mn-lt"/>
              </a:rPr>
              <a:t>assessing </a:t>
            </a:r>
            <a:r>
              <a:rPr lang="en-US" sz="2000" dirty="0">
                <a:solidFill>
                  <a:srgbClr val="FFFF00"/>
                </a:solidFill>
                <a:latin typeface="+mn-lt"/>
              </a:rPr>
              <a:t>current MSDI capabilities and architecture. </a:t>
            </a:r>
            <a:r>
              <a:rPr lang="en-US" sz="2000" dirty="0" smtClean="0">
                <a:solidFill>
                  <a:srgbClr val="FFFF00"/>
                </a:solidFill>
                <a:latin typeface="+mn-lt"/>
              </a:rPr>
              <a:t/>
            </a:r>
            <a:br>
              <a:rPr lang="en-US" sz="2000" dirty="0" smtClean="0">
                <a:solidFill>
                  <a:srgbClr val="FFFF00"/>
                </a:solidFill>
                <a:latin typeface="+mn-lt"/>
              </a:rPr>
            </a:br>
            <a:endParaRPr lang="en-US" sz="2000" dirty="0" smtClean="0">
              <a:solidFill>
                <a:srgbClr val="FFFF00"/>
              </a:solidFill>
              <a:latin typeface="+mn-lt"/>
            </a:endParaRPr>
          </a:p>
          <a:p>
            <a:r>
              <a:rPr lang="en-US" sz="2000" dirty="0" smtClean="0">
                <a:solidFill>
                  <a:srgbClr val="FFFF00"/>
                </a:solidFill>
                <a:latin typeface="+mn-lt"/>
              </a:rPr>
              <a:t>The </a:t>
            </a:r>
            <a:r>
              <a:rPr lang="en-US" sz="2000" dirty="0">
                <a:solidFill>
                  <a:srgbClr val="FFFF00"/>
                </a:solidFill>
                <a:latin typeface="+mn-lt"/>
              </a:rPr>
              <a:t>CDS will also identify potential MSDI </a:t>
            </a:r>
            <a:endParaRPr lang="en-US" sz="2000" dirty="0" smtClean="0">
              <a:solidFill>
                <a:srgbClr val="FFFF00"/>
              </a:solidFill>
              <a:latin typeface="+mn-lt"/>
            </a:endParaRPr>
          </a:p>
          <a:p>
            <a:r>
              <a:rPr lang="en-US" sz="2000" dirty="0" smtClean="0">
                <a:solidFill>
                  <a:srgbClr val="FFFF00"/>
                </a:solidFill>
                <a:latin typeface="+mn-lt"/>
              </a:rPr>
              <a:t>future </a:t>
            </a:r>
            <a:r>
              <a:rPr lang="en-US" sz="2000" dirty="0">
                <a:solidFill>
                  <a:srgbClr val="FFFF00"/>
                </a:solidFill>
                <a:latin typeface="+mn-lt"/>
              </a:rPr>
              <a:t>states based on a range of factors including the rapid evolution of technologies and the broadening base of potential contributors </a:t>
            </a:r>
            <a:r>
              <a:rPr lang="en-US" sz="2000" dirty="0" smtClean="0">
                <a:solidFill>
                  <a:srgbClr val="FFFF00"/>
                </a:solidFill>
                <a:latin typeface="+mn-lt"/>
              </a:rPr>
              <a:t>of useful </a:t>
            </a:r>
            <a:r>
              <a:rPr lang="en-US" sz="2000" dirty="0">
                <a:solidFill>
                  <a:srgbClr val="FFFF00"/>
                </a:solidFill>
                <a:latin typeface="+mn-lt"/>
              </a:rPr>
              <a:t>hydrographic information. </a:t>
            </a:r>
            <a:endParaRPr lang="en-US" sz="2000" dirty="0" smtClean="0">
              <a:solidFill>
                <a:srgbClr val="FFFF00"/>
              </a:solidFill>
              <a:latin typeface="+mn-lt"/>
            </a:endParaRPr>
          </a:p>
          <a:p>
            <a:endParaRPr lang="en-US" sz="2000" dirty="0">
              <a:solidFill>
                <a:srgbClr val="FFFF00"/>
              </a:solidFill>
              <a:latin typeface="+mn-lt"/>
            </a:endParaRPr>
          </a:p>
          <a:p>
            <a:r>
              <a:rPr lang="en-US" sz="2000" dirty="0" smtClean="0">
                <a:solidFill>
                  <a:srgbClr val="FFFF00"/>
                </a:solidFill>
                <a:latin typeface="+mn-lt"/>
              </a:rPr>
              <a:t>The </a:t>
            </a:r>
            <a:r>
              <a:rPr lang="en-US" sz="2000" dirty="0">
                <a:solidFill>
                  <a:srgbClr val="FFFF00"/>
                </a:solidFill>
                <a:latin typeface="+mn-lt"/>
              </a:rPr>
              <a:t>CDS will engage the hydrographic community, Standards Development </a:t>
            </a:r>
            <a:r>
              <a:rPr lang="en-US" sz="2000" dirty="0" smtClean="0">
                <a:solidFill>
                  <a:srgbClr val="FFFF00"/>
                </a:solidFill>
                <a:latin typeface="+mn-lt"/>
              </a:rPr>
              <a:t>Organizations (SDO) </a:t>
            </a:r>
            <a:r>
              <a:rPr lang="en-US" sz="2000" dirty="0">
                <a:solidFill>
                  <a:srgbClr val="FFFF00"/>
                </a:solidFill>
                <a:latin typeface="+mn-lt"/>
              </a:rPr>
              <a:t>membership and other experts from industry, government, academia and research in the cooperative definition of a current and future state </a:t>
            </a:r>
            <a:r>
              <a:rPr lang="en-US" sz="2000" dirty="0" smtClean="0">
                <a:solidFill>
                  <a:srgbClr val="FFFF00"/>
                </a:solidFill>
                <a:latin typeface="+mn-lt"/>
              </a:rPr>
              <a:t>of MSDI</a:t>
            </a:r>
            <a:r>
              <a:rPr lang="en-US" sz="2000" dirty="0">
                <a:solidFill>
                  <a:srgbClr val="FFFF00"/>
                </a:solidFill>
                <a:latin typeface="+mn-lt"/>
              </a:rPr>
              <a:t>.</a:t>
            </a:r>
            <a:endParaRPr lang="da-DK" sz="2000" dirty="0">
              <a:solidFill>
                <a:srgbClr val="FFFF00"/>
              </a:solidFill>
              <a:latin typeface="+mn-lt"/>
            </a:endParaRPr>
          </a:p>
        </p:txBody>
      </p:sp>
    </p:spTree>
    <p:extLst>
      <p:ext uri="{BB962C8B-B14F-4D97-AF65-F5344CB8AC3E}">
        <p14:creationId xmlns:p14="http://schemas.microsoft.com/office/powerpoint/2010/main" val="4102730142"/>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67000" y="243450"/>
            <a:ext cx="6477000" cy="6320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ktangel 1"/>
          <p:cNvSpPr/>
          <p:nvPr/>
        </p:nvSpPr>
        <p:spPr>
          <a:xfrm>
            <a:off x="76200" y="268850"/>
            <a:ext cx="2590800" cy="5447645"/>
          </a:xfrm>
          <a:prstGeom prst="rect">
            <a:avLst/>
          </a:prstGeom>
        </p:spPr>
        <p:txBody>
          <a:bodyPr wrap="square">
            <a:spAutoFit/>
          </a:bodyPr>
          <a:lstStyle/>
          <a:p>
            <a:r>
              <a:rPr lang="en-US" b="1" dirty="0" smtClean="0">
                <a:solidFill>
                  <a:srgbClr val="FFFF00"/>
                </a:solidFill>
                <a:latin typeface="Arial Narrow" panose="020B0606020202030204" pitchFamily="34" charset="0"/>
              </a:rPr>
              <a:t>Costs.</a:t>
            </a:r>
          </a:p>
          <a:p>
            <a:r>
              <a:rPr lang="en-US" sz="1600" dirty="0" smtClean="0">
                <a:solidFill>
                  <a:srgbClr val="FFFF00"/>
                </a:solidFill>
                <a:latin typeface="Arial Narrow" panose="020B0606020202030204" pitchFamily="34" charset="0"/>
              </a:rPr>
              <a:t>The facilities </a:t>
            </a:r>
            <a:r>
              <a:rPr lang="en-US" sz="1600" dirty="0">
                <a:solidFill>
                  <a:srgbClr val="FFFF00"/>
                </a:solidFill>
                <a:latin typeface="Arial Narrow" panose="020B0606020202030204" pitchFamily="34" charset="0"/>
              </a:rPr>
              <a:t>for the workshops </a:t>
            </a:r>
            <a:r>
              <a:rPr lang="en-US" sz="1600" dirty="0" smtClean="0">
                <a:solidFill>
                  <a:srgbClr val="FFFF00"/>
                </a:solidFill>
                <a:latin typeface="Arial Narrow" panose="020B0606020202030204" pitchFamily="34" charset="0"/>
              </a:rPr>
              <a:t>should be </a:t>
            </a:r>
            <a:r>
              <a:rPr lang="en-US" sz="1600" dirty="0">
                <a:solidFill>
                  <a:srgbClr val="FFFF00"/>
                </a:solidFill>
                <a:latin typeface="Arial Narrow" panose="020B0606020202030204" pitchFamily="34" charset="0"/>
              </a:rPr>
              <a:t>arranged and provided by </a:t>
            </a:r>
            <a:r>
              <a:rPr lang="en-US" sz="1600" dirty="0" smtClean="0">
                <a:solidFill>
                  <a:srgbClr val="FFFF00"/>
                </a:solidFill>
                <a:latin typeface="Arial Narrow" panose="020B0606020202030204" pitchFamily="34" charset="0"/>
              </a:rPr>
              <a:t>IHO/HO.</a:t>
            </a:r>
            <a:br>
              <a:rPr lang="en-US" sz="1600" dirty="0" smtClean="0">
                <a:solidFill>
                  <a:srgbClr val="FFFF00"/>
                </a:solidFill>
                <a:latin typeface="Arial Narrow" panose="020B0606020202030204" pitchFamily="34" charset="0"/>
              </a:rPr>
            </a:br>
            <a:r>
              <a:rPr lang="en-US" sz="1600" dirty="0" smtClean="0">
                <a:solidFill>
                  <a:srgbClr val="FFFF00"/>
                </a:solidFill>
                <a:latin typeface="Arial Narrow" panose="020B0606020202030204" pitchFamily="34" charset="0"/>
              </a:rPr>
              <a:t/>
            </a:r>
            <a:br>
              <a:rPr lang="en-US" sz="1600" dirty="0" smtClean="0">
                <a:solidFill>
                  <a:srgbClr val="FFFF00"/>
                </a:solidFill>
                <a:latin typeface="Arial Narrow" panose="020B0606020202030204" pitchFamily="34" charset="0"/>
              </a:rPr>
            </a:br>
            <a:r>
              <a:rPr lang="en-US" sz="1600" dirty="0" smtClean="0">
                <a:solidFill>
                  <a:srgbClr val="FFFF00"/>
                </a:solidFill>
                <a:latin typeface="Arial Narrow" panose="020B0606020202030204" pitchFamily="34" charset="0"/>
              </a:rPr>
              <a:t>OGC </a:t>
            </a:r>
            <a:r>
              <a:rPr lang="en-US" sz="1600" dirty="0">
                <a:solidFill>
                  <a:srgbClr val="FFFF00"/>
                </a:solidFill>
                <a:latin typeface="Arial Narrow" panose="020B0606020202030204" pitchFamily="34" charset="0"/>
              </a:rPr>
              <a:t>will provide net meeting services as required to support remote participation by participants unable to travel. </a:t>
            </a:r>
            <a:r>
              <a:rPr lang="en-US" sz="1600" dirty="0" smtClean="0">
                <a:solidFill>
                  <a:srgbClr val="FFFF00"/>
                </a:solidFill>
                <a:latin typeface="Arial Narrow" panose="020B0606020202030204" pitchFamily="34" charset="0"/>
              </a:rPr>
              <a:t/>
            </a:r>
            <a:br>
              <a:rPr lang="en-US" sz="1600" dirty="0" smtClean="0">
                <a:solidFill>
                  <a:srgbClr val="FFFF00"/>
                </a:solidFill>
                <a:latin typeface="Arial Narrow" panose="020B0606020202030204" pitchFamily="34" charset="0"/>
              </a:rPr>
            </a:br>
            <a:r>
              <a:rPr lang="en-US" sz="1600" dirty="0" smtClean="0">
                <a:solidFill>
                  <a:srgbClr val="FFFF00"/>
                </a:solidFill>
                <a:latin typeface="Arial Narrow" panose="020B0606020202030204" pitchFamily="34" charset="0"/>
              </a:rPr>
              <a:t/>
            </a:r>
            <a:br>
              <a:rPr lang="en-US" sz="1600" dirty="0" smtClean="0">
                <a:solidFill>
                  <a:srgbClr val="FFFF00"/>
                </a:solidFill>
                <a:latin typeface="Arial Narrow" panose="020B0606020202030204" pitchFamily="34" charset="0"/>
              </a:rPr>
            </a:br>
            <a:r>
              <a:rPr lang="en-US" sz="1600" dirty="0" smtClean="0">
                <a:solidFill>
                  <a:srgbClr val="FFFF00"/>
                </a:solidFill>
                <a:latin typeface="Arial Narrow" panose="020B0606020202030204" pitchFamily="34" charset="0"/>
              </a:rPr>
              <a:t>If </a:t>
            </a:r>
            <a:r>
              <a:rPr lang="en-US" sz="1600" dirty="0">
                <a:solidFill>
                  <a:srgbClr val="FFFF00"/>
                </a:solidFill>
                <a:latin typeface="Arial Narrow" panose="020B0606020202030204" pitchFamily="34" charset="0"/>
              </a:rPr>
              <a:t>desired, OGC </a:t>
            </a:r>
            <a:r>
              <a:rPr lang="en-US" sz="1600" dirty="0" smtClean="0">
                <a:solidFill>
                  <a:srgbClr val="FFFF00"/>
                </a:solidFill>
                <a:latin typeface="Arial Narrow" panose="020B0606020202030204" pitchFamily="34" charset="0"/>
              </a:rPr>
              <a:t>can assist in </a:t>
            </a:r>
            <a:r>
              <a:rPr lang="en-US" sz="1600" dirty="0">
                <a:solidFill>
                  <a:srgbClr val="FFFF00"/>
                </a:solidFill>
                <a:latin typeface="Arial Narrow" panose="020B0606020202030204" pitchFamily="34" charset="0"/>
              </a:rPr>
              <a:t>identifying potential meeting locations by working with its member representatives, who may have facilities and interest in hosting workshop events</a:t>
            </a:r>
            <a:r>
              <a:rPr lang="en-US" sz="1600" dirty="0" smtClean="0">
                <a:solidFill>
                  <a:srgbClr val="FFFF00"/>
                </a:solidFill>
                <a:latin typeface="Arial Narrow" panose="020B0606020202030204" pitchFamily="34" charset="0"/>
              </a:rPr>
              <a:t>.</a:t>
            </a:r>
            <a:br>
              <a:rPr lang="en-US" sz="1600" dirty="0" smtClean="0">
                <a:solidFill>
                  <a:srgbClr val="FFFF00"/>
                </a:solidFill>
                <a:latin typeface="Arial Narrow" panose="020B0606020202030204" pitchFamily="34" charset="0"/>
              </a:rPr>
            </a:br>
            <a:endParaRPr lang="en-US" sz="1600" dirty="0">
              <a:solidFill>
                <a:srgbClr val="FFFF00"/>
              </a:solidFill>
              <a:latin typeface="Arial Narrow" panose="020B0606020202030204" pitchFamily="34" charset="0"/>
            </a:endParaRPr>
          </a:p>
          <a:p>
            <a:r>
              <a:rPr lang="en-US" sz="1600" dirty="0">
                <a:solidFill>
                  <a:srgbClr val="FFFF00"/>
                </a:solidFill>
                <a:latin typeface="Arial Narrow" panose="020B0606020202030204" pitchFamily="34" charset="0"/>
              </a:rPr>
              <a:t>Persons invited to attend workshops in person are expected to cover their own travel costs.</a:t>
            </a:r>
          </a:p>
        </p:txBody>
      </p:sp>
    </p:spTree>
    <p:extLst>
      <p:ext uri="{BB962C8B-B14F-4D97-AF65-F5344CB8AC3E}">
        <p14:creationId xmlns:p14="http://schemas.microsoft.com/office/powerpoint/2010/main" val="2367463717"/>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304799" y="76200"/>
            <a:ext cx="8686801" cy="5940088"/>
          </a:xfrm>
          <a:prstGeom prst="rect">
            <a:avLst/>
          </a:prstGeom>
          <a:noFill/>
          <a:ln w="9525">
            <a:noFill/>
            <a:miter lim="800000"/>
            <a:headEnd/>
            <a:tailEnd/>
          </a:ln>
        </p:spPr>
        <p:txBody>
          <a:bodyPr wrap="square">
            <a:spAutoFit/>
          </a:bodyPr>
          <a:lstStyle/>
          <a:p>
            <a:r>
              <a:rPr lang="en-US" b="1" dirty="0" smtClean="0">
                <a:solidFill>
                  <a:srgbClr val="FFFF00"/>
                </a:solidFill>
                <a:latin typeface="+mn-lt"/>
              </a:rPr>
              <a:t>Action required of IRCC</a:t>
            </a:r>
          </a:p>
          <a:p>
            <a:r>
              <a:rPr lang="en-US" sz="2400" dirty="0" smtClean="0">
                <a:solidFill>
                  <a:srgbClr val="FFFF00"/>
                </a:solidFill>
                <a:latin typeface="+mn-lt"/>
              </a:rPr>
              <a:t/>
            </a:r>
            <a:br>
              <a:rPr lang="en-US" sz="2400" dirty="0" smtClean="0">
                <a:solidFill>
                  <a:srgbClr val="FFFF00"/>
                </a:solidFill>
                <a:latin typeface="+mn-lt"/>
              </a:rPr>
            </a:br>
            <a:r>
              <a:rPr lang="en-US" sz="2400" b="1" dirty="0" smtClean="0">
                <a:solidFill>
                  <a:srgbClr val="FFFF00"/>
                </a:solidFill>
                <a:latin typeface="+mn-lt"/>
              </a:rPr>
              <a:t>The IRCC9 is invited to:</a:t>
            </a:r>
          </a:p>
          <a:p>
            <a:r>
              <a:rPr lang="en-US" sz="2400" dirty="0" smtClean="0">
                <a:solidFill>
                  <a:srgbClr val="FFFF00"/>
                </a:solidFill>
                <a:latin typeface="+mn-lt"/>
              </a:rPr>
              <a:t>a. note the report </a:t>
            </a:r>
          </a:p>
          <a:p>
            <a:r>
              <a:rPr lang="en-US" sz="2400" dirty="0" smtClean="0">
                <a:solidFill>
                  <a:srgbClr val="FFFF00"/>
                </a:solidFill>
                <a:latin typeface="+mn-lt"/>
              </a:rPr>
              <a:t>b. acknowledge the work done on the draft Edition 2.0.0 of the IHO </a:t>
            </a:r>
            <a:br>
              <a:rPr lang="en-US" sz="2400" dirty="0" smtClean="0">
                <a:solidFill>
                  <a:srgbClr val="FFFF00"/>
                </a:solidFill>
                <a:latin typeface="+mn-lt"/>
              </a:rPr>
            </a:br>
            <a:r>
              <a:rPr lang="en-US" sz="2400" dirty="0" smtClean="0">
                <a:solidFill>
                  <a:srgbClr val="FFFF00"/>
                </a:solidFill>
                <a:latin typeface="+mn-lt"/>
              </a:rPr>
              <a:t>    Publication C-17</a:t>
            </a:r>
          </a:p>
          <a:p>
            <a:r>
              <a:rPr lang="en-US" sz="2400" dirty="0" smtClean="0">
                <a:solidFill>
                  <a:srgbClr val="FFFF00"/>
                </a:solidFill>
                <a:latin typeface="+mn-lt"/>
              </a:rPr>
              <a:t>c. endorse the Edition 2.0.0 of the IHO Publication C-17</a:t>
            </a:r>
          </a:p>
          <a:p>
            <a:r>
              <a:rPr lang="en-US" sz="2400" dirty="0" smtClean="0">
                <a:solidFill>
                  <a:srgbClr val="FFFF00"/>
                </a:solidFill>
                <a:latin typeface="+mn-lt"/>
              </a:rPr>
              <a:t>d. note the new MSDIWG White Paper produced by the MSDIWG and </a:t>
            </a:r>
            <a:br>
              <a:rPr lang="en-US" sz="2400" dirty="0" smtClean="0">
                <a:solidFill>
                  <a:srgbClr val="FFFF00"/>
                </a:solidFill>
                <a:latin typeface="+mn-lt"/>
              </a:rPr>
            </a:br>
            <a:r>
              <a:rPr lang="en-US" sz="2400" dirty="0" smtClean="0">
                <a:solidFill>
                  <a:srgbClr val="FFFF00"/>
                </a:solidFill>
                <a:latin typeface="+mn-lt"/>
              </a:rPr>
              <a:t>    discuss the way forward.</a:t>
            </a:r>
          </a:p>
          <a:p>
            <a:r>
              <a:rPr lang="en-US" sz="2400" dirty="0" smtClean="0">
                <a:solidFill>
                  <a:srgbClr val="FFFF00"/>
                </a:solidFill>
                <a:latin typeface="+mn-lt"/>
              </a:rPr>
              <a:t>e. note the creation of the OGC Maritime Domain WG.</a:t>
            </a:r>
          </a:p>
          <a:p>
            <a:r>
              <a:rPr lang="en-US" sz="2400" dirty="0" smtClean="0">
                <a:solidFill>
                  <a:srgbClr val="FFFF00"/>
                </a:solidFill>
                <a:latin typeface="+mn-lt"/>
              </a:rPr>
              <a:t>f. discuss the structured proposal for a concept development study for</a:t>
            </a:r>
          </a:p>
          <a:p>
            <a:r>
              <a:rPr lang="en-US" sz="2400" dirty="0">
                <a:solidFill>
                  <a:srgbClr val="FFFF00"/>
                </a:solidFill>
                <a:latin typeface="+mn-lt"/>
              </a:rPr>
              <a:t>  </a:t>
            </a:r>
            <a:r>
              <a:rPr lang="en-US" sz="2400" dirty="0" smtClean="0">
                <a:solidFill>
                  <a:srgbClr val="FFFF00"/>
                </a:solidFill>
                <a:latin typeface="+mn-lt"/>
              </a:rPr>
              <a:t> MSDI </a:t>
            </a:r>
            <a:r>
              <a:rPr lang="en-US" sz="2400" dirty="0">
                <a:solidFill>
                  <a:srgbClr val="FFFF00"/>
                </a:solidFill>
                <a:latin typeface="+mn-lt"/>
              </a:rPr>
              <a:t>and the possibilities for IHO to fund the study and to take actions as </a:t>
            </a:r>
            <a:r>
              <a:rPr lang="en-US" sz="2400" dirty="0" smtClean="0">
                <a:solidFill>
                  <a:srgbClr val="FFFF00"/>
                </a:solidFill>
                <a:latin typeface="+mn-lt"/>
              </a:rPr>
              <a:t/>
            </a:r>
            <a:br>
              <a:rPr lang="en-US" sz="2400" dirty="0" smtClean="0">
                <a:solidFill>
                  <a:srgbClr val="FFFF00"/>
                </a:solidFill>
                <a:latin typeface="+mn-lt"/>
              </a:rPr>
            </a:br>
            <a:r>
              <a:rPr lang="en-US" sz="2400" dirty="0" smtClean="0">
                <a:solidFill>
                  <a:srgbClr val="FFFF00"/>
                </a:solidFill>
                <a:latin typeface="+mn-lt"/>
              </a:rPr>
              <a:t>   deemed  appropriate</a:t>
            </a:r>
            <a:r>
              <a:rPr lang="en-US" sz="2400" dirty="0">
                <a:solidFill>
                  <a:srgbClr val="FFFF00"/>
                </a:solidFill>
                <a:latin typeface="+mn-lt"/>
              </a:rPr>
              <a:t>.</a:t>
            </a:r>
          </a:p>
          <a:p>
            <a:r>
              <a:rPr lang="en-US" sz="2400" dirty="0">
                <a:solidFill>
                  <a:srgbClr val="FFFF00"/>
                </a:solidFill>
                <a:latin typeface="+mn-lt"/>
              </a:rPr>
              <a:t>g. </a:t>
            </a:r>
            <a:r>
              <a:rPr lang="en-US" sz="2400" dirty="0" smtClean="0">
                <a:solidFill>
                  <a:srgbClr val="FFFF00"/>
                </a:solidFill>
                <a:latin typeface="+mn-lt"/>
              </a:rPr>
              <a:t>(Endorse </a:t>
            </a:r>
            <a:r>
              <a:rPr lang="en-US" sz="2400" dirty="0">
                <a:solidFill>
                  <a:srgbClr val="FFFF00"/>
                </a:solidFill>
                <a:latin typeface="+mn-lt"/>
              </a:rPr>
              <a:t>the need to include MSDI agenda items in National reports to </a:t>
            </a:r>
            <a:r>
              <a:rPr lang="en-US" sz="2400" dirty="0" smtClean="0">
                <a:solidFill>
                  <a:srgbClr val="FFFF00"/>
                </a:solidFill>
                <a:latin typeface="+mn-lt"/>
              </a:rPr>
              <a:t/>
            </a:r>
            <a:br>
              <a:rPr lang="en-US" sz="2400" dirty="0" smtClean="0">
                <a:solidFill>
                  <a:srgbClr val="FFFF00"/>
                </a:solidFill>
                <a:latin typeface="+mn-lt"/>
              </a:rPr>
            </a:br>
            <a:r>
              <a:rPr lang="en-US" sz="2400" dirty="0" smtClean="0">
                <a:solidFill>
                  <a:srgbClr val="FFFF00"/>
                </a:solidFill>
                <a:latin typeface="+mn-lt"/>
              </a:rPr>
              <a:t>    RHCs </a:t>
            </a:r>
            <a:r>
              <a:rPr lang="en-US" sz="2400" dirty="0">
                <a:solidFill>
                  <a:srgbClr val="FFFF00"/>
                </a:solidFill>
                <a:latin typeface="+mn-lt"/>
              </a:rPr>
              <a:t>and to nominate RHC MSDI ambassadors to provide such reports</a:t>
            </a:r>
            <a:r>
              <a:rPr lang="en-US" sz="2400" dirty="0" smtClean="0">
                <a:solidFill>
                  <a:srgbClr val="FFFF00"/>
                </a:solidFill>
                <a:latin typeface="+mn-lt"/>
              </a:rPr>
              <a:t>.)</a:t>
            </a:r>
          </a:p>
          <a:p>
            <a:endParaRPr lang="en-US" sz="1600" dirty="0" smtClean="0">
              <a:solidFill>
                <a:srgbClr val="FFFF00"/>
              </a:solidFill>
              <a:latin typeface="Arial Unicode MS" pitchFamily="34" charset="-128"/>
            </a:endParaRP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228600" y="152400"/>
            <a:ext cx="8610600" cy="3293209"/>
          </a:xfrm>
          <a:prstGeom prst="rect">
            <a:avLst/>
          </a:prstGeom>
        </p:spPr>
        <p:txBody>
          <a:bodyPr wrap="square">
            <a:spAutoFit/>
          </a:bodyPr>
          <a:lstStyle/>
          <a:p>
            <a:pPr lvl="0">
              <a:spcBef>
                <a:spcPts val="1200"/>
              </a:spcBef>
              <a:spcAft>
                <a:spcPts val="600"/>
              </a:spcAft>
              <a:buClr>
                <a:srgbClr val="FFFF00"/>
              </a:buClr>
              <a:buSzPct val="60000"/>
            </a:pPr>
            <a:r>
              <a:rPr lang="en-AU" sz="2400" b="1" dirty="0">
                <a:solidFill>
                  <a:srgbClr val="FFFF00"/>
                </a:solidFill>
                <a:latin typeface="+mn-lt"/>
                <a:cs typeface="+mn-cs"/>
              </a:rPr>
              <a:t>Meetings Held During Reporting </a:t>
            </a:r>
            <a:r>
              <a:rPr lang="en-AU" sz="2400" b="1" dirty="0" smtClean="0">
                <a:solidFill>
                  <a:srgbClr val="FFFF00"/>
                </a:solidFill>
                <a:latin typeface="+mn-lt"/>
                <a:cs typeface="+mn-cs"/>
              </a:rPr>
              <a:t>Period</a:t>
            </a:r>
            <a:r>
              <a:rPr lang="en-AU" sz="2000" b="1" dirty="0" smtClean="0">
                <a:solidFill>
                  <a:srgbClr val="FFFF00"/>
                </a:solidFill>
                <a:latin typeface="+mn-lt"/>
                <a:cs typeface="+mn-cs"/>
              </a:rPr>
              <a:t/>
            </a:r>
            <a:br>
              <a:rPr lang="en-AU" sz="2000" b="1" dirty="0" smtClean="0">
                <a:solidFill>
                  <a:srgbClr val="FFFF00"/>
                </a:solidFill>
                <a:latin typeface="+mn-lt"/>
                <a:cs typeface="+mn-cs"/>
              </a:rPr>
            </a:br>
            <a:r>
              <a:rPr lang="en-AU" sz="2000" dirty="0" smtClean="0">
                <a:solidFill>
                  <a:srgbClr val="FFFF00"/>
                </a:solidFill>
                <a:latin typeface="+mn-lt"/>
                <a:cs typeface="+mn-cs"/>
              </a:rPr>
              <a:t>The </a:t>
            </a:r>
            <a:r>
              <a:rPr lang="en-AU" sz="2000" dirty="0">
                <a:solidFill>
                  <a:srgbClr val="FFFF00"/>
                </a:solidFill>
                <a:latin typeface="+mn-lt"/>
                <a:cs typeface="+mn-cs"/>
              </a:rPr>
              <a:t>MSDIWG8 meeting of IHO Marine Spatial Data Infrastructures Working Group (MSDIWG) took place in Vancouver, Canada from 31 January to 2 February 2017. </a:t>
            </a:r>
            <a:br>
              <a:rPr lang="en-AU" sz="2000" dirty="0">
                <a:solidFill>
                  <a:srgbClr val="FFFF00"/>
                </a:solidFill>
                <a:latin typeface="+mn-lt"/>
                <a:cs typeface="+mn-cs"/>
              </a:rPr>
            </a:br>
            <a:r>
              <a:rPr lang="en-AU" sz="2000" dirty="0" smtClean="0">
                <a:solidFill>
                  <a:srgbClr val="FFFF00"/>
                </a:solidFill>
                <a:latin typeface="+mn-lt"/>
                <a:cs typeface="+mn-cs"/>
              </a:rPr>
              <a:t>The </a:t>
            </a:r>
            <a:r>
              <a:rPr lang="en-AU" sz="2000" dirty="0">
                <a:solidFill>
                  <a:srgbClr val="FFFF00"/>
                </a:solidFill>
                <a:latin typeface="+mn-lt"/>
                <a:cs typeface="+mn-cs"/>
              </a:rPr>
              <a:t>MSDIWG meeting was preceded firstly on 30 January by an OGC Marine Domain WG meeting</a:t>
            </a:r>
            <a:r>
              <a:rPr lang="en-AU" sz="2000" dirty="0" smtClean="0">
                <a:solidFill>
                  <a:srgbClr val="FFFF00"/>
                </a:solidFill>
                <a:latin typeface="+mn-lt"/>
                <a:cs typeface="+mn-cs"/>
              </a:rPr>
              <a:t>.</a:t>
            </a:r>
            <a:br>
              <a:rPr lang="en-AU" sz="2000" dirty="0" smtClean="0">
                <a:solidFill>
                  <a:srgbClr val="FFFF00"/>
                </a:solidFill>
                <a:latin typeface="+mn-lt"/>
                <a:cs typeface="+mn-cs"/>
              </a:rPr>
            </a:br>
            <a:r>
              <a:rPr lang="en-AU" sz="2000" dirty="0" smtClean="0">
                <a:solidFill>
                  <a:srgbClr val="FFFF00"/>
                </a:solidFill>
                <a:latin typeface="+mn-lt"/>
                <a:cs typeface="+mn-cs"/>
              </a:rPr>
              <a:t/>
            </a:r>
            <a:br>
              <a:rPr lang="en-AU" sz="2000" dirty="0" smtClean="0">
                <a:solidFill>
                  <a:srgbClr val="FFFF00"/>
                </a:solidFill>
                <a:latin typeface="+mn-lt"/>
                <a:cs typeface="+mn-cs"/>
              </a:rPr>
            </a:br>
            <a:r>
              <a:rPr lang="en-AU" sz="2400" b="1" dirty="0" smtClean="0">
                <a:solidFill>
                  <a:srgbClr val="FFFF00"/>
                </a:solidFill>
                <a:latin typeface="+mn-lt"/>
                <a:cs typeface="+mn-cs"/>
              </a:rPr>
              <a:t>Next </a:t>
            </a:r>
            <a:r>
              <a:rPr lang="en-AU" sz="2400" b="1" dirty="0">
                <a:solidFill>
                  <a:srgbClr val="FFFF00"/>
                </a:solidFill>
                <a:latin typeface="+mn-lt"/>
                <a:cs typeface="+mn-cs"/>
              </a:rPr>
              <a:t>Planned </a:t>
            </a:r>
            <a:r>
              <a:rPr lang="en-AU" sz="2400" b="1" dirty="0" smtClean="0">
                <a:solidFill>
                  <a:srgbClr val="FFFF00"/>
                </a:solidFill>
                <a:latin typeface="+mn-lt"/>
                <a:cs typeface="+mn-cs"/>
              </a:rPr>
              <a:t>Meeting:</a:t>
            </a:r>
            <a:br>
              <a:rPr lang="en-AU" sz="2400" b="1" dirty="0" smtClean="0">
                <a:solidFill>
                  <a:srgbClr val="FFFF00"/>
                </a:solidFill>
                <a:latin typeface="+mn-lt"/>
                <a:cs typeface="+mn-cs"/>
              </a:rPr>
            </a:br>
            <a:r>
              <a:rPr lang="en-AU" sz="2000" dirty="0" smtClean="0">
                <a:solidFill>
                  <a:srgbClr val="FFFF00"/>
                </a:solidFill>
                <a:latin typeface="+mn-lt"/>
                <a:cs typeface="+mn-cs"/>
              </a:rPr>
              <a:t>The </a:t>
            </a:r>
            <a:r>
              <a:rPr lang="en-AU" sz="2000" dirty="0">
                <a:solidFill>
                  <a:srgbClr val="FFFF00"/>
                </a:solidFill>
                <a:latin typeface="+mn-lt"/>
                <a:cs typeface="+mn-cs"/>
              </a:rPr>
              <a:t>IHO/MSDIWG will hold a day-long Open Forum and the ninth MSDIWG meeting on 29 January - 1 February 2018, hosted by the Brazilian Hydrographic Service. </a:t>
            </a:r>
            <a:r>
              <a:rPr lang="en-AU" sz="2000" dirty="0" smtClean="0">
                <a:solidFill>
                  <a:srgbClr val="FFFF00"/>
                </a:solidFill>
                <a:latin typeface="+mn-lt"/>
                <a:cs typeface="+mn-cs"/>
              </a:rPr>
              <a:t/>
            </a:r>
            <a:br>
              <a:rPr lang="en-AU" sz="2000" dirty="0" smtClean="0">
                <a:solidFill>
                  <a:srgbClr val="FFFF00"/>
                </a:solidFill>
                <a:latin typeface="+mn-lt"/>
                <a:cs typeface="+mn-cs"/>
              </a:rPr>
            </a:br>
            <a:r>
              <a:rPr lang="en-AU" sz="2000" dirty="0" smtClean="0">
                <a:solidFill>
                  <a:srgbClr val="FFFF00"/>
                </a:solidFill>
                <a:latin typeface="+mn-lt"/>
                <a:cs typeface="+mn-cs"/>
              </a:rPr>
              <a:t>The OGC MDWG meeting is planned on Friday February 2. </a:t>
            </a:r>
            <a:endParaRPr lang="da-DK" sz="2000" dirty="0">
              <a:solidFill>
                <a:srgbClr val="FFFF00"/>
              </a:solidFill>
              <a:latin typeface="+mn-lt"/>
              <a:cs typeface="+mn-cs"/>
            </a:endParaRPr>
          </a:p>
        </p:txBody>
      </p:sp>
      <p:pic>
        <p:nvPicPr>
          <p:cNvPr id="3" name="Picture 2" descr="https://www.iho.int/mtg_docs/com_wg/MSDIWG/MSDIWG8/MSDIWG8-Photo.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219200" y="3505200"/>
            <a:ext cx="7056629"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411041"/>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546100" y="228600"/>
            <a:ext cx="8229600" cy="938213"/>
          </a:xfrm>
          <a:extLst/>
        </p:spPr>
        <p:txBody>
          <a:bodyPr anchor="t" anchorCtr="0"/>
          <a:lstStyle/>
          <a:p>
            <a:pPr>
              <a:defRPr/>
            </a:pPr>
            <a:r>
              <a:rPr lang="en-US" altLang="en-US" b="1" dirty="0" smtClean="0">
                <a:effectLst/>
                <a:latin typeface="+mn-lt"/>
              </a:rPr>
              <a:t>What is MSDI?</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373080734"/>
              </p:ext>
            </p:extLst>
          </p:nvPr>
        </p:nvGraphicFramePr>
        <p:xfrm>
          <a:off x="973137" y="1447800"/>
          <a:ext cx="8458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1" name="Rectangle 3"/>
          <p:cNvSpPr>
            <a:spLocks noChangeArrowheads="1"/>
          </p:cNvSpPr>
          <p:nvPr/>
        </p:nvSpPr>
        <p:spPr bwMode="auto">
          <a:xfrm>
            <a:off x="7438231" y="1752600"/>
            <a:ext cx="2133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FFFF00"/>
              </a:buClr>
              <a:buSzPct val="60000"/>
              <a:buFont typeface="Wingdings" pitchFamily="2" charset="2"/>
              <a:buChar char=""/>
              <a:defRPr sz="3600">
                <a:solidFill>
                  <a:srgbClr val="FFFF00"/>
                </a:solidFill>
                <a:latin typeface="Arial Narrow" pitchFamily="34" charset="0"/>
              </a:defRPr>
            </a:lvl1pPr>
            <a:lvl2pPr marL="622300" indent="-171450" eaLnBrk="0" hangingPunct="0">
              <a:spcBef>
                <a:spcPct val="20000"/>
              </a:spcBef>
              <a:buClr>
                <a:srgbClr val="FFFF00"/>
              </a:buClr>
              <a:buSzPct val="60000"/>
              <a:buFont typeface="Arial Narrow" pitchFamily="34" charset="0"/>
              <a:buChar char="–"/>
              <a:defRPr sz="3200">
                <a:solidFill>
                  <a:srgbClr val="FFFF00"/>
                </a:solidFill>
                <a:latin typeface="Arial Narrow" pitchFamily="34" charset="0"/>
              </a:defRPr>
            </a:lvl2pPr>
            <a:lvl3pPr marL="1143000" indent="-228600" eaLnBrk="0" hangingPunct="0">
              <a:spcBef>
                <a:spcPct val="20000"/>
              </a:spcBef>
              <a:buClr>
                <a:srgbClr val="FFFF00"/>
              </a:buClr>
              <a:buSzPct val="60000"/>
              <a:buFont typeface="Arial Narrow" pitchFamily="34" charset="0"/>
              <a:buChar char="–"/>
              <a:defRPr sz="2800">
                <a:solidFill>
                  <a:srgbClr val="FFFF00"/>
                </a:solidFill>
                <a:latin typeface="Arial Narrow" pitchFamily="34" charset="0"/>
              </a:defRPr>
            </a:lvl3pPr>
            <a:lvl4pPr marL="1600200" indent="-228600" eaLnBrk="0" hangingPunct="0">
              <a:spcBef>
                <a:spcPct val="20000"/>
              </a:spcBef>
              <a:buClr>
                <a:srgbClr val="FFFF00"/>
              </a:buClr>
              <a:buSzPct val="60000"/>
              <a:buFont typeface="Arial Narrow" pitchFamily="34" charset="0"/>
              <a:buChar char="–"/>
              <a:defRPr sz="2400">
                <a:solidFill>
                  <a:srgbClr val="FFFF00"/>
                </a:solidFill>
                <a:latin typeface="Arial Narrow" pitchFamily="34" charset="0"/>
              </a:defRPr>
            </a:lvl4pPr>
            <a:lvl5pPr marL="2057400" indent="-228600" eaLnBrk="0" hangingPunct="0">
              <a:spcBef>
                <a:spcPct val="20000"/>
              </a:spcBef>
              <a:buClr>
                <a:srgbClr val="FFFF00"/>
              </a:buClr>
              <a:buSzPct val="60000"/>
              <a:buFont typeface="Arial Narrow" pitchFamily="34" charset="0"/>
              <a:buChar char="–"/>
              <a:defRPr sz="2400">
                <a:solidFill>
                  <a:srgbClr val="FFFF00"/>
                </a:solidFill>
                <a:latin typeface="Arial Narrow" pitchFamily="34" charset="0"/>
              </a:defRPr>
            </a:lvl5pPr>
            <a:lvl6pPr marL="2514600" indent="-228600" eaLnBrk="0" fontAlgn="base" hangingPunct="0">
              <a:spcBef>
                <a:spcPct val="20000"/>
              </a:spcBef>
              <a:spcAft>
                <a:spcPct val="0"/>
              </a:spcAft>
              <a:buClr>
                <a:srgbClr val="FFFF00"/>
              </a:buClr>
              <a:buSzPct val="60000"/>
              <a:buFont typeface="Arial Narrow" pitchFamily="34" charset="0"/>
              <a:buChar char="–"/>
              <a:defRPr sz="2400">
                <a:solidFill>
                  <a:srgbClr val="FFFF00"/>
                </a:solidFill>
                <a:latin typeface="Arial Narrow" pitchFamily="34" charset="0"/>
              </a:defRPr>
            </a:lvl6pPr>
            <a:lvl7pPr marL="2971800" indent="-228600" eaLnBrk="0" fontAlgn="base" hangingPunct="0">
              <a:spcBef>
                <a:spcPct val="20000"/>
              </a:spcBef>
              <a:spcAft>
                <a:spcPct val="0"/>
              </a:spcAft>
              <a:buClr>
                <a:srgbClr val="FFFF00"/>
              </a:buClr>
              <a:buSzPct val="60000"/>
              <a:buFont typeface="Arial Narrow" pitchFamily="34" charset="0"/>
              <a:buChar char="–"/>
              <a:defRPr sz="2400">
                <a:solidFill>
                  <a:srgbClr val="FFFF00"/>
                </a:solidFill>
                <a:latin typeface="Arial Narrow" pitchFamily="34" charset="0"/>
              </a:defRPr>
            </a:lvl7pPr>
            <a:lvl8pPr marL="3429000" indent="-228600" eaLnBrk="0" fontAlgn="base" hangingPunct="0">
              <a:spcBef>
                <a:spcPct val="20000"/>
              </a:spcBef>
              <a:spcAft>
                <a:spcPct val="0"/>
              </a:spcAft>
              <a:buClr>
                <a:srgbClr val="FFFF00"/>
              </a:buClr>
              <a:buSzPct val="60000"/>
              <a:buFont typeface="Arial Narrow" pitchFamily="34" charset="0"/>
              <a:buChar char="–"/>
              <a:defRPr sz="2400">
                <a:solidFill>
                  <a:srgbClr val="FFFF00"/>
                </a:solidFill>
                <a:latin typeface="Arial Narrow" pitchFamily="34" charset="0"/>
              </a:defRPr>
            </a:lvl8pPr>
            <a:lvl9pPr marL="3886200" indent="-228600" eaLnBrk="0" fontAlgn="base" hangingPunct="0">
              <a:spcBef>
                <a:spcPct val="20000"/>
              </a:spcBef>
              <a:spcAft>
                <a:spcPct val="0"/>
              </a:spcAft>
              <a:buClr>
                <a:srgbClr val="FFFF00"/>
              </a:buClr>
              <a:buSzPct val="60000"/>
              <a:buFont typeface="Arial Narrow" pitchFamily="34" charset="0"/>
              <a:buChar char="–"/>
              <a:defRPr sz="2400">
                <a:solidFill>
                  <a:srgbClr val="FFFF00"/>
                </a:solidFill>
                <a:latin typeface="Arial Narrow" pitchFamily="34" charset="0"/>
              </a:defRPr>
            </a:lvl9pPr>
          </a:lstStyle>
          <a:p>
            <a:pPr lvl="1" eaLnBrk="1" hangingPunct="1">
              <a:buFont typeface="Wingdings" panose="05000000000000000000" pitchFamily="2" charset="2"/>
              <a:buChar char="Ø"/>
              <a:defRPr/>
            </a:pPr>
            <a:r>
              <a:rPr lang="en-US" altLang="da-DK" sz="2000" b="1" dirty="0" smtClean="0">
                <a:latin typeface="Cambria" pitchFamily="18" charset="0"/>
                <a:cs typeface="Arial" pitchFamily="34" charset="0"/>
              </a:rPr>
              <a:t> S-100</a:t>
            </a:r>
          </a:p>
          <a:p>
            <a:pPr lvl="1" eaLnBrk="1" hangingPunct="1">
              <a:buFont typeface="Wingdings" panose="05000000000000000000" pitchFamily="2" charset="2"/>
              <a:buChar char="Ø"/>
              <a:defRPr/>
            </a:pPr>
            <a:r>
              <a:rPr lang="en-GB" altLang="da-DK" sz="2000" b="1" dirty="0" smtClean="0">
                <a:latin typeface="Cambria" pitchFamily="18" charset="0"/>
                <a:cs typeface="Arial" pitchFamily="34" charset="0"/>
              </a:rPr>
              <a:t> OGC</a:t>
            </a:r>
          </a:p>
          <a:p>
            <a:pPr lvl="1" eaLnBrk="1" hangingPunct="1">
              <a:buFont typeface="Wingdings" panose="05000000000000000000" pitchFamily="2" charset="2"/>
              <a:buChar char="Ø"/>
              <a:defRPr/>
            </a:pPr>
            <a:r>
              <a:rPr lang="en-GB" altLang="da-DK" sz="2000" b="1" dirty="0" smtClean="0">
                <a:latin typeface="Cambria" pitchFamily="18" charset="0"/>
                <a:cs typeface="Arial" pitchFamily="34" charset="0"/>
              </a:rPr>
              <a:t> WMS</a:t>
            </a:r>
          </a:p>
          <a:p>
            <a:pPr lvl="1" eaLnBrk="1" hangingPunct="1">
              <a:buFont typeface="Wingdings" panose="05000000000000000000" pitchFamily="2" charset="2"/>
              <a:buChar char="Ø"/>
              <a:defRPr/>
            </a:pPr>
            <a:r>
              <a:rPr lang="en-GB" altLang="da-DK" sz="2000" b="1" dirty="0" smtClean="0">
                <a:latin typeface="Cambria" pitchFamily="18" charset="0"/>
                <a:cs typeface="Arial" pitchFamily="34" charset="0"/>
              </a:rPr>
              <a:t> WFS</a:t>
            </a:r>
            <a:endParaRPr lang="en-US" altLang="da-DK" sz="2000" b="1" dirty="0" smtClean="0">
              <a:latin typeface="Cambria" pitchFamily="18" charset="0"/>
              <a:cs typeface="Arial" pitchFamily="34" charset="0"/>
            </a:endParaRPr>
          </a:p>
        </p:txBody>
      </p:sp>
      <p:sp>
        <p:nvSpPr>
          <p:cNvPr id="57349" name="Text Box 5"/>
          <p:cNvSpPr txBox="1">
            <a:spLocks noChangeArrowheads="1"/>
          </p:cNvSpPr>
          <p:nvPr/>
        </p:nvSpPr>
        <p:spPr bwMode="auto">
          <a:xfrm>
            <a:off x="7848600" y="4041645"/>
            <a:ext cx="1582737"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GB" altLang="da-DK" sz="2000" b="1" dirty="0">
                <a:solidFill>
                  <a:srgbClr val="FFFF00"/>
                </a:solidFill>
                <a:latin typeface="Cambria" pitchFamily="18" charset="0"/>
                <a:cs typeface="Arial" pitchFamily="34" charset="0"/>
              </a:rPr>
              <a:t>Data, not </a:t>
            </a:r>
            <a:r>
              <a:rPr lang="en-GB" altLang="da-DK" sz="2000" b="1" dirty="0" smtClean="0">
                <a:solidFill>
                  <a:srgbClr val="FFFF00"/>
                </a:solidFill>
                <a:latin typeface="Cambria" pitchFamily="18" charset="0"/>
                <a:cs typeface="Arial" pitchFamily="34" charset="0"/>
              </a:rPr>
              <a:t>products</a:t>
            </a:r>
            <a:br>
              <a:rPr lang="en-GB" altLang="da-DK" sz="2000" b="1" dirty="0" smtClean="0">
                <a:solidFill>
                  <a:srgbClr val="FFFF00"/>
                </a:solidFill>
                <a:latin typeface="Cambria" pitchFamily="18" charset="0"/>
                <a:cs typeface="Arial" pitchFamily="34" charset="0"/>
              </a:rPr>
            </a:br>
            <a:r>
              <a:rPr lang="en-GB" altLang="da-DK" sz="1400" b="1" dirty="0" smtClean="0">
                <a:solidFill>
                  <a:srgbClr val="FFFF00"/>
                </a:solidFill>
                <a:latin typeface="Cambria" pitchFamily="18" charset="0"/>
                <a:cs typeface="Arial" pitchFamily="34" charset="0"/>
              </a:rPr>
              <a:t/>
            </a:r>
            <a:br>
              <a:rPr lang="en-GB" altLang="da-DK" sz="1400" b="1" dirty="0" smtClean="0">
                <a:solidFill>
                  <a:srgbClr val="FFFF00"/>
                </a:solidFill>
                <a:latin typeface="Cambria" pitchFamily="18" charset="0"/>
                <a:cs typeface="Arial" pitchFamily="34" charset="0"/>
              </a:rPr>
            </a:br>
            <a:r>
              <a:rPr lang="en-GB" altLang="da-DK" sz="2000" b="1" dirty="0" smtClean="0">
                <a:solidFill>
                  <a:srgbClr val="FFFF00"/>
                </a:solidFill>
                <a:latin typeface="Cambria" pitchFamily="18" charset="0"/>
                <a:cs typeface="Arial" pitchFamily="34" charset="0"/>
              </a:rPr>
              <a:t>“New”</a:t>
            </a:r>
            <a:br>
              <a:rPr lang="en-GB" altLang="da-DK" sz="2000" b="1" dirty="0" smtClean="0">
                <a:solidFill>
                  <a:srgbClr val="FFFF00"/>
                </a:solidFill>
                <a:latin typeface="Cambria" pitchFamily="18" charset="0"/>
                <a:cs typeface="Arial" pitchFamily="34" charset="0"/>
              </a:rPr>
            </a:br>
            <a:r>
              <a:rPr lang="en-GB" altLang="da-DK" sz="2000" b="1" dirty="0" smtClean="0">
                <a:solidFill>
                  <a:srgbClr val="FFFF00"/>
                </a:solidFill>
                <a:latin typeface="Cambria" pitchFamily="18" charset="0"/>
                <a:cs typeface="Arial" pitchFamily="34" charset="0"/>
              </a:rPr>
              <a:t>data</a:t>
            </a:r>
            <a:endParaRPr lang="en-US" altLang="da-DK" sz="2000" b="1" dirty="0">
              <a:solidFill>
                <a:srgbClr val="FFFF00"/>
              </a:solidFill>
              <a:latin typeface="Cambria" pitchFamily="18" charset="0"/>
              <a:cs typeface="Arial" pitchFamily="34" charset="0"/>
            </a:endParaRPr>
          </a:p>
        </p:txBody>
      </p:sp>
      <p:sp>
        <p:nvSpPr>
          <p:cNvPr id="57350" name="Text Box 6"/>
          <p:cNvSpPr txBox="1">
            <a:spLocks noChangeArrowheads="1"/>
          </p:cNvSpPr>
          <p:nvPr/>
        </p:nvSpPr>
        <p:spPr bwMode="auto">
          <a:xfrm>
            <a:off x="561181" y="4380200"/>
            <a:ext cx="2133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spcBef>
                <a:spcPct val="50000"/>
              </a:spcBef>
              <a:buFont typeface="Wingdings" panose="05000000000000000000" pitchFamily="2" charset="2"/>
              <a:buChar char="Ø"/>
              <a:defRPr/>
            </a:pPr>
            <a:r>
              <a:rPr lang="en-GB" altLang="da-DK" sz="2000" b="1" dirty="0">
                <a:solidFill>
                  <a:srgbClr val="FFFF00"/>
                </a:solidFill>
                <a:latin typeface="Cambria" pitchFamily="18" charset="0"/>
                <a:cs typeface="Arial" pitchFamily="34" charset="0"/>
              </a:rPr>
              <a:t>GIS</a:t>
            </a:r>
          </a:p>
          <a:p>
            <a:pPr marL="457200" indent="-457200">
              <a:spcBef>
                <a:spcPct val="50000"/>
              </a:spcBef>
              <a:buFont typeface="Wingdings" panose="05000000000000000000" pitchFamily="2" charset="2"/>
              <a:buChar char="Ø"/>
              <a:defRPr/>
            </a:pPr>
            <a:r>
              <a:rPr lang="en-GB" altLang="da-DK" sz="2000" b="1" dirty="0">
                <a:solidFill>
                  <a:srgbClr val="FFFF00"/>
                </a:solidFill>
                <a:latin typeface="Cambria" pitchFamily="18" charset="0"/>
                <a:cs typeface="Arial" pitchFamily="34" charset="0"/>
              </a:rPr>
              <a:t>Internet</a:t>
            </a:r>
            <a:endParaRPr lang="en-US" altLang="da-DK" sz="2000" b="1" dirty="0">
              <a:solidFill>
                <a:srgbClr val="FFFF00"/>
              </a:solidFill>
              <a:latin typeface="Cambria" pitchFamily="18" charset="0"/>
              <a:cs typeface="Arial" pitchFamily="34" charset="0"/>
            </a:endParaRPr>
          </a:p>
        </p:txBody>
      </p:sp>
      <p:sp>
        <p:nvSpPr>
          <p:cNvPr id="57351" name="Text Box 7"/>
          <p:cNvSpPr txBox="1">
            <a:spLocks noChangeArrowheads="1"/>
          </p:cNvSpPr>
          <p:nvPr/>
        </p:nvSpPr>
        <p:spPr bwMode="auto">
          <a:xfrm>
            <a:off x="408781" y="1581913"/>
            <a:ext cx="2707481"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spcBef>
                <a:spcPct val="50000"/>
              </a:spcBef>
              <a:buFont typeface="Wingdings" panose="05000000000000000000" pitchFamily="2" charset="2"/>
              <a:buChar char="Ø"/>
              <a:defRPr/>
            </a:pPr>
            <a:r>
              <a:rPr lang="en-GB" altLang="da-DK" sz="2000" b="1" dirty="0">
                <a:solidFill>
                  <a:srgbClr val="FFFF00"/>
                </a:solidFill>
                <a:latin typeface="Cambria" pitchFamily="18" charset="0"/>
                <a:cs typeface="Arial" pitchFamily="34" charset="0"/>
              </a:rPr>
              <a:t>Stakeholders</a:t>
            </a:r>
          </a:p>
          <a:p>
            <a:pPr marL="342900" indent="-342900">
              <a:spcBef>
                <a:spcPct val="50000"/>
              </a:spcBef>
              <a:buFont typeface="Wingdings" panose="05000000000000000000" pitchFamily="2" charset="2"/>
              <a:buChar char="Ø"/>
              <a:defRPr/>
            </a:pPr>
            <a:r>
              <a:rPr lang="en-GB" altLang="da-DK" sz="2000" b="1" dirty="0">
                <a:solidFill>
                  <a:srgbClr val="FFFF00"/>
                </a:solidFill>
                <a:latin typeface="Cambria" pitchFamily="18" charset="0"/>
                <a:cs typeface="Arial" pitchFamily="34" charset="0"/>
              </a:rPr>
              <a:t>Benefits</a:t>
            </a:r>
          </a:p>
          <a:p>
            <a:pPr marL="342900" indent="-342900">
              <a:spcBef>
                <a:spcPct val="50000"/>
              </a:spcBef>
              <a:buFont typeface="Wingdings" panose="05000000000000000000" pitchFamily="2" charset="2"/>
              <a:buChar char="Ø"/>
              <a:defRPr/>
            </a:pPr>
            <a:r>
              <a:rPr lang="en-GB" altLang="da-DK" sz="2000" b="1" dirty="0" smtClean="0">
                <a:solidFill>
                  <a:srgbClr val="FFFF00"/>
                </a:solidFill>
                <a:latin typeface="Cambria" pitchFamily="18" charset="0"/>
                <a:cs typeface="Arial" pitchFamily="34" charset="0"/>
              </a:rPr>
              <a:t>Funding</a:t>
            </a:r>
          </a:p>
          <a:p>
            <a:pPr marL="342900" indent="-342900">
              <a:spcBef>
                <a:spcPct val="50000"/>
              </a:spcBef>
              <a:buFont typeface="Wingdings" panose="05000000000000000000" pitchFamily="2" charset="2"/>
              <a:buChar char="Ø"/>
              <a:defRPr/>
            </a:pPr>
            <a:r>
              <a:rPr lang="en-GB" altLang="da-DK" sz="2000" b="1" dirty="0" smtClean="0">
                <a:solidFill>
                  <a:srgbClr val="FFFF00"/>
                </a:solidFill>
                <a:latin typeface="Cambria" pitchFamily="18" charset="0"/>
                <a:cs typeface="Arial" pitchFamily="34" charset="0"/>
              </a:rPr>
              <a:t>Access to data</a:t>
            </a:r>
            <a:endParaRPr lang="en-US" altLang="da-DK" sz="2000" b="1" dirty="0">
              <a:solidFill>
                <a:srgbClr val="FFFF00"/>
              </a:solidFill>
              <a:latin typeface="Cambria" pitchFamily="18" charset="0"/>
              <a:cs typeface="Arial" pitchFamily="34" charset="0"/>
            </a:endParaRPr>
          </a:p>
        </p:txBody>
      </p:sp>
      <p:sp>
        <p:nvSpPr>
          <p:cNvPr id="8200" name="Rectangle 9"/>
          <p:cNvSpPr>
            <a:spLocks noChangeArrowheads="1"/>
          </p:cNvSpPr>
          <p:nvPr/>
        </p:nvSpPr>
        <p:spPr bwMode="auto">
          <a:xfrm>
            <a:off x="6838949" y="2674520"/>
            <a:ext cx="119856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FF00"/>
              </a:buClr>
              <a:buSzPct val="60000"/>
              <a:buFont typeface="Wingdings" pitchFamily="2" charset="2"/>
              <a:buChar char=""/>
              <a:defRPr sz="3600">
                <a:solidFill>
                  <a:srgbClr val="FFFF00"/>
                </a:solidFill>
                <a:latin typeface="Arial Narrow" pitchFamily="34" charset="0"/>
              </a:defRPr>
            </a:lvl1pPr>
            <a:lvl2pPr marL="742950" indent="-285750" eaLnBrk="0" hangingPunct="0">
              <a:spcBef>
                <a:spcPct val="20000"/>
              </a:spcBef>
              <a:buClr>
                <a:srgbClr val="FFFF00"/>
              </a:buClr>
              <a:buSzPct val="60000"/>
              <a:buFont typeface="Arial Narrow" pitchFamily="34" charset="0"/>
              <a:buChar char="–"/>
              <a:defRPr sz="3200">
                <a:solidFill>
                  <a:srgbClr val="FFFF00"/>
                </a:solidFill>
                <a:latin typeface="Arial Narrow" pitchFamily="34" charset="0"/>
              </a:defRPr>
            </a:lvl2pPr>
            <a:lvl3pPr marL="1143000" indent="-228600" eaLnBrk="0" hangingPunct="0">
              <a:spcBef>
                <a:spcPct val="20000"/>
              </a:spcBef>
              <a:buClr>
                <a:srgbClr val="FFFF00"/>
              </a:buClr>
              <a:buSzPct val="60000"/>
              <a:buFont typeface="Arial Narrow" pitchFamily="34" charset="0"/>
              <a:buChar char="–"/>
              <a:defRPr sz="2800">
                <a:solidFill>
                  <a:srgbClr val="FFFF00"/>
                </a:solidFill>
                <a:latin typeface="Arial Narrow" pitchFamily="34" charset="0"/>
              </a:defRPr>
            </a:lvl3pPr>
            <a:lvl4pPr marL="1600200" indent="-228600" eaLnBrk="0" hangingPunct="0">
              <a:spcBef>
                <a:spcPct val="20000"/>
              </a:spcBef>
              <a:buClr>
                <a:srgbClr val="FFFF00"/>
              </a:buClr>
              <a:buSzPct val="60000"/>
              <a:buFont typeface="Arial Narrow" pitchFamily="34" charset="0"/>
              <a:buChar char="–"/>
              <a:defRPr sz="2400">
                <a:solidFill>
                  <a:srgbClr val="FFFF00"/>
                </a:solidFill>
                <a:latin typeface="Arial Narrow" pitchFamily="34" charset="0"/>
              </a:defRPr>
            </a:lvl4pPr>
            <a:lvl5pPr marL="2057400" indent="-228600" eaLnBrk="0" hangingPunct="0">
              <a:spcBef>
                <a:spcPct val="20000"/>
              </a:spcBef>
              <a:buClr>
                <a:srgbClr val="FFFF00"/>
              </a:buClr>
              <a:buSzPct val="60000"/>
              <a:buFont typeface="Arial Narrow" pitchFamily="34" charset="0"/>
              <a:buChar char="–"/>
              <a:defRPr sz="2400">
                <a:solidFill>
                  <a:srgbClr val="FFFF00"/>
                </a:solidFill>
                <a:latin typeface="Arial Narrow" pitchFamily="34" charset="0"/>
              </a:defRPr>
            </a:lvl5pPr>
            <a:lvl6pPr marL="2514600" indent="-228600" eaLnBrk="0" fontAlgn="base" hangingPunct="0">
              <a:spcBef>
                <a:spcPct val="20000"/>
              </a:spcBef>
              <a:spcAft>
                <a:spcPct val="0"/>
              </a:spcAft>
              <a:buClr>
                <a:srgbClr val="FFFF00"/>
              </a:buClr>
              <a:buSzPct val="60000"/>
              <a:buFont typeface="Arial Narrow" pitchFamily="34" charset="0"/>
              <a:buChar char="–"/>
              <a:defRPr sz="2400">
                <a:solidFill>
                  <a:srgbClr val="FFFF00"/>
                </a:solidFill>
                <a:latin typeface="Arial Narrow" pitchFamily="34" charset="0"/>
              </a:defRPr>
            </a:lvl6pPr>
            <a:lvl7pPr marL="2971800" indent="-228600" eaLnBrk="0" fontAlgn="base" hangingPunct="0">
              <a:spcBef>
                <a:spcPct val="20000"/>
              </a:spcBef>
              <a:spcAft>
                <a:spcPct val="0"/>
              </a:spcAft>
              <a:buClr>
                <a:srgbClr val="FFFF00"/>
              </a:buClr>
              <a:buSzPct val="60000"/>
              <a:buFont typeface="Arial Narrow" pitchFamily="34" charset="0"/>
              <a:buChar char="–"/>
              <a:defRPr sz="2400">
                <a:solidFill>
                  <a:srgbClr val="FFFF00"/>
                </a:solidFill>
                <a:latin typeface="Arial Narrow" pitchFamily="34" charset="0"/>
              </a:defRPr>
            </a:lvl7pPr>
            <a:lvl8pPr marL="3429000" indent="-228600" eaLnBrk="0" fontAlgn="base" hangingPunct="0">
              <a:spcBef>
                <a:spcPct val="20000"/>
              </a:spcBef>
              <a:spcAft>
                <a:spcPct val="0"/>
              </a:spcAft>
              <a:buClr>
                <a:srgbClr val="FFFF00"/>
              </a:buClr>
              <a:buSzPct val="60000"/>
              <a:buFont typeface="Arial Narrow" pitchFamily="34" charset="0"/>
              <a:buChar char="–"/>
              <a:defRPr sz="2400">
                <a:solidFill>
                  <a:srgbClr val="FFFF00"/>
                </a:solidFill>
                <a:latin typeface="Arial Narrow" pitchFamily="34" charset="0"/>
              </a:defRPr>
            </a:lvl8pPr>
            <a:lvl9pPr marL="3886200" indent="-228600" eaLnBrk="0" fontAlgn="base" hangingPunct="0">
              <a:spcBef>
                <a:spcPct val="20000"/>
              </a:spcBef>
              <a:spcAft>
                <a:spcPct val="0"/>
              </a:spcAft>
              <a:buClr>
                <a:srgbClr val="FFFF00"/>
              </a:buClr>
              <a:buSzPct val="60000"/>
              <a:buFont typeface="Arial Narrow" pitchFamily="34" charset="0"/>
              <a:buChar char="–"/>
              <a:defRPr sz="2400">
                <a:solidFill>
                  <a:srgbClr val="FFFF00"/>
                </a:solidFill>
                <a:latin typeface="Arial Narrow" pitchFamily="34" charset="0"/>
              </a:defRPr>
            </a:lvl9pPr>
          </a:lstStyle>
          <a:p>
            <a:pPr algn="ctr" eaLnBrk="1" hangingPunct="1">
              <a:spcBef>
                <a:spcPct val="0"/>
              </a:spcBef>
              <a:buClrTx/>
              <a:buSzTx/>
              <a:buFontTx/>
              <a:buNone/>
            </a:pPr>
            <a:r>
              <a:rPr lang="en-US" altLang="en-US" sz="7200" dirty="0">
                <a:solidFill>
                  <a:schemeClr val="folHlink"/>
                </a:solidFill>
                <a:latin typeface="Arial" charset="0"/>
                <a:ea typeface="ＭＳ Ｐゴシック" pitchFamily="34" charset="-128"/>
              </a:rPr>
              <a:t>✔</a:t>
            </a:r>
          </a:p>
        </p:txBody>
      </p:sp>
      <p:sp>
        <p:nvSpPr>
          <p:cNvPr id="8201" name="Rectangle 9"/>
          <p:cNvSpPr>
            <a:spLocks noChangeArrowheads="1"/>
          </p:cNvSpPr>
          <p:nvPr/>
        </p:nvSpPr>
        <p:spPr bwMode="auto">
          <a:xfrm>
            <a:off x="2347118" y="4724400"/>
            <a:ext cx="119856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FF00"/>
              </a:buClr>
              <a:buSzPct val="60000"/>
              <a:buFont typeface="Wingdings" pitchFamily="2" charset="2"/>
              <a:buChar char=""/>
              <a:defRPr sz="3600">
                <a:solidFill>
                  <a:srgbClr val="FFFF00"/>
                </a:solidFill>
                <a:latin typeface="Arial Narrow" pitchFamily="34" charset="0"/>
              </a:defRPr>
            </a:lvl1pPr>
            <a:lvl2pPr marL="742950" indent="-285750" eaLnBrk="0" hangingPunct="0">
              <a:spcBef>
                <a:spcPct val="20000"/>
              </a:spcBef>
              <a:buClr>
                <a:srgbClr val="FFFF00"/>
              </a:buClr>
              <a:buSzPct val="60000"/>
              <a:buFont typeface="Arial Narrow" pitchFamily="34" charset="0"/>
              <a:buChar char="–"/>
              <a:defRPr sz="3200">
                <a:solidFill>
                  <a:srgbClr val="FFFF00"/>
                </a:solidFill>
                <a:latin typeface="Arial Narrow" pitchFamily="34" charset="0"/>
              </a:defRPr>
            </a:lvl2pPr>
            <a:lvl3pPr marL="1143000" indent="-228600" eaLnBrk="0" hangingPunct="0">
              <a:spcBef>
                <a:spcPct val="20000"/>
              </a:spcBef>
              <a:buClr>
                <a:srgbClr val="FFFF00"/>
              </a:buClr>
              <a:buSzPct val="60000"/>
              <a:buFont typeface="Arial Narrow" pitchFamily="34" charset="0"/>
              <a:buChar char="–"/>
              <a:defRPr sz="2800">
                <a:solidFill>
                  <a:srgbClr val="FFFF00"/>
                </a:solidFill>
                <a:latin typeface="Arial Narrow" pitchFamily="34" charset="0"/>
              </a:defRPr>
            </a:lvl3pPr>
            <a:lvl4pPr marL="1600200" indent="-228600" eaLnBrk="0" hangingPunct="0">
              <a:spcBef>
                <a:spcPct val="20000"/>
              </a:spcBef>
              <a:buClr>
                <a:srgbClr val="FFFF00"/>
              </a:buClr>
              <a:buSzPct val="60000"/>
              <a:buFont typeface="Arial Narrow" pitchFamily="34" charset="0"/>
              <a:buChar char="–"/>
              <a:defRPr sz="2400">
                <a:solidFill>
                  <a:srgbClr val="FFFF00"/>
                </a:solidFill>
                <a:latin typeface="Arial Narrow" pitchFamily="34" charset="0"/>
              </a:defRPr>
            </a:lvl4pPr>
            <a:lvl5pPr marL="2057400" indent="-228600" eaLnBrk="0" hangingPunct="0">
              <a:spcBef>
                <a:spcPct val="20000"/>
              </a:spcBef>
              <a:buClr>
                <a:srgbClr val="FFFF00"/>
              </a:buClr>
              <a:buSzPct val="60000"/>
              <a:buFont typeface="Arial Narrow" pitchFamily="34" charset="0"/>
              <a:buChar char="–"/>
              <a:defRPr sz="2400">
                <a:solidFill>
                  <a:srgbClr val="FFFF00"/>
                </a:solidFill>
                <a:latin typeface="Arial Narrow" pitchFamily="34" charset="0"/>
              </a:defRPr>
            </a:lvl5pPr>
            <a:lvl6pPr marL="2514600" indent="-228600" eaLnBrk="0" fontAlgn="base" hangingPunct="0">
              <a:spcBef>
                <a:spcPct val="20000"/>
              </a:spcBef>
              <a:spcAft>
                <a:spcPct val="0"/>
              </a:spcAft>
              <a:buClr>
                <a:srgbClr val="FFFF00"/>
              </a:buClr>
              <a:buSzPct val="60000"/>
              <a:buFont typeface="Arial Narrow" pitchFamily="34" charset="0"/>
              <a:buChar char="–"/>
              <a:defRPr sz="2400">
                <a:solidFill>
                  <a:srgbClr val="FFFF00"/>
                </a:solidFill>
                <a:latin typeface="Arial Narrow" pitchFamily="34" charset="0"/>
              </a:defRPr>
            </a:lvl6pPr>
            <a:lvl7pPr marL="2971800" indent="-228600" eaLnBrk="0" fontAlgn="base" hangingPunct="0">
              <a:spcBef>
                <a:spcPct val="20000"/>
              </a:spcBef>
              <a:spcAft>
                <a:spcPct val="0"/>
              </a:spcAft>
              <a:buClr>
                <a:srgbClr val="FFFF00"/>
              </a:buClr>
              <a:buSzPct val="60000"/>
              <a:buFont typeface="Arial Narrow" pitchFamily="34" charset="0"/>
              <a:buChar char="–"/>
              <a:defRPr sz="2400">
                <a:solidFill>
                  <a:srgbClr val="FFFF00"/>
                </a:solidFill>
                <a:latin typeface="Arial Narrow" pitchFamily="34" charset="0"/>
              </a:defRPr>
            </a:lvl7pPr>
            <a:lvl8pPr marL="3429000" indent="-228600" eaLnBrk="0" fontAlgn="base" hangingPunct="0">
              <a:spcBef>
                <a:spcPct val="20000"/>
              </a:spcBef>
              <a:spcAft>
                <a:spcPct val="0"/>
              </a:spcAft>
              <a:buClr>
                <a:srgbClr val="FFFF00"/>
              </a:buClr>
              <a:buSzPct val="60000"/>
              <a:buFont typeface="Arial Narrow" pitchFamily="34" charset="0"/>
              <a:buChar char="–"/>
              <a:defRPr sz="2400">
                <a:solidFill>
                  <a:srgbClr val="FFFF00"/>
                </a:solidFill>
                <a:latin typeface="Arial Narrow" pitchFamily="34" charset="0"/>
              </a:defRPr>
            </a:lvl8pPr>
            <a:lvl9pPr marL="3886200" indent="-228600" eaLnBrk="0" fontAlgn="base" hangingPunct="0">
              <a:spcBef>
                <a:spcPct val="20000"/>
              </a:spcBef>
              <a:spcAft>
                <a:spcPct val="0"/>
              </a:spcAft>
              <a:buClr>
                <a:srgbClr val="FFFF00"/>
              </a:buClr>
              <a:buSzPct val="60000"/>
              <a:buFont typeface="Arial Narrow" pitchFamily="34" charset="0"/>
              <a:buChar char="–"/>
              <a:defRPr sz="2400">
                <a:solidFill>
                  <a:srgbClr val="FFFF00"/>
                </a:solidFill>
                <a:latin typeface="Arial Narrow" pitchFamily="34" charset="0"/>
              </a:defRPr>
            </a:lvl9pPr>
          </a:lstStyle>
          <a:p>
            <a:pPr algn="ctr" eaLnBrk="1" hangingPunct="1">
              <a:spcBef>
                <a:spcPct val="0"/>
              </a:spcBef>
              <a:buClrTx/>
              <a:buSzTx/>
              <a:buFontTx/>
              <a:buNone/>
            </a:pPr>
            <a:r>
              <a:rPr lang="en-US" altLang="en-US" sz="7200" dirty="0">
                <a:solidFill>
                  <a:srgbClr val="7CCA62"/>
                </a:solidFill>
                <a:latin typeface="Arial" charset="0"/>
                <a:ea typeface="ＭＳ Ｐゴシック" pitchFamily="34" charset="-128"/>
              </a:rPr>
              <a:t>✔</a:t>
            </a:r>
          </a:p>
        </p:txBody>
      </p:sp>
      <p:sp>
        <p:nvSpPr>
          <p:cNvPr id="8202" name="Rectangle 9"/>
          <p:cNvSpPr>
            <a:spLocks noChangeArrowheads="1"/>
          </p:cNvSpPr>
          <p:nvPr/>
        </p:nvSpPr>
        <p:spPr bwMode="auto">
          <a:xfrm>
            <a:off x="6826249" y="4811087"/>
            <a:ext cx="119856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FF00"/>
              </a:buClr>
              <a:buSzPct val="60000"/>
              <a:buFont typeface="Wingdings" pitchFamily="2" charset="2"/>
              <a:buChar char=""/>
              <a:defRPr sz="3600">
                <a:solidFill>
                  <a:srgbClr val="FFFF00"/>
                </a:solidFill>
                <a:latin typeface="Arial Narrow" pitchFamily="34" charset="0"/>
              </a:defRPr>
            </a:lvl1pPr>
            <a:lvl2pPr marL="742950" indent="-285750" eaLnBrk="0" hangingPunct="0">
              <a:spcBef>
                <a:spcPct val="20000"/>
              </a:spcBef>
              <a:buClr>
                <a:srgbClr val="FFFF00"/>
              </a:buClr>
              <a:buSzPct val="60000"/>
              <a:buFont typeface="Arial Narrow" pitchFamily="34" charset="0"/>
              <a:buChar char="–"/>
              <a:defRPr sz="3200">
                <a:solidFill>
                  <a:srgbClr val="FFFF00"/>
                </a:solidFill>
                <a:latin typeface="Arial Narrow" pitchFamily="34" charset="0"/>
              </a:defRPr>
            </a:lvl2pPr>
            <a:lvl3pPr marL="1143000" indent="-228600" eaLnBrk="0" hangingPunct="0">
              <a:spcBef>
                <a:spcPct val="20000"/>
              </a:spcBef>
              <a:buClr>
                <a:srgbClr val="FFFF00"/>
              </a:buClr>
              <a:buSzPct val="60000"/>
              <a:buFont typeface="Arial Narrow" pitchFamily="34" charset="0"/>
              <a:buChar char="–"/>
              <a:defRPr sz="2800">
                <a:solidFill>
                  <a:srgbClr val="FFFF00"/>
                </a:solidFill>
                <a:latin typeface="Arial Narrow" pitchFamily="34" charset="0"/>
              </a:defRPr>
            </a:lvl3pPr>
            <a:lvl4pPr marL="1600200" indent="-228600" eaLnBrk="0" hangingPunct="0">
              <a:spcBef>
                <a:spcPct val="20000"/>
              </a:spcBef>
              <a:buClr>
                <a:srgbClr val="FFFF00"/>
              </a:buClr>
              <a:buSzPct val="60000"/>
              <a:buFont typeface="Arial Narrow" pitchFamily="34" charset="0"/>
              <a:buChar char="–"/>
              <a:defRPr sz="2400">
                <a:solidFill>
                  <a:srgbClr val="FFFF00"/>
                </a:solidFill>
                <a:latin typeface="Arial Narrow" pitchFamily="34" charset="0"/>
              </a:defRPr>
            </a:lvl4pPr>
            <a:lvl5pPr marL="2057400" indent="-228600" eaLnBrk="0" hangingPunct="0">
              <a:spcBef>
                <a:spcPct val="20000"/>
              </a:spcBef>
              <a:buClr>
                <a:srgbClr val="FFFF00"/>
              </a:buClr>
              <a:buSzPct val="60000"/>
              <a:buFont typeface="Arial Narrow" pitchFamily="34" charset="0"/>
              <a:buChar char="–"/>
              <a:defRPr sz="2400">
                <a:solidFill>
                  <a:srgbClr val="FFFF00"/>
                </a:solidFill>
                <a:latin typeface="Arial Narrow" pitchFamily="34" charset="0"/>
              </a:defRPr>
            </a:lvl5pPr>
            <a:lvl6pPr marL="2514600" indent="-228600" eaLnBrk="0" fontAlgn="base" hangingPunct="0">
              <a:spcBef>
                <a:spcPct val="20000"/>
              </a:spcBef>
              <a:spcAft>
                <a:spcPct val="0"/>
              </a:spcAft>
              <a:buClr>
                <a:srgbClr val="FFFF00"/>
              </a:buClr>
              <a:buSzPct val="60000"/>
              <a:buFont typeface="Arial Narrow" pitchFamily="34" charset="0"/>
              <a:buChar char="–"/>
              <a:defRPr sz="2400">
                <a:solidFill>
                  <a:srgbClr val="FFFF00"/>
                </a:solidFill>
                <a:latin typeface="Arial Narrow" pitchFamily="34" charset="0"/>
              </a:defRPr>
            </a:lvl6pPr>
            <a:lvl7pPr marL="2971800" indent="-228600" eaLnBrk="0" fontAlgn="base" hangingPunct="0">
              <a:spcBef>
                <a:spcPct val="20000"/>
              </a:spcBef>
              <a:spcAft>
                <a:spcPct val="0"/>
              </a:spcAft>
              <a:buClr>
                <a:srgbClr val="FFFF00"/>
              </a:buClr>
              <a:buSzPct val="60000"/>
              <a:buFont typeface="Arial Narrow" pitchFamily="34" charset="0"/>
              <a:buChar char="–"/>
              <a:defRPr sz="2400">
                <a:solidFill>
                  <a:srgbClr val="FFFF00"/>
                </a:solidFill>
                <a:latin typeface="Arial Narrow" pitchFamily="34" charset="0"/>
              </a:defRPr>
            </a:lvl7pPr>
            <a:lvl8pPr marL="3429000" indent="-228600" eaLnBrk="0" fontAlgn="base" hangingPunct="0">
              <a:spcBef>
                <a:spcPct val="20000"/>
              </a:spcBef>
              <a:spcAft>
                <a:spcPct val="0"/>
              </a:spcAft>
              <a:buClr>
                <a:srgbClr val="FFFF00"/>
              </a:buClr>
              <a:buSzPct val="60000"/>
              <a:buFont typeface="Arial Narrow" pitchFamily="34" charset="0"/>
              <a:buChar char="–"/>
              <a:defRPr sz="2400">
                <a:solidFill>
                  <a:srgbClr val="FFFF00"/>
                </a:solidFill>
                <a:latin typeface="Arial Narrow" pitchFamily="34" charset="0"/>
              </a:defRPr>
            </a:lvl8pPr>
            <a:lvl9pPr marL="3886200" indent="-228600" eaLnBrk="0" fontAlgn="base" hangingPunct="0">
              <a:spcBef>
                <a:spcPct val="20000"/>
              </a:spcBef>
              <a:spcAft>
                <a:spcPct val="0"/>
              </a:spcAft>
              <a:buClr>
                <a:srgbClr val="FFFF00"/>
              </a:buClr>
              <a:buSzPct val="60000"/>
              <a:buFont typeface="Arial Narrow" pitchFamily="34" charset="0"/>
              <a:buChar char="–"/>
              <a:defRPr sz="2400">
                <a:solidFill>
                  <a:srgbClr val="FFFF00"/>
                </a:solidFill>
                <a:latin typeface="Arial Narrow" pitchFamily="34" charset="0"/>
              </a:defRPr>
            </a:lvl9pPr>
          </a:lstStyle>
          <a:p>
            <a:pPr algn="ctr" eaLnBrk="1" hangingPunct="1">
              <a:spcBef>
                <a:spcPct val="0"/>
              </a:spcBef>
              <a:buClrTx/>
              <a:buSzTx/>
              <a:buFontTx/>
              <a:buNone/>
            </a:pPr>
            <a:r>
              <a:rPr lang="en-US" altLang="en-US" sz="6600" b="1" dirty="0">
                <a:solidFill>
                  <a:schemeClr val="folHlink"/>
                </a:solidFill>
                <a:latin typeface="Arial" charset="0"/>
                <a:ea typeface="ＭＳ Ｐゴシック" pitchFamily="34" charset="-128"/>
              </a:rPr>
              <a:t>?</a:t>
            </a:r>
          </a:p>
        </p:txBody>
      </p:sp>
      <p:sp>
        <p:nvSpPr>
          <p:cNvPr id="8203" name="Rectangle 9"/>
          <p:cNvSpPr>
            <a:spLocks noChangeArrowheads="1"/>
          </p:cNvSpPr>
          <p:nvPr/>
        </p:nvSpPr>
        <p:spPr bwMode="auto">
          <a:xfrm>
            <a:off x="2347118" y="2813019"/>
            <a:ext cx="105648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00"/>
              </a:buClr>
              <a:buSzPct val="60000"/>
              <a:buFont typeface="Wingdings" pitchFamily="2" charset="2"/>
              <a:buChar char=""/>
              <a:defRPr sz="3600">
                <a:solidFill>
                  <a:srgbClr val="FFFF00"/>
                </a:solidFill>
                <a:latin typeface="Arial Narrow" pitchFamily="34" charset="0"/>
              </a:defRPr>
            </a:lvl1pPr>
            <a:lvl2pPr marL="742950" indent="-285750" eaLnBrk="0" hangingPunct="0">
              <a:spcBef>
                <a:spcPct val="20000"/>
              </a:spcBef>
              <a:buClr>
                <a:srgbClr val="FFFF00"/>
              </a:buClr>
              <a:buSzPct val="60000"/>
              <a:buFont typeface="Arial Narrow" pitchFamily="34" charset="0"/>
              <a:buChar char="–"/>
              <a:defRPr sz="3200">
                <a:solidFill>
                  <a:srgbClr val="FFFF00"/>
                </a:solidFill>
                <a:latin typeface="Arial Narrow" pitchFamily="34" charset="0"/>
              </a:defRPr>
            </a:lvl2pPr>
            <a:lvl3pPr marL="1143000" indent="-228600" eaLnBrk="0" hangingPunct="0">
              <a:spcBef>
                <a:spcPct val="20000"/>
              </a:spcBef>
              <a:buClr>
                <a:srgbClr val="FFFF00"/>
              </a:buClr>
              <a:buSzPct val="60000"/>
              <a:buFont typeface="Arial Narrow" pitchFamily="34" charset="0"/>
              <a:buChar char="–"/>
              <a:defRPr sz="2800">
                <a:solidFill>
                  <a:srgbClr val="FFFF00"/>
                </a:solidFill>
                <a:latin typeface="Arial Narrow" pitchFamily="34" charset="0"/>
              </a:defRPr>
            </a:lvl3pPr>
            <a:lvl4pPr marL="1600200" indent="-228600" eaLnBrk="0" hangingPunct="0">
              <a:spcBef>
                <a:spcPct val="20000"/>
              </a:spcBef>
              <a:buClr>
                <a:srgbClr val="FFFF00"/>
              </a:buClr>
              <a:buSzPct val="60000"/>
              <a:buFont typeface="Arial Narrow" pitchFamily="34" charset="0"/>
              <a:buChar char="–"/>
              <a:defRPr sz="2400">
                <a:solidFill>
                  <a:srgbClr val="FFFF00"/>
                </a:solidFill>
                <a:latin typeface="Arial Narrow" pitchFamily="34" charset="0"/>
              </a:defRPr>
            </a:lvl4pPr>
            <a:lvl5pPr marL="2057400" indent="-228600" eaLnBrk="0" hangingPunct="0">
              <a:spcBef>
                <a:spcPct val="20000"/>
              </a:spcBef>
              <a:buClr>
                <a:srgbClr val="FFFF00"/>
              </a:buClr>
              <a:buSzPct val="60000"/>
              <a:buFont typeface="Arial Narrow" pitchFamily="34" charset="0"/>
              <a:buChar char="–"/>
              <a:defRPr sz="2400">
                <a:solidFill>
                  <a:srgbClr val="FFFF00"/>
                </a:solidFill>
                <a:latin typeface="Arial Narrow" pitchFamily="34" charset="0"/>
              </a:defRPr>
            </a:lvl5pPr>
            <a:lvl6pPr marL="2514600" indent="-228600" eaLnBrk="0" fontAlgn="base" hangingPunct="0">
              <a:spcBef>
                <a:spcPct val="20000"/>
              </a:spcBef>
              <a:spcAft>
                <a:spcPct val="0"/>
              </a:spcAft>
              <a:buClr>
                <a:srgbClr val="FFFF00"/>
              </a:buClr>
              <a:buSzPct val="60000"/>
              <a:buFont typeface="Arial Narrow" pitchFamily="34" charset="0"/>
              <a:buChar char="–"/>
              <a:defRPr sz="2400">
                <a:solidFill>
                  <a:srgbClr val="FFFF00"/>
                </a:solidFill>
                <a:latin typeface="Arial Narrow" pitchFamily="34" charset="0"/>
              </a:defRPr>
            </a:lvl6pPr>
            <a:lvl7pPr marL="2971800" indent="-228600" eaLnBrk="0" fontAlgn="base" hangingPunct="0">
              <a:spcBef>
                <a:spcPct val="20000"/>
              </a:spcBef>
              <a:spcAft>
                <a:spcPct val="0"/>
              </a:spcAft>
              <a:buClr>
                <a:srgbClr val="FFFF00"/>
              </a:buClr>
              <a:buSzPct val="60000"/>
              <a:buFont typeface="Arial Narrow" pitchFamily="34" charset="0"/>
              <a:buChar char="–"/>
              <a:defRPr sz="2400">
                <a:solidFill>
                  <a:srgbClr val="FFFF00"/>
                </a:solidFill>
                <a:latin typeface="Arial Narrow" pitchFamily="34" charset="0"/>
              </a:defRPr>
            </a:lvl7pPr>
            <a:lvl8pPr marL="3429000" indent="-228600" eaLnBrk="0" fontAlgn="base" hangingPunct="0">
              <a:spcBef>
                <a:spcPct val="20000"/>
              </a:spcBef>
              <a:spcAft>
                <a:spcPct val="0"/>
              </a:spcAft>
              <a:buClr>
                <a:srgbClr val="FFFF00"/>
              </a:buClr>
              <a:buSzPct val="60000"/>
              <a:buFont typeface="Arial Narrow" pitchFamily="34" charset="0"/>
              <a:buChar char="–"/>
              <a:defRPr sz="2400">
                <a:solidFill>
                  <a:srgbClr val="FFFF00"/>
                </a:solidFill>
                <a:latin typeface="Arial Narrow" pitchFamily="34" charset="0"/>
              </a:defRPr>
            </a:lvl8pPr>
            <a:lvl9pPr marL="3886200" indent="-228600" eaLnBrk="0" fontAlgn="base" hangingPunct="0">
              <a:spcBef>
                <a:spcPct val="20000"/>
              </a:spcBef>
              <a:spcAft>
                <a:spcPct val="0"/>
              </a:spcAft>
              <a:buClr>
                <a:srgbClr val="FFFF00"/>
              </a:buClr>
              <a:buSzPct val="60000"/>
              <a:buFont typeface="Arial Narrow" pitchFamily="34" charset="0"/>
              <a:buChar char="–"/>
              <a:defRPr sz="2400">
                <a:solidFill>
                  <a:srgbClr val="FFFF00"/>
                </a:solidFill>
                <a:latin typeface="Arial Narrow" pitchFamily="34" charset="0"/>
              </a:defRPr>
            </a:lvl9pPr>
          </a:lstStyle>
          <a:p>
            <a:pPr algn="ctr" eaLnBrk="1" hangingPunct="1">
              <a:spcBef>
                <a:spcPct val="0"/>
              </a:spcBef>
              <a:buClrTx/>
              <a:buSzTx/>
              <a:buFontTx/>
              <a:buNone/>
            </a:pPr>
            <a:r>
              <a:rPr lang="en-US" altLang="en-US" sz="6600" b="1" dirty="0">
                <a:solidFill>
                  <a:srgbClr val="FC0404"/>
                </a:solidFill>
                <a:latin typeface="Arial" charset="0"/>
                <a:ea typeface="ＭＳ Ｐゴシック" pitchFamily="34" charset="-128"/>
              </a:rPr>
              <a:t>?</a:t>
            </a:r>
          </a:p>
        </p:txBody>
      </p:sp>
      <p:sp>
        <p:nvSpPr>
          <p:cNvPr id="12" name="Text Box 5"/>
          <p:cNvSpPr txBox="1">
            <a:spLocks noChangeArrowheads="1"/>
          </p:cNvSpPr>
          <p:nvPr/>
        </p:nvSpPr>
        <p:spPr bwMode="auto">
          <a:xfrm>
            <a:off x="2875358" y="6248397"/>
            <a:ext cx="62460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defRPr/>
            </a:pPr>
            <a:r>
              <a:rPr lang="en-GB" altLang="da-DK" sz="2400" b="1" dirty="0" smtClean="0">
                <a:solidFill>
                  <a:srgbClr val="FFFF00"/>
                </a:solidFill>
                <a:latin typeface="Cambria" pitchFamily="18" charset="0"/>
                <a:cs typeface="Arial" pitchFamily="34" charset="0"/>
              </a:rPr>
              <a:t>The importance of authoritative data.</a:t>
            </a:r>
            <a:endParaRPr lang="en-US" altLang="da-DK" sz="2400" b="1" dirty="0">
              <a:solidFill>
                <a:srgbClr val="FFFF00"/>
              </a:solidFill>
              <a:latin typeface="Cambria" pitchFamily="18" charset="0"/>
              <a:cs typeface="Arial" pitchFamily="34" charset="0"/>
            </a:endParaRPr>
          </a:p>
        </p:txBody>
      </p:sp>
    </p:spTree>
    <p:extLst>
      <p:ext uri="{BB962C8B-B14F-4D97-AF65-F5344CB8AC3E}">
        <p14:creationId xmlns:p14="http://schemas.microsoft.com/office/powerpoint/2010/main" val="416609830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018" y="836712"/>
            <a:ext cx="8965370"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boks 1"/>
          <p:cNvSpPr txBox="1"/>
          <p:nvPr/>
        </p:nvSpPr>
        <p:spPr>
          <a:xfrm>
            <a:off x="304800" y="142379"/>
            <a:ext cx="5692526" cy="461665"/>
          </a:xfrm>
          <a:prstGeom prst="rect">
            <a:avLst/>
          </a:prstGeom>
          <a:noFill/>
        </p:spPr>
        <p:txBody>
          <a:bodyPr wrap="square" rtlCol="0">
            <a:spAutoFit/>
          </a:bodyPr>
          <a:lstStyle/>
          <a:p>
            <a:r>
              <a:rPr lang="en-GB" sz="2400" b="1" dirty="0">
                <a:solidFill>
                  <a:srgbClr val="FFFF00"/>
                </a:solidFill>
                <a:latin typeface="+mn-lt"/>
                <a:cs typeface="+mn-cs"/>
              </a:rPr>
              <a:t>Use Case -  Marine Cables</a:t>
            </a:r>
          </a:p>
        </p:txBody>
      </p:sp>
      <p:sp>
        <p:nvSpPr>
          <p:cNvPr id="5" name="Tekstboks 4"/>
          <p:cNvSpPr txBox="1"/>
          <p:nvPr/>
        </p:nvSpPr>
        <p:spPr>
          <a:xfrm>
            <a:off x="1709440" y="6019800"/>
            <a:ext cx="5692526" cy="461665"/>
          </a:xfrm>
          <a:prstGeom prst="rect">
            <a:avLst/>
          </a:prstGeom>
          <a:noFill/>
        </p:spPr>
        <p:txBody>
          <a:bodyPr wrap="square" rtlCol="0">
            <a:spAutoFit/>
          </a:bodyPr>
          <a:lstStyle/>
          <a:p>
            <a:r>
              <a:rPr lang="en-GB" sz="2400" dirty="0" smtClean="0">
                <a:solidFill>
                  <a:srgbClr val="FFFF00"/>
                </a:solidFill>
                <a:latin typeface="+mn-lt"/>
                <a:cs typeface="+mn-cs"/>
              </a:rPr>
              <a:t>Marine Cables from the HELCOM secretariat</a:t>
            </a:r>
            <a:endParaRPr lang="en-GB" sz="2400" dirty="0">
              <a:solidFill>
                <a:srgbClr val="FFFF00"/>
              </a:solidFill>
              <a:latin typeface="+mn-lt"/>
              <a:cs typeface="+mn-cs"/>
            </a:endParaRPr>
          </a:p>
        </p:txBody>
      </p:sp>
    </p:spTree>
    <p:extLst>
      <p:ext uri="{BB962C8B-B14F-4D97-AF65-F5344CB8AC3E}">
        <p14:creationId xmlns:p14="http://schemas.microsoft.com/office/powerpoint/2010/main" val="4147885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770" y="908720"/>
            <a:ext cx="8965369"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boks 4"/>
          <p:cNvSpPr txBox="1"/>
          <p:nvPr/>
        </p:nvSpPr>
        <p:spPr>
          <a:xfrm>
            <a:off x="304800" y="142379"/>
            <a:ext cx="5692526" cy="830997"/>
          </a:xfrm>
          <a:prstGeom prst="rect">
            <a:avLst/>
          </a:prstGeom>
          <a:noFill/>
        </p:spPr>
        <p:txBody>
          <a:bodyPr wrap="square" rtlCol="0">
            <a:spAutoFit/>
          </a:bodyPr>
          <a:lstStyle/>
          <a:p>
            <a:r>
              <a:rPr lang="en-GB" sz="2400" b="1" dirty="0">
                <a:solidFill>
                  <a:srgbClr val="FFFF00"/>
                </a:solidFill>
                <a:latin typeface="+mn-lt"/>
                <a:cs typeface="+mn-cs"/>
              </a:rPr>
              <a:t>Use Case -  Marine </a:t>
            </a:r>
            <a:r>
              <a:rPr lang="en-GB" sz="2400" b="1" dirty="0" smtClean="0">
                <a:solidFill>
                  <a:srgbClr val="FFFF00"/>
                </a:solidFill>
                <a:latin typeface="+mn-lt"/>
                <a:cs typeface="+mn-cs"/>
              </a:rPr>
              <a:t>Cables</a:t>
            </a:r>
            <a:br>
              <a:rPr lang="en-GB" sz="2400" b="1" dirty="0" smtClean="0">
                <a:solidFill>
                  <a:srgbClr val="FFFF00"/>
                </a:solidFill>
                <a:latin typeface="+mn-lt"/>
                <a:cs typeface="+mn-cs"/>
              </a:rPr>
            </a:br>
            <a:endParaRPr lang="en-GB" sz="2400" b="1" dirty="0">
              <a:solidFill>
                <a:srgbClr val="FFFF00"/>
              </a:solidFill>
              <a:latin typeface="+mn-lt"/>
              <a:cs typeface="+mn-cs"/>
            </a:endParaRPr>
          </a:p>
        </p:txBody>
      </p:sp>
      <p:sp>
        <p:nvSpPr>
          <p:cNvPr id="4" name="Text Box 5"/>
          <p:cNvSpPr txBox="1">
            <a:spLocks noChangeArrowheads="1"/>
          </p:cNvSpPr>
          <p:nvPr/>
        </p:nvSpPr>
        <p:spPr bwMode="auto">
          <a:xfrm>
            <a:off x="2817120" y="162223"/>
            <a:ext cx="62460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defRPr/>
            </a:pPr>
            <a:r>
              <a:rPr lang="en-GB" altLang="da-DK" sz="2400" b="1" dirty="0" smtClean="0">
                <a:solidFill>
                  <a:srgbClr val="FFFF00"/>
                </a:solidFill>
                <a:latin typeface="+mn-lt"/>
                <a:cs typeface="Arial" pitchFamily="34" charset="0"/>
              </a:rPr>
              <a:t>The importance of authoritative data</a:t>
            </a:r>
            <a:r>
              <a:rPr lang="en-GB" altLang="da-DK" sz="2400" b="1" dirty="0" smtClean="0">
                <a:solidFill>
                  <a:srgbClr val="FFFF00"/>
                </a:solidFill>
                <a:latin typeface="Cambria" pitchFamily="18" charset="0"/>
                <a:cs typeface="Arial" pitchFamily="34" charset="0"/>
              </a:rPr>
              <a:t>.</a:t>
            </a:r>
            <a:endParaRPr lang="en-US" altLang="da-DK" sz="2400" b="1" dirty="0">
              <a:solidFill>
                <a:srgbClr val="FFFF00"/>
              </a:solidFill>
              <a:latin typeface="Cambria" pitchFamily="18" charset="0"/>
              <a:cs typeface="Arial" pitchFamily="34" charset="0"/>
            </a:endParaRPr>
          </a:p>
        </p:txBody>
      </p:sp>
      <p:sp>
        <p:nvSpPr>
          <p:cNvPr id="6" name="Tekstboks 5"/>
          <p:cNvSpPr txBox="1"/>
          <p:nvPr/>
        </p:nvSpPr>
        <p:spPr>
          <a:xfrm>
            <a:off x="609599" y="6019800"/>
            <a:ext cx="8453539" cy="461665"/>
          </a:xfrm>
          <a:prstGeom prst="rect">
            <a:avLst/>
          </a:prstGeom>
          <a:noFill/>
        </p:spPr>
        <p:txBody>
          <a:bodyPr wrap="square" rtlCol="0">
            <a:spAutoFit/>
          </a:bodyPr>
          <a:lstStyle/>
          <a:p>
            <a:r>
              <a:rPr lang="en-GB" sz="2400" dirty="0" smtClean="0">
                <a:solidFill>
                  <a:srgbClr val="FFFF00"/>
                </a:solidFill>
                <a:latin typeface="+mn-lt"/>
                <a:cs typeface="+mn-cs"/>
              </a:rPr>
              <a:t>Marine Cables from the HELCOM secretariat and national authorities</a:t>
            </a:r>
            <a:endParaRPr lang="en-GB" sz="2400" dirty="0">
              <a:solidFill>
                <a:srgbClr val="FFFF00"/>
              </a:solidFill>
              <a:latin typeface="+mn-lt"/>
              <a:cs typeface="+mn-cs"/>
            </a:endParaRPr>
          </a:p>
        </p:txBody>
      </p:sp>
    </p:spTree>
    <p:extLst>
      <p:ext uri="{BB962C8B-B14F-4D97-AF65-F5344CB8AC3E}">
        <p14:creationId xmlns:p14="http://schemas.microsoft.com/office/powerpoint/2010/main" val="2853950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304800" y="0"/>
            <a:ext cx="8623300" cy="6771084"/>
          </a:xfrm>
          <a:prstGeom prst="rect">
            <a:avLst/>
          </a:prstGeom>
        </p:spPr>
        <p:txBody>
          <a:bodyPr wrap="square">
            <a:spAutoFit/>
          </a:bodyPr>
          <a:lstStyle/>
          <a:p>
            <a:pPr>
              <a:spcBef>
                <a:spcPts val="1200"/>
              </a:spcBef>
              <a:spcAft>
                <a:spcPts val="600"/>
              </a:spcAft>
              <a:buClr>
                <a:srgbClr val="FFFF00"/>
              </a:buClr>
              <a:buSzPct val="60000"/>
            </a:pPr>
            <a:r>
              <a:rPr lang="en-GB" sz="2400" b="1" dirty="0" smtClean="0">
                <a:solidFill>
                  <a:srgbClr val="FFFF00"/>
                </a:solidFill>
                <a:latin typeface="+mn-lt"/>
                <a:cs typeface="+mn-cs"/>
              </a:rPr>
              <a:t>Work Programme</a:t>
            </a:r>
            <a:br>
              <a:rPr lang="en-GB" sz="2400" b="1" dirty="0" smtClean="0">
                <a:solidFill>
                  <a:srgbClr val="FFFF00"/>
                </a:solidFill>
                <a:latin typeface="+mn-lt"/>
                <a:cs typeface="+mn-cs"/>
              </a:rPr>
            </a:br>
            <a:r>
              <a:rPr lang="en-GB" sz="2400" b="1" dirty="0" smtClean="0">
                <a:solidFill>
                  <a:srgbClr val="FFFF00"/>
                </a:solidFill>
                <a:latin typeface="+mn-lt"/>
                <a:cs typeface="+mn-cs"/>
              </a:rPr>
              <a:t/>
            </a:r>
            <a:br>
              <a:rPr lang="en-GB" sz="2400" b="1" dirty="0" smtClean="0">
                <a:solidFill>
                  <a:srgbClr val="FFFF00"/>
                </a:solidFill>
                <a:latin typeface="+mn-lt"/>
                <a:cs typeface="+mn-cs"/>
              </a:rPr>
            </a:br>
            <a:r>
              <a:rPr lang="en-GB" sz="2400" b="1" dirty="0" smtClean="0">
                <a:solidFill>
                  <a:srgbClr val="FFFF00"/>
                </a:solidFill>
                <a:latin typeface="+mn-lt"/>
                <a:cs typeface="+mn-cs"/>
              </a:rPr>
              <a:t>A new </a:t>
            </a:r>
            <a:r>
              <a:rPr lang="en-GB" sz="2100" b="1" dirty="0" smtClean="0">
                <a:solidFill>
                  <a:srgbClr val="FFFF00"/>
                </a:solidFill>
                <a:latin typeface="+mn-lt"/>
                <a:cs typeface="+mn-cs"/>
              </a:rPr>
              <a:t>2017-2020 Work Programme was redeveloped at MSDIWG8 based on resent changes and change in focus on MSDI from a regional and national perspective. </a:t>
            </a:r>
            <a:r>
              <a:rPr lang="en-GB" sz="2100" dirty="0" smtClean="0">
                <a:solidFill>
                  <a:srgbClr val="FFFF00"/>
                </a:solidFill>
                <a:latin typeface="+mn-lt"/>
                <a:cs typeface="+mn-cs"/>
              </a:rPr>
              <a:t/>
            </a:r>
            <a:br>
              <a:rPr lang="en-GB" sz="2100" dirty="0" smtClean="0">
                <a:solidFill>
                  <a:srgbClr val="FFFF00"/>
                </a:solidFill>
                <a:latin typeface="+mn-lt"/>
                <a:cs typeface="+mn-cs"/>
              </a:rPr>
            </a:br>
            <a:r>
              <a:rPr lang="en-GB" sz="1050" dirty="0" smtClean="0">
                <a:solidFill>
                  <a:srgbClr val="FFFF00"/>
                </a:solidFill>
                <a:latin typeface="+mn-lt"/>
                <a:cs typeface="+mn-cs"/>
              </a:rPr>
              <a:t/>
            </a:r>
            <a:br>
              <a:rPr lang="en-GB" sz="1050" dirty="0" smtClean="0">
                <a:solidFill>
                  <a:srgbClr val="FFFF00"/>
                </a:solidFill>
                <a:latin typeface="+mn-lt"/>
                <a:cs typeface="+mn-cs"/>
              </a:rPr>
            </a:br>
            <a:r>
              <a:rPr lang="en-GB" sz="2100" dirty="0" smtClean="0">
                <a:solidFill>
                  <a:srgbClr val="FFFF00"/>
                </a:solidFill>
                <a:latin typeface="+mn-lt"/>
                <a:cs typeface="+mn-cs"/>
              </a:rPr>
              <a:t>In order to deliver this Work Programme there are established 8 MSDI Tasks:</a:t>
            </a:r>
            <a:br>
              <a:rPr lang="en-GB" sz="2100" dirty="0" smtClean="0">
                <a:solidFill>
                  <a:srgbClr val="FFFF00"/>
                </a:solidFill>
                <a:latin typeface="+mn-lt"/>
                <a:cs typeface="+mn-cs"/>
              </a:rPr>
            </a:br>
            <a:r>
              <a:rPr lang="en-GB" sz="2100" dirty="0" smtClean="0">
                <a:solidFill>
                  <a:srgbClr val="FFFF00"/>
                </a:solidFill>
                <a:latin typeface="+mn-lt"/>
                <a:cs typeface="+mn-cs"/>
              </a:rPr>
              <a:t>A.  Communication and dissemination </a:t>
            </a:r>
            <a:br>
              <a:rPr lang="en-GB" sz="2100" dirty="0" smtClean="0">
                <a:solidFill>
                  <a:srgbClr val="FFFF00"/>
                </a:solidFill>
                <a:latin typeface="+mn-lt"/>
                <a:cs typeface="+mn-cs"/>
              </a:rPr>
            </a:br>
            <a:r>
              <a:rPr lang="en-GB" sz="2100" dirty="0" smtClean="0">
                <a:solidFill>
                  <a:srgbClr val="FFFF00"/>
                </a:solidFill>
                <a:latin typeface="+mn-lt"/>
                <a:cs typeface="+mn-cs"/>
              </a:rPr>
              <a:t>B.  Operational - Data sharing and management </a:t>
            </a:r>
            <a:br>
              <a:rPr lang="en-GB" sz="2100" dirty="0" smtClean="0">
                <a:solidFill>
                  <a:srgbClr val="FFFF00"/>
                </a:solidFill>
                <a:latin typeface="+mn-lt"/>
                <a:cs typeface="+mn-cs"/>
              </a:rPr>
            </a:br>
            <a:r>
              <a:rPr lang="en-GB" sz="2100" dirty="0" smtClean="0">
                <a:solidFill>
                  <a:srgbClr val="FFFF00"/>
                </a:solidFill>
                <a:latin typeface="+mn-lt"/>
                <a:cs typeface="+mn-cs"/>
              </a:rPr>
              <a:t>C.  Policies and governances – RHC. </a:t>
            </a:r>
            <a:br>
              <a:rPr lang="en-GB" sz="2100" dirty="0" smtClean="0">
                <a:solidFill>
                  <a:srgbClr val="FFFF00"/>
                </a:solidFill>
                <a:latin typeface="+mn-lt"/>
                <a:cs typeface="+mn-cs"/>
              </a:rPr>
            </a:br>
            <a:r>
              <a:rPr lang="en-GB" sz="2100" dirty="0" smtClean="0">
                <a:solidFill>
                  <a:srgbClr val="FFFF00"/>
                </a:solidFill>
                <a:latin typeface="+mn-lt"/>
                <a:cs typeface="+mn-cs"/>
              </a:rPr>
              <a:t>      (Ensure that MSDI is a standing agenda item for RHCs’ meetings </a:t>
            </a:r>
            <a:br>
              <a:rPr lang="en-GB" sz="2100" dirty="0" smtClean="0">
                <a:solidFill>
                  <a:srgbClr val="FFFF00"/>
                </a:solidFill>
                <a:latin typeface="+mn-lt"/>
                <a:cs typeface="+mn-cs"/>
              </a:rPr>
            </a:br>
            <a:r>
              <a:rPr lang="en-GB" sz="2100" dirty="0" smtClean="0">
                <a:solidFill>
                  <a:srgbClr val="FFFF00"/>
                </a:solidFill>
                <a:latin typeface="+mn-lt"/>
                <a:cs typeface="+mn-cs"/>
              </a:rPr>
              <a:t>      (IHO Res 2/1997, as amended, refers))</a:t>
            </a:r>
            <a:br>
              <a:rPr lang="en-GB" sz="2100" dirty="0" smtClean="0">
                <a:solidFill>
                  <a:srgbClr val="FFFF00"/>
                </a:solidFill>
                <a:latin typeface="+mn-lt"/>
                <a:cs typeface="+mn-cs"/>
              </a:rPr>
            </a:br>
            <a:r>
              <a:rPr lang="en-GB" sz="2100" dirty="0" smtClean="0">
                <a:solidFill>
                  <a:srgbClr val="FFFF00"/>
                </a:solidFill>
                <a:latin typeface="+mn-lt"/>
                <a:cs typeface="+mn-cs"/>
              </a:rPr>
              <a:t>D.  Standards (OGC and HSSC)</a:t>
            </a:r>
            <a:br>
              <a:rPr lang="en-GB" sz="2100" dirty="0" smtClean="0">
                <a:solidFill>
                  <a:srgbClr val="FFFF00"/>
                </a:solidFill>
                <a:latin typeface="+mn-lt"/>
                <a:cs typeface="+mn-cs"/>
              </a:rPr>
            </a:br>
            <a:r>
              <a:rPr lang="en-GB" sz="2100" dirty="0" smtClean="0">
                <a:solidFill>
                  <a:srgbClr val="FFFF00"/>
                </a:solidFill>
                <a:latin typeface="+mn-lt"/>
                <a:cs typeface="+mn-cs"/>
              </a:rPr>
              <a:t>E.  Innovation – Future perspectives (2021 - 2023)</a:t>
            </a:r>
            <a:br>
              <a:rPr lang="en-GB" sz="2100" dirty="0" smtClean="0">
                <a:solidFill>
                  <a:srgbClr val="FFFF00"/>
                </a:solidFill>
                <a:latin typeface="+mn-lt"/>
                <a:cs typeface="+mn-cs"/>
              </a:rPr>
            </a:br>
            <a:r>
              <a:rPr lang="en-GB" sz="2100" dirty="0" smtClean="0">
                <a:solidFill>
                  <a:srgbClr val="FFFF00"/>
                </a:solidFill>
                <a:latin typeface="+mn-lt"/>
                <a:cs typeface="+mn-cs"/>
              </a:rPr>
              <a:t>F.  Training and education</a:t>
            </a:r>
            <a:br>
              <a:rPr lang="en-GB" sz="2100" dirty="0" smtClean="0">
                <a:solidFill>
                  <a:srgbClr val="FFFF00"/>
                </a:solidFill>
                <a:latin typeface="+mn-lt"/>
                <a:cs typeface="+mn-cs"/>
              </a:rPr>
            </a:br>
            <a:r>
              <a:rPr lang="en-GB" sz="2100" dirty="0" smtClean="0">
                <a:solidFill>
                  <a:srgbClr val="FFFF00"/>
                </a:solidFill>
                <a:latin typeface="+mn-lt"/>
                <a:cs typeface="+mn-cs"/>
              </a:rPr>
              <a:t>G.  Maintain and extend the publication IHO MSDI C-17 (IHO Task 3.9.2.1 refers)</a:t>
            </a:r>
            <a:br>
              <a:rPr lang="en-GB" sz="2100" dirty="0" smtClean="0">
                <a:solidFill>
                  <a:srgbClr val="FFFF00"/>
                </a:solidFill>
                <a:latin typeface="+mn-lt"/>
                <a:cs typeface="+mn-cs"/>
              </a:rPr>
            </a:br>
            <a:r>
              <a:rPr lang="en-GB" sz="2100" dirty="0" smtClean="0">
                <a:solidFill>
                  <a:srgbClr val="FFFF00"/>
                </a:solidFill>
                <a:latin typeface="+mn-lt"/>
                <a:cs typeface="+mn-cs"/>
              </a:rPr>
              <a:t>H.  Conduct annual meetings of MSDIWG, arranged back to back with 1- day MSDI </a:t>
            </a:r>
            <a:br>
              <a:rPr lang="en-GB" sz="2100" dirty="0" smtClean="0">
                <a:solidFill>
                  <a:srgbClr val="FFFF00"/>
                </a:solidFill>
                <a:latin typeface="+mn-lt"/>
                <a:cs typeface="+mn-cs"/>
              </a:rPr>
            </a:br>
            <a:r>
              <a:rPr lang="en-GB" sz="2100" dirty="0" smtClean="0">
                <a:solidFill>
                  <a:srgbClr val="FFFF00"/>
                </a:solidFill>
                <a:latin typeface="+mn-lt"/>
                <a:cs typeface="+mn-cs"/>
              </a:rPr>
              <a:t>     Open Forum (IHO Task 3.9.1 refers) </a:t>
            </a:r>
          </a:p>
          <a:p>
            <a:r>
              <a:rPr lang="en-GB" sz="2100" dirty="0" smtClean="0">
                <a:solidFill>
                  <a:srgbClr val="FFFF00"/>
                </a:solidFill>
                <a:latin typeface="+mn-lt"/>
                <a:cs typeface="+mn-cs"/>
              </a:rPr>
              <a:t>     </a:t>
            </a:r>
            <a:br>
              <a:rPr lang="en-GB" sz="2100" dirty="0" smtClean="0">
                <a:solidFill>
                  <a:srgbClr val="FFFF00"/>
                </a:solidFill>
                <a:latin typeface="+mn-lt"/>
                <a:cs typeface="+mn-cs"/>
              </a:rPr>
            </a:br>
            <a:r>
              <a:rPr lang="en-GB" sz="2100" dirty="0" smtClean="0">
                <a:solidFill>
                  <a:srgbClr val="FFFF00"/>
                </a:solidFill>
                <a:latin typeface="+mn-lt"/>
                <a:cs typeface="+mn-cs"/>
              </a:rPr>
              <a:t>    See Annex B for full details of the work programme.</a:t>
            </a:r>
            <a:endParaRPr lang="en-GB" sz="2100" dirty="0">
              <a:solidFill>
                <a:srgbClr val="FFFF00"/>
              </a:solidFill>
              <a:latin typeface="+mn-lt"/>
              <a:cs typeface="+mn-cs"/>
            </a:endParaRPr>
          </a:p>
        </p:txBody>
      </p:sp>
    </p:spTree>
    <p:extLst>
      <p:ext uri="{BB962C8B-B14F-4D97-AF65-F5344CB8AC3E}">
        <p14:creationId xmlns:p14="http://schemas.microsoft.com/office/powerpoint/2010/main" val="2127568017"/>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304800" y="685800"/>
            <a:ext cx="8610600" cy="5139869"/>
          </a:xfrm>
          <a:prstGeom prst="rect">
            <a:avLst/>
          </a:prstGeom>
        </p:spPr>
        <p:txBody>
          <a:bodyPr wrap="square">
            <a:spAutoFit/>
          </a:bodyPr>
          <a:lstStyle/>
          <a:p>
            <a:pPr lvl="0"/>
            <a:r>
              <a:rPr lang="en-AU" sz="2400" b="1" dirty="0">
                <a:solidFill>
                  <a:srgbClr val="FFFF00"/>
                </a:solidFill>
                <a:latin typeface="+mn-lt"/>
                <a:cs typeface="+mn-cs"/>
              </a:rPr>
              <a:t>Progress on IRCC8 and HSSC8 Action </a:t>
            </a:r>
            <a:r>
              <a:rPr lang="en-AU" sz="2400" b="1" dirty="0" smtClean="0">
                <a:solidFill>
                  <a:srgbClr val="FFFF00"/>
                </a:solidFill>
                <a:latin typeface="+mn-lt"/>
                <a:cs typeface="+mn-cs"/>
              </a:rPr>
              <a:t>Items</a:t>
            </a:r>
          </a:p>
          <a:p>
            <a:pPr lvl="0"/>
            <a:endParaRPr lang="da-DK" sz="2400" b="1" dirty="0">
              <a:solidFill>
                <a:srgbClr val="FFFF00"/>
              </a:solidFill>
              <a:latin typeface="+mn-lt"/>
              <a:cs typeface="+mn-cs"/>
            </a:endParaRPr>
          </a:p>
          <a:p>
            <a:r>
              <a:rPr lang="en-AU" sz="2000" b="1" dirty="0">
                <a:solidFill>
                  <a:srgbClr val="FFFF00"/>
                </a:solidFill>
                <a:latin typeface="+mn-lt"/>
                <a:cs typeface="+mn-cs"/>
              </a:rPr>
              <a:t>IRCC8/15 </a:t>
            </a:r>
            <a:r>
              <a:rPr lang="en-AU" sz="2000" dirty="0">
                <a:solidFill>
                  <a:srgbClr val="FFFF00"/>
                </a:solidFill>
                <a:latin typeface="+mn-lt"/>
                <a:cs typeface="+mn-cs"/>
              </a:rPr>
              <a:t>Finalize the ongoing </a:t>
            </a:r>
            <a:r>
              <a:rPr lang="en-AU" sz="2000" b="1" u="sng" dirty="0">
                <a:solidFill>
                  <a:srgbClr val="FFFF00"/>
                </a:solidFill>
                <a:latin typeface="+mn-lt"/>
                <a:cs typeface="+mn-cs"/>
              </a:rPr>
              <a:t>revision of the IHO Publication C-17 </a:t>
            </a:r>
            <a:r>
              <a:rPr lang="en-AU" sz="2000" dirty="0">
                <a:solidFill>
                  <a:srgbClr val="FFFF00"/>
                </a:solidFill>
                <a:latin typeface="+mn-lt"/>
                <a:cs typeface="+mn-cs"/>
              </a:rPr>
              <a:t>and submit to IHB to seek comments from MSs (7e).</a:t>
            </a:r>
            <a:endParaRPr lang="da-DK" sz="2000" dirty="0">
              <a:solidFill>
                <a:srgbClr val="FFFF00"/>
              </a:solidFill>
              <a:latin typeface="+mn-lt"/>
              <a:cs typeface="+mn-cs"/>
            </a:endParaRPr>
          </a:p>
          <a:p>
            <a:r>
              <a:rPr lang="en-AU" sz="2000" dirty="0">
                <a:solidFill>
                  <a:srgbClr val="FFFF00"/>
                </a:solidFill>
                <a:latin typeface="+mn-lt"/>
                <a:cs typeface="+mn-cs"/>
              </a:rPr>
              <a:t>This action item was completed by October 2016 (CL 59/2016). Comments were received and reviewed during MSDIWG8 and revised draft New Edition 2.0.0 of C-17 is being submitted to IRCC9 (doc. IRCC9-07E2 refers).</a:t>
            </a:r>
            <a:endParaRPr lang="da-DK" sz="2000" dirty="0">
              <a:solidFill>
                <a:srgbClr val="FFFF00"/>
              </a:solidFill>
              <a:latin typeface="+mn-lt"/>
              <a:cs typeface="+mn-cs"/>
            </a:endParaRPr>
          </a:p>
          <a:p>
            <a:r>
              <a:rPr lang="en-AU" sz="2000" dirty="0">
                <a:solidFill>
                  <a:srgbClr val="FFFF00"/>
                </a:solidFill>
                <a:latin typeface="+mn-lt"/>
                <a:cs typeface="+mn-cs"/>
              </a:rPr>
              <a:t> </a:t>
            </a:r>
            <a:endParaRPr lang="da-DK" sz="2000" dirty="0">
              <a:solidFill>
                <a:srgbClr val="FFFF00"/>
              </a:solidFill>
              <a:latin typeface="+mn-lt"/>
              <a:cs typeface="+mn-cs"/>
            </a:endParaRPr>
          </a:p>
          <a:p>
            <a:r>
              <a:rPr lang="en-AU" sz="2000" b="1" dirty="0">
                <a:solidFill>
                  <a:srgbClr val="FFFF00"/>
                </a:solidFill>
                <a:latin typeface="+mn-lt"/>
                <a:cs typeface="+mn-cs"/>
              </a:rPr>
              <a:t>IRCC8/18 </a:t>
            </a:r>
            <a:r>
              <a:rPr lang="en-AU" sz="2000" dirty="0">
                <a:solidFill>
                  <a:srgbClr val="FFFF00"/>
                </a:solidFill>
                <a:latin typeface="+mn-lt"/>
                <a:cs typeface="+mn-cs"/>
              </a:rPr>
              <a:t>Finalize the </a:t>
            </a:r>
            <a:r>
              <a:rPr lang="en-AU" sz="2000" b="1" u="sng" dirty="0">
                <a:solidFill>
                  <a:srgbClr val="FFFF00"/>
                </a:solidFill>
                <a:latin typeface="+mn-lt"/>
                <a:cs typeface="+mn-cs"/>
              </a:rPr>
              <a:t>white paper </a:t>
            </a:r>
            <a:r>
              <a:rPr lang="en-AU" sz="2000" dirty="0">
                <a:solidFill>
                  <a:srgbClr val="FFFF00"/>
                </a:solidFill>
                <a:latin typeface="+mn-lt"/>
                <a:cs typeface="+mn-cs"/>
              </a:rPr>
              <a:t>to be presented at the next Conference/Assembly and to submit to IRCC for intersessional endorsement (7e).</a:t>
            </a:r>
            <a:endParaRPr lang="da-DK" sz="2000" dirty="0">
              <a:solidFill>
                <a:srgbClr val="FFFF00"/>
              </a:solidFill>
              <a:latin typeface="+mn-lt"/>
              <a:cs typeface="+mn-cs"/>
            </a:endParaRPr>
          </a:p>
          <a:p>
            <a:r>
              <a:rPr lang="en-AU" sz="2000" dirty="0">
                <a:solidFill>
                  <a:srgbClr val="FFFF00"/>
                </a:solidFill>
                <a:latin typeface="+mn-lt"/>
                <a:cs typeface="+mn-cs"/>
              </a:rPr>
              <a:t>The white paper was produced by the MSDIWG and submitted to the IRCC Chair as part of the MSDIWG report to the Assembly (see paragraph 6c). </a:t>
            </a:r>
            <a:endParaRPr lang="da-DK" sz="2000" dirty="0">
              <a:solidFill>
                <a:srgbClr val="FFFF00"/>
              </a:solidFill>
              <a:latin typeface="+mn-lt"/>
              <a:cs typeface="+mn-cs"/>
            </a:endParaRPr>
          </a:p>
          <a:p>
            <a:r>
              <a:rPr lang="en-AU" sz="2000" dirty="0">
                <a:solidFill>
                  <a:srgbClr val="FFFF00"/>
                </a:solidFill>
                <a:latin typeface="+mn-lt"/>
                <a:cs typeface="+mn-cs"/>
              </a:rPr>
              <a:t> </a:t>
            </a:r>
            <a:endParaRPr lang="da-DK" sz="2000" dirty="0">
              <a:solidFill>
                <a:srgbClr val="FFFF00"/>
              </a:solidFill>
              <a:latin typeface="+mn-lt"/>
              <a:cs typeface="+mn-cs"/>
            </a:endParaRPr>
          </a:p>
          <a:p>
            <a:r>
              <a:rPr lang="en-AU" sz="2000" b="1" dirty="0">
                <a:solidFill>
                  <a:srgbClr val="FFFF00"/>
                </a:solidFill>
                <a:latin typeface="+mn-lt"/>
                <a:cs typeface="+mn-cs"/>
              </a:rPr>
              <a:t>IRCC8/20</a:t>
            </a:r>
            <a:r>
              <a:rPr lang="en-AU" sz="2000" dirty="0">
                <a:solidFill>
                  <a:srgbClr val="FFFF00"/>
                </a:solidFill>
                <a:latin typeface="+mn-lt"/>
                <a:cs typeface="+mn-cs"/>
              </a:rPr>
              <a:t> Follow up the </a:t>
            </a:r>
            <a:r>
              <a:rPr lang="en-AU" sz="2000" b="1" u="sng" dirty="0">
                <a:solidFill>
                  <a:srgbClr val="FFFF00"/>
                </a:solidFill>
                <a:latin typeface="+mn-lt"/>
                <a:cs typeface="+mn-cs"/>
              </a:rPr>
              <a:t>developments at the OGC Maritime Domain Working Group </a:t>
            </a:r>
            <a:r>
              <a:rPr lang="en-AU" sz="2000" dirty="0">
                <a:solidFill>
                  <a:srgbClr val="FFFF00"/>
                </a:solidFill>
                <a:latin typeface="+mn-lt"/>
                <a:cs typeface="+mn-cs"/>
              </a:rPr>
              <a:t>and report back to IRCC (7e) MSDIWG IRCC9.</a:t>
            </a:r>
            <a:endParaRPr lang="da-DK" sz="2000" dirty="0">
              <a:solidFill>
                <a:srgbClr val="FFFF00"/>
              </a:solidFill>
              <a:latin typeface="+mn-lt"/>
              <a:cs typeface="+mn-cs"/>
            </a:endParaRPr>
          </a:p>
          <a:p>
            <a:r>
              <a:rPr lang="en-AU" sz="2000" dirty="0">
                <a:solidFill>
                  <a:srgbClr val="FFFF00"/>
                </a:solidFill>
                <a:latin typeface="+mn-lt"/>
                <a:cs typeface="+mn-cs"/>
              </a:rPr>
              <a:t>The MSDIWG chair will make a presentation about the OGC Marine Domain WG at IRCC9</a:t>
            </a:r>
            <a:endParaRPr lang="da-DK" sz="2000" dirty="0">
              <a:solidFill>
                <a:srgbClr val="FFFF00"/>
              </a:solidFill>
              <a:latin typeface="+mn-lt"/>
              <a:cs typeface="+mn-cs"/>
            </a:endParaRPr>
          </a:p>
        </p:txBody>
      </p:sp>
    </p:spTree>
    <p:extLst>
      <p:ext uri="{BB962C8B-B14F-4D97-AF65-F5344CB8AC3E}">
        <p14:creationId xmlns:p14="http://schemas.microsoft.com/office/powerpoint/2010/main" val="3808274600"/>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ktangel 4"/>
          <p:cNvSpPr/>
          <p:nvPr/>
        </p:nvSpPr>
        <p:spPr>
          <a:xfrm>
            <a:off x="152400" y="152400"/>
            <a:ext cx="8763000" cy="6124754"/>
          </a:xfrm>
          <a:prstGeom prst="rect">
            <a:avLst/>
          </a:prstGeom>
        </p:spPr>
        <p:txBody>
          <a:bodyPr wrap="square">
            <a:spAutoFit/>
          </a:bodyPr>
          <a:lstStyle/>
          <a:p>
            <a:r>
              <a:rPr lang="en-AU" sz="2000" b="1" dirty="0" smtClean="0">
                <a:solidFill>
                  <a:srgbClr val="FFFF00"/>
                </a:solidFill>
                <a:latin typeface="+mn-lt"/>
                <a:cs typeface="+mn-cs"/>
              </a:rPr>
              <a:t>HSSC8/31</a:t>
            </a:r>
            <a:r>
              <a:rPr lang="en-AU" sz="2000" dirty="0" smtClean="0">
                <a:solidFill>
                  <a:srgbClr val="FFFF00"/>
                </a:solidFill>
                <a:latin typeface="+mn-lt"/>
                <a:cs typeface="+mn-cs"/>
              </a:rPr>
              <a:t> </a:t>
            </a:r>
            <a:r>
              <a:rPr lang="en-AU" sz="2000" dirty="0">
                <a:solidFill>
                  <a:srgbClr val="FFFF00"/>
                </a:solidFill>
                <a:latin typeface="+mn-lt"/>
                <a:cs typeface="+mn-cs"/>
              </a:rPr>
              <a:t>MSDIWG invited to consider </a:t>
            </a:r>
            <a:r>
              <a:rPr lang="en-AU" sz="2000" b="1" u="sng" dirty="0">
                <a:solidFill>
                  <a:srgbClr val="FFFF00"/>
                </a:solidFill>
                <a:latin typeface="+mn-lt"/>
                <a:cs typeface="+mn-cs"/>
              </a:rPr>
              <a:t>the concept of Ecological Marine Units </a:t>
            </a:r>
            <a:r>
              <a:rPr lang="en-AU" sz="2000" dirty="0">
                <a:solidFill>
                  <a:srgbClr val="FFFF00"/>
                </a:solidFill>
                <a:latin typeface="+mn-lt"/>
                <a:cs typeface="+mn-cs"/>
              </a:rPr>
              <a:t>promoted by ESRI. HSSC report to IRCC-9.</a:t>
            </a:r>
            <a:br>
              <a:rPr lang="en-AU" sz="2000" dirty="0">
                <a:solidFill>
                  <a:srgbClr val="FFFF00"/>
                </a:solidFill>
                <a:latin typeface="+mn-lt"/>
                <a:cs typeface="+mn-cs"/>
              </a:rPr>
            </a:br>
            <a:r>
              <a:rPr lang="en-AU" sz="2000" dirty="0">
                <a:solidFill>
                  <a:srgbClr val="FFFF00"/>
                </a:solidFill>
                <a:latin typeface="+mn-lt"/>
                <a:cs typeface="+mn-cs"/>
              </a:rPr>
              <a:t>At the MSDIWG8 meeting the concept of Ecological Marine Units was presented by ESRI and the MSDIWG discussed the concept. The MSDIWG will follow the development of concept for Ecological Marine Units</a:t>
            </a:r>
            <a:r>
              <a:rPr lang="en-AU" sz="2000" dirty="0" smtClean="0">
                <a:solidFill>
                  <a:srgbClr val="FFFF00"/>
                </a:solidFill>
                <a:latin typeface="+mn-lt"/>
                <a:cs typeface="+mn-cs"/>
              </a:rPr>
              <a:t>.</a:t>
            </a:r>
          </a:p>
          <a:p>
            <a:endParaRPr lang="da-DK" sz="2000" dirty="0">
              <a:solidFill>
                <a:srgbClr val="FFFF00"/>
              </a:solidFill>
              <a:latin typeface="+mn-lt"/>
              <a:cs typeface="+mn-cs"/>
            </a:endParaRPr>
          </a:p>
          <a:p>
            <a:endParaRPr lang="en-AU" sz="2000" b="1" dirty="0" smtClean="0">
              <a:solidFill>
                <a:srgbClr val="FFFF00"/>
              </a:solidFill>
              <a:latin typeface="+mn-lt"/>
              <a:cs typeface="+mn-cs"/>
            </a:endParaRPr>
          </a:p>
          <a:p>
            <a:endParaRPr lang="en-AU" sz="2000" b="1" dirty="0">
              <a:solidFill>
                <a:srgbClr val="FFFF00"/>
              </a:solidFill>
              <a:latin typeface="+mn-lt"/>
              <a:cs typeface="+mn-cs"/>
            </a:endParaRPr>
          </a:p>
          <a:p>
            <a:endParaRPr lang="en-AU" sz="2000" b="1" dirty="0" smtClean="0">
              <a:solidFill>
                <a:srgbClr val="FFFF00"/>
              </a:solidFill>
              <a:latin typeface="+mn-lt"/>
              <a:cs typeface="+mn-cs"/>
            </a:endParaRPr>
          </a:p>
          <a:p>
            <a:endParaRPr lang="en-AU" sz="2000" b="1" dirty="0" smtClean="0">
              <a:solidFill>
                <a:srgbClr val="FFFF00"/>
              </a:solidFill>
              <a:latin typeface="+mn-lt"/>
              <a:cs typeface="+mn-cs"/>
            </a:endParaRPr>
          </a:p>
          <a:p>
            <a:endParaRPr lang="en-AU" sz="2000" b="1" dirty="0">
              <a:solidFill>
                <a:srgbClr val="FFFF00"/>
              </a:solidFill>
              <a:latin typeface="+mn-lt"/>
              <a:cs typeface="+mn-cs"/>
            </a:endParaRPr>
          </a:p>
          <a:p>
            <a:r>
              <a:rPr lang="en-AU" sz="1200" b="1" dirty="0" smtClean="0">
                <a:solidFill>
                  <a:srgbClr val="FFFF00"/>
                </a:solidFill>
                <a:latin typeface="+mn-lt"/>
                <a:cs typeface="+mn-cs"/>
              </a:rPr>
              <a:t/>
            </a:r>
            <a:br>
              <a:rPr lang="en-AU" sz="1200" b="1" dirty="0" smtClean="0">
                <a:solidFill>
                  <a:srgbClr val="FFFF00"/>
                </a:solidFill>
                <a:latin typeface="+mn-lt"/>
                <a:cs typeface="+mn-cs"/>
              </a:rPr>
            </a:br>
            <a:r>
              <a:rPr lang="en-AU" sz="2000" b="1" dirty="0" smtClean="0">
                <a:solidFill>
                  <a:srgbClr val="FFFF00"/>
                </a:solidFill>
                <a:latin typeface="+mn-lt"/>
                <a:cs typeface="+mn-cs"/>
              </a:rPr>
              <a:t>HSSC8/64</a:t>
            </a:r>
            <a:r>
              <a:rPr lang="en-AU" sz="2000" dirty="0" smtClean="0">
                <a:solidFill>
                  <a:srgbClr val="FFFF00"/>
                </a:solidFill>
                <a:latin typeface="+mn-lt"/>
                <a:cs typeface="+mn-cs"/>
              </a:rPr>
              <a:t> </a:t>
            </a:r>
            <a:r>
              <a:rPr lang="en-AU" sz="2000" dirty="0">
                <a:solidFill>
                  <a:srgbClr val="FFFF00"/>
                </a:solidFill>
                <a:latin typeface="+mn-lt"/>
                <a:cs typeface="+mn-cs"/>
              </a:rPr>
              <a:t>HSSC and MSDIWG invited </a:t>
            </a:r>
            <a:r>
              <a:rPr lang="en-AU" sz="2000" b="1" u="sng" dirty="0">
                <a:solidFill>
                  <a:srgbClr val="FFFF00"/>
                </a:solidFill>
                <a:latin typeface="+mn-lt"/>
                <a:cs typeface="+mn-cs"/>
              </a:rPr>
              <a:t>to pass wider geospatial research topics to the OGC </a:t>
            </a:r>
            <a:r>
              <a:rPr lang="en-AU" sz="2000" dirty="0">
                <a:solidFill>
                  <a:srgbClr val="FFFF00"/>
                </a:solidFill>
                <a:latin typeface="+mn-lt"/>
                <a:cs typeface="+mn-cs"/>
              </a:rPr>
              <a:t>Marine Domain WG (MDWG) for inclusion in its work programme.	</a:t>
            </a:r>
            <a:br>
              <a:rPr lang="en-AU" sz="2000" dirty="0">
                <a:solidFill>
                  <a:srgbClr val="FFFF00"/>
                </a:solidFill>
                <a:latin typeface="+mn-lt"/>
                <a:cs typeface="+mn-cs"/>
              </a:rPr>
            </a:br>
            <a:r>
              <a:rPr lang="en-AU" sz="2000" dirty="0">
                <a:solidFill>
                  <a:srgbClr val="FFFF00"/>
                </a:solidFill>
                <a:latin typeface="+mn-lt"/>
                <a:cs typeface="+mn-cs"/>
              </a:rPr>
              <a:t>The OGC MDWG meeting was arranged as a back to back meeting with the MSDIWG8 meeting and relevant geospatial research topics were passed to the OGC MDWG.</a:t>
            </a:r>
            <a:endParaRPr lang="da-DK" sz="2000" dirty="0">
              <a:solidFill>
                <a:srgbClr val="FFFF00"/>
              </a:solidFill>
              <a:latin typeface="+mn-lt"/>
              <a:cs typeface="+mn-cs"/>
            </a:endParaRPr>
          </a:p>
          <a:p>
            <a:endParaRPr lang="en-AU" sz="2000" dirty="0" smtClean="0">
              <a:solidFill>
                <a:srgbClr val="FFFF00"/>
              </a:solidFill>
              <a:latin typeface="+mn-lt"/>
              <a:cs typeface="+mn-cs"/>
            </a:endParaRPr>
          </a:p>
          <a:p>
            <a:r>
              <a:rPr lang="en-AU" sz="2000" b="1" dirty="0" smtClean="0">
                <a:solidFill>
                  <a:srgbClr val="FFFF00"/>
                </a:solidFill>
                <a:latin typeface="+mn-lt"/>
                <a:cs typeface="+mn-cs"/>
              </a:rPr>
              <a:t>HSSC8/65</a:t>
            </a:r>
            <a:r>
              <a:rPr lang="en-AU" sz="2000" dirty="0" smtClean="0">
                <a:solidFill>
                  <a:srgbClr val="FFFF00"/>
                </a:solidFill>
                <a:latin typeface="+mn-lt"/>
                <a:cs typeface="+mn-cs"/>
              </a:rPr>
              <a:t> </a:t>
            </a:r>
            <a:r>
              <a:rPr lang="en-AU" sz="2000" dirty="0">
                <a:solidFill>
                  <a:srgbClr val="FFFF00"/>
                </a:solidFill>
                <a:latin typeface="+mn-lt"/>
                <a:cs typeface="+mn-cs"/>
              </a:rPr>
              <a:t>HSSC to invite </a:t>
            </a:r>
            <a:r>
              <a:rPr lang="en-AU" sz="2000" b="1" u="sng" dirty="0">
                <a:solidFill>
                  <a:srgbClr val="FFFF00"/>
                </a:solidFill>
                <a:latin typeface="+mn-lt"/>
                <a:cs typeface="+mn-cs"/>
              </a:rPr>
              <a:t>MSDIWG to liaise with OGC MDWG</a:t>
            </a:r>
            <a:r>
              <a:rPr lang="en-AU" sz="2000" dirty="0">
                <a:solidFill>
                  <a:srgbClr val="FFFF00"/>
                </a:solidFill>
                <a:latin typeface="+mn-lt"/>
                <a:cs typeface="+mn-cs"/>
              </a:rPr>
              <a:t>. HSSC report to IRCC-9.</a:t>
            </a:r>
            <a:br>
              <a:rPr lang="en-AU" sz="2000" dirty="0">
                <a:solidFill>
                  <a:srgbClr val="FFFF00"/>
                </a:solidFill>
                <a:latin typeface="+mn-lt"/>
                <a:cs typeface="+mn-cs"/>
              </a:rPr>
            </a:br>
            <a:r>
              <a:rPr lang="en-AU" sz="2000" dirty="0" smtClean="0">
                <a:solidFill>
                  <a:srgbClr val="FFFF00"/>
                </a:solidFill>
                <a:latin typeface="+mn-lt"/>
                <a:cs typeface="+mn-cs"/>
              </a:rPr>
              <a:t>The </a:t>
            </a:r>
            <a:r>
              <a:rPr lang="en-AU" sz="2000" dirty="0">
                <a:solidFill>
                  <a:srgbClr val="FFFF00"/>
                </a:solidFill>
                <a:latin typeface="+mn-lt"/>
                <a:cs typeface="+mn-cs"/>
              </a:rPr>
              <a:t>MSDIWG has established close cooperation with the OGC MDWG, several MS are now members of both WG’s</a:t>
            </a:r>
            <a:endParaRPr lang="da-DK" sz="2000" dirty="0">
              <a:solidFill>
                <a:srgbClr val="FFFF00"/>
              </a:solidFill>
              <a:latin typeface="+mn-lt"/>
              <a:cs typeface="+mn-cs"/>
            </a:endParaRP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1800" y="1524000"/>
            <a:ext cx="3825188" cy="213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091067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990600"/>
            <a:ext cx="7429500" cy="1139825"/>
          </a:xfrm>
        </p:spPr>
        <p:txBody>
          <a:bodyPr/>
          <a:lstStyle/>
          <a:p>
            <a:pPr>
              <a:defRPr/>
            </a:pPr>
            <a:r>
              <a:rPr lang="de-DE" altLang="en-US" sz="3200" b="1" dirty="0" smtClean="0">
                <a:effectLst/>
              </a:rPr>
              <a:t>Problem Statement for Marine Domain WG</a:t>
            </a:r>
            <a:endParaRPr lang="en-US" altLang="en-US" sz="3200" b="1" dirty="0" smtClean="0">
              <a:effectLst/>
            </a:endParaRPr>
          </a:p>
        </p:txBody>
      </p:sp>
      <p:sp>
        <p:nvSpPr>
          <p:cNvPr id="16386" name="Inhaltsplatzhalter 2"/>
          <p:cNvSpPr>
            <a:spLocks noGrp="1"/>
          </p:cNvSpPr>
          <p:nvPr>
            <p:ph idx="1"/>
          </p:nvPr>
        </p:nvSpPr>
        <p:spPr>
          <a:xfrm>
            <a:off x="381000" y="1941513"/>
            <a:ext cx="8569325" cy="4891087"/>
          </a:xfrm>
        </p:spPr>
        <p:txBody>
          <a:bodyPr/>
          <a:lstStyle/>
          <a:p>
            <a:pPr>
              <a:spcBef>
                <a:spcPts val="300"/>
              </a:spcBef>
              <a:defRPr/>
            </a:pPr>
            <a:r>
              <a:rPr lang="en-US" sz="2400" b="1" u="sng" dirty="0">
                <a:effectLst/>
              </a:rPr>
              <a:t>Geospatial data </a:t>
            </a:r>
            <a:r>
              <a:rPr lang="en-US" sz="2400" dirty="0" smtClean="0">
                <a:effectLst/>
              </a:rPr>
              <a:t>has </a:t>
            </a:r>
            <a:r>
              <a:rPr lang="en-US" sz="2400" dirty="0">
                <a:effectLst/>
              </a:rPr>
              <a:t>been successfully standardized for navigational purposes by hydrographic agencies for </a:t>
            </a:r>
            <a:r>
              <a:rPr lang="en-US" sz="2400" dirty="0" smtClean="0">
                <a:effectLst/>
              </a:rPr>
              <a:t>years.</a:t>
            </a:r>
          </a:p>
          <a:p>
            <a:pPr>
              <a:spcBef>
                <a:spcPts val="300"/>
              </a:spcBef>
              <a:defRPr/>
            </a:pPr>
            <a:r>
              <a:rPr lang="en-US" sz="2400" dirty="0" smtClean="0">
                <a:effectLst/>
              </a:rPr>
              <a:t>Data now </a:t>
            </a:r>
            <a:r>
              <a:rPr lang="en-US" sz="2400" dirty="0">
                <a:effectLst/>
              </a:rPr>
              <a:t>in </a:t>
            </a:r>
            <a:r>
              <a:rPr lang="en-US" sz="2400" b="1" u="sng" dirty="0">
                <a:effectLst/>
              </a:rPr>
              <a:t>demand for a much wider range </a:t>
            </a:r>
            <a:r>
              <a:rPr lang="en-US" sz="2400" dirty="0">
                <a:effectLst/>
              </a:rPr>
              <a:t>of </a:t>
            </a:r>
            <a:r>
              <a:rPr lang="en-US" sz="2400" dirty="0" smtClean="0">
                <a:effectLst/>
              </a:rPr>
              <a:t>applications. </a:t>
            </a:r>
          </a:p>
          <a:p>
            <a:pPr>
              <a:spcBef>
                <a:spcPts val="300"/>
              </a:spcBef>
              <a:defRPr/>
            </a:pPr>
            <a:r>
              <a:rPr lang="en-US" sz="2400" b="1" u="sng" dirty="0" smtClean="0">
                <a:effectLst/>
              </a:rPr>
              <a:t>Chart </a:t>
            </a:r>
            <a:r>
              <a:rPr lang="en-US" sz="2400" b="1" u="sng" dirty="0">
                <a:effectLst/>
              </a:rPr>
              <a:t>data </a:t>
            </a:r>
            <a:r>
              <a:rPr lang="en-US" sz="2400" dirty="0" smtClean="0">
                <a:effectLst/>
              </a:rPr>
              <a:t>is </a:t>
            </a:r>
            <a:r>
              <a:rPr lang="en-US" sz="2400" dirty="0">
                <a:effectLst/>
              </a:rPr>
              <a:t>a major source of information but does not lend itself automatically for wider </a:t>
            </a:r>
            <a:r>
              <a:rPr lang="en-US" sz="2400" dirty="0" smtClean="0">
                <a:effectLst/>
              </a:rPr>
              <a:t>use.</a:t>
            </a:r>
          </a:p>
          <a:p>
            <a:pPr>
              <a:spcBef>
                <a:spcPts val="300"/>
              </a:spcBef>
              <a:defRPr/>
            </a:pPr>
            <a:r>
              <a:rPr lang="en-US" sz="2400" dirty="0">
                <a:effectLst/>
              </a:rPr>
              <a:t>B</a:t>
            </a:r>
            <a:r>
              <a:rPr lang="en-US" sz="2400" dirty="0" smtClean="0">
                <a:effectLst/>
              </a:rPr>
              <a:t>athymetric grids, points </a:t>
            </a:r>
            <a:r>
              <a:rPr lang="en-US" sz="2400" dirty="0">
                <a:effectLst/>
              </a:rPr>
              <a:t>clouds, </a:t>
            </a:r>
            <a:r>
              <a:rPr lang="en-US" sz="2400" dirty="0" smtClean="0">
                <a:effectLst/>
              </a:rPr>
              <a:t>seafloor </a:t>
            </a:r>
            <a:r>
              <a:rPr lang="en-US" sz="2400" dirty="0">
                <a:effectLst/>
              </a:rPr>
              <a:t>sediment </a:t>
            </a:r>
            <a:r>
              <a:rPr lang="en-US" sz="2400" dirty="0" smtClean="0">
                <a:effectLst/>
              </a:rPr>
              <a:t>mosaics and water column data may </a:t>
            </a:r>
            <a:r>
              <a:rPr lang="en-US" sz="2400" dirty="0">
                <a:effectLst/>
              </a:rPr>
              <a:t>require </a:t>
            </a:r>
            <a:r>
              <a:rPr lang="en-US" sz="2400" b="1" u="sng" dirty="0">
                <a:effectLst/>
              </a:rPr>
              <a:t>further </a:t>
            </a:r>
            <a:r>
              <a:rPr lang="en-US" sz="2400" b="1" u="sng" dirty="0" smtClean="0">
                <a:effectLst/>
              </a:rPr>
              <a:t>standardization</a:t>
            </a:r>
            <a:r>
              <a:rPr lang="en-US" sz="2400" dirty="0" smtClean="0">
                <a:effectLst/>
              </a:rPr>
              <a:t>.</a:t>
            </a:r>
          </a:p>
          <a:p>
            <a:pPr>
              <a:spcBef>
                <a:spcPts val="300"/>
              </a:spcBef>
              <a:defRPr/>
            </a:pPr>
            <a:r>
              <a:rPr lang="en-US" sz="2400" dirty="0" smtClean="0">
                <a:effectLst/>
              </a:rPr>
              <a:t>Data </a:t>
            </a:r>
            <a:r>
              <a:rPr lang="en-US" sz="2400" dirty="0">
                <a:effectLst/>
              </a:rPr>
              <a:t>volumes and sources </a:t>
            </a:r>
            <a:r>
              <a:rPr lang="en-US" sz="2400" dirty="0" smtClean="0">
                <a:effectLst/>
              </a:rPr>
              <a:t>increasing </a:t>
            </a:r>
            <a:r>
              <a:rPr lang="en-US" sz="2400" b="1" u="sng" dirty="0" smtClean="0">
                <a:effectLst/>
              </a:rPr>
              <a:t>driving standardized </a:t>
            </a:r>
            <a:r>
              <a:rPr lang="en-US" sz="2400" b="1" u="sng" dirty="0">
                <a:effectLst/>
              </a:rPr>
              <a:t>sensor processing and management techniques</a:t>
            </a:r>
            <a:r>
              <a:rPr lang="en-US" sz="2400" dirty="0">
                <a:effectLst/>
              </a:rPr>
              <a:t>.</a:t>
            </a:r>
          </a:p>
          <a:p>
            <a:pPr>
              <a:spcBef>
                <a:spcPts val="300"/>
              </a:spcBef>
              <a:defRPr/>
            </a:pPr>
            <a:endParaRPr lang="en-US" sz="2200" dirty="0">
              <a:effectLst/>
            </a:endParaRPr>
          </a:p>
          <a:p>
            <a:pPr marL="0" indent="0">
              <a:spcBef>
                <a:spcPts val="300"/>
              </a:spcBef>
              <a:buFontTx/>
              <a:buNone/>
              <a:defRPr/>
            </a:pPr>
            <a:endParaRPr lang="en-US" sz="2200" dirty="0">
              <a:effectLst/>
            </a:endParaRPr>
          </a:p>
          <a:p>
            <a:pPr>
              <a:spcBef>
                <a:spcPts val="300"/>
              </a:spcBef>
              <a:defRPr/>
            </a:pPr>
            <a:endParaRPr lang="en-US" sz="2200" dirty="0">
              <a:effectLst/>
            </a:endParaRPr>
          </a:p>
          <a:p>
            <a:pPr>
              <a:spcBef>
                <a:spcPts val="300"/>
              </a:spcBef>
              <a:defRPr/>
            </a:pPr>
            <a:endParaRPr lang="en-US" altLang="en-US" sz="2200" dirty="0" smtClean="0">
              <a:effectLst/>
            </a:endParaRPr>
          </a:p>
        </p:txBody>
      </p:sp>
      <p:sp>
        <p:nvSpPr>
          <p:cNvPr id="7172" name="Fußzeilenplatzhalter 3"/>
          <p:cNvSpPr>
            <a:spLocks noGrp="1"/>
          </p:cNvSpPr>
          <p:nvPr>
            <p:ph type="ftr" sz="quarter" idx="4294967295"/>
          </p:nvPr>
        </p:nvSpPr>
        <p:spPr>
          <a:xfrm>
            <a:off x="2973388" y="6553200"/>
            <a:ext cx="32004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92E5C"/>
              </a:buClr>
              <a:buChar char="•"/>
              <a:defRPr sz="2400">
                <a:solidFill>
                  <a:schemeClr val="tx2"/>
                </a:solidFill>
                <a:latin typeface="Arial" pitchFamily="34" charset="0"/>
                <a:ea typeface="MS PGothic" pitchFamily="34" charset="-128"/>
              </a:defRPr>
            </a:lvl1pPr>
            <a:lvl2pPr marL="742950" indent="-285750">
              <a:spcBef>
                <a:spcPct val="20000"/>
              </a:spcBef>
              <a:buClr>
                <a:srgbClr val="092E5C"/>
              </a:buClr>
              <a:buChar char="–"/>
              <a:defRPr sz="2000">
                <a:solidFill>
                  <a:schemeClr val="tx2"/>
                </a:solidFill>
                <a:latin typeface="Arial" pitchFamily="34" charset="0"/>
                <a:ea typeface="MS PGothic" pitchFamily="34" charset="-128"/>
              </a:defRPr>
            </a:lvl2pPr>
            <a:lvl3pPr marL="1143000" indent="-228600">
              <a:spcBef>
                <a:spcPct val="20000"/>
              </a:spcBef>
              <a:buClr>
                <a:srgbClr val="092E5C"/>
              </a:buClr>
              <a:buChar char="•"/>
              <a:defRPr>
                <a:solidFill>
                  <a:schemeClr val="tx2"/>
                </a:solidFill>
                <a:latin typeface="Arial" pitchFamily="34" charset="0"/>
                <a:ea typeface="MS PGothic" pitchFamily="34" charset="-128"/>
              </a:defRPr>
            </a:lvl3pPr>
            <a:lvl4pPr marL="1600200" indent="-228600">
              <a:spcBef>
                <a:spcPct val="20000"/>
              </a:spcBef>
              <a:buClr>
                <a:srgbClr val="092E5C"/>
              </a:buClr>
              <a:buChar char="–"/>
              <a:defRPr sz="1600">
                <a:solidFill>
                  <a:schemeClr val="tx2"/>
                </a:solidFill>
                <a:latin typeface="Arial" pitchFamily="34" charset="0"/>
                <a:ea typeface="MS PGothic" pitchFamily="34" charset="-128"/>
              </a:defRPr>
            </a:lvl4pPr>
            <a:lvl5pPr marL="2057400" indent="-228600">
              <a:spcBef>
                <a:spcPct val="20000"/>
              </a:spcBef>
              <a:buClr>
                <a:srgbClr val="092E5C"/>
              </a:buClr>
              <a:buChar char="»"/>
              <a:defRPr sz="1600">
                <a:solidFill>
                  <a:schemeClr val="tx2"/>
                </a:solidFill>
                <a:latin typeface="Arial" pitchFamily="34" charset="0"/>
                <a:ea typeface="MS PGothic" pitchFamily="34" charset="-128"/>
              </a:defRPr>
            </a:lvl5pPr>
            <a:lvl6pPr marL="2514600" indent="-228600" eaLnBrk="0" fontAlgn="base" hangingPunct="0">
              <a:spcBef>
                <a:spcPct val="20000"/>
              </a:spcBef>
              <a:spcAft>
                <a:spcPct val="0"/>
              </a:spcAft>
              <a:buClr>
                <a:srgbClr val="092E5C"/>
              </a:buClr>
              <a:buChar char="»"/>
              <a:defRPr sz="1600">
                <a:solidFill>
                  <a:schemeClr val="tx2"/>
                </a:solidFill>
                <a:latin typeface="Arial" pitchFamily="34" charset="0"/>
                <a:ea typeface="MS PGothic" pitchFamily="34" charset="-128"/>
              </a:defRPr>
            </a:lvl6pPr>
            <a:lvl7pPr marL="2971800" indent="-228600" eaLnBrk="0" fontAlgn="base" hangingPunct="0">
              <a:spcBef>
                <a:spcPct val="20000"/>
              </a:spcBef>
              <a:spcAft>
                <a:spcPct val="0"/>
              </a:spcAft>
              <a:buClr>
                <a:srgbClr val="092E5C"/>
              </a:buClr>
              <a:buChar char="»"/>
              <a:defRPr sz="1600">
                <a:solidFill>
                  <a:schemeClr val="tx2"/>
                </a:solidFill>
                <a:latin typeface="Arial" pitchFamily="34" charset="0"/>
                <a:ea typeface="MS PGothic" pitchFamily="34" charset="-128"/>
              </a:defRPr>
            </a:lvl7pPr>
            <a:lvl8pPr marL="3429000" indent="-228600" eaLnBrk="0" fontAlgn="base" hangingPunct="0">
              <a:spcBef>
                <a:spcPct val="20000"/>
              </a:spcBef>
              <a:spcAft>
                <a:spcPct val="0"/>
              </a:spcAft>
              <a:buClr>
                <a:srgbClr val="092E5C"/>
              </a:buClr>
              <a:buChar char="»"/>
              <a:defRPr sz="1600">
                <a:solidFill>
                  <a:schemeClr val="tx2"/>
                </a:solidFill>
                <a:latin typeface="Arial" pitchFamily="34" charset="0"/>
                <a:ea typeface="MS PGothic" pitchFamily="34" charset="-128"/>
              </a:defRPr>
            </a:lvl8pPr>
            <a:lvl9pPr marL="3886200" indent="-228600" eaLnBrk="0" fontAlgn="base" hangingPunct="0">
              <a:spcBef>
                <a:spcPct val="20000"/>
              </a:spcBef>
              <a:spcAft>
                <a:spcPct val="0"/>
              </a:spcAft>
              <a:buClr>
                <a:srgbClr val="092E5C"/>
              </a:buClr>
              <a:buChar char="»"/>
              <a:defRPr sz="1600">
                <a:solidFill>
                  <a:schemeClr val="tx2"/>
                </a:solidFill>
                <a:latin typeface="Arial" pitchFamily="34" charset="0"/>
                <a:ea typeface="MS PGothic" pitchFamily="34" charset="-128"/>
              </a:defRPr>
            </a:lvl9pPr>
          </a:lstStyle>
          <a:p>
            <a:pPr>
              <a:spcBef>
                <a:spcPct val="0"/>
              </a:spcBef>
              <a:buClrTx/>
              <a:buFontTx/>
              <a:buNone/>
            </a:pPr>
            <a:r>
              <a:rPr lang="en-US" altLang="en-US" sz="900" smtClean="0">
                <a:solidFill>
                  <a:srgbClr val="092E5C"/>
                </a:solidFill>
              </a:rPr>
              <a:t>Copyright © 2017 Open Geospatial Consortium</a:t>
            </a:r>
          </a:p>
        </p:txBody>
      </p:sp>
      <p:pic>
        <p:nvPicPr>
          <p:cNvPr id="5" name="Picture 2" descr="Hom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89725" y="-12700"/>
            <a:ext cx="2454275" cy="1236954"/>
          </a:xfrm>
          <a:prstGeom prst="rect">
            <a:avLst/>
          </a:prstGeom>
          <a:solidFill>
            <a:schemeClr val="tx1"/>
          </a:solidFill>
        </p:spPr>
      </p:pic>
    </p:spTree>
    <p:extLst>
      <p:ext uri="{BB962C8B-B14F-4D97-AF65-F5344CB8AC3E}">
        <p14:creationId xmlns:p14="http://schemas.microsoft.com/office/powerpoint/2010/main" val="3693699083"/>
      </p:ext>
    </p:extLst>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HSSC Report templat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HSSC Report template</Template>
  <TotalTime>756</TotalTime>
  <Words>742</Words>
  <Application>Microsoft Office PowerPoint</Application>
  <PresentationFormat>Skærmshow (4:3)</PresentationFormat>
  <Paragraphs>133</Paragraphs>
  <Slides>18</Slides>
  <Notes>3</Notes>
  <HiddenSlides>0</HiddenSlides>
  <MMClips>0</MMClips>
  <ScaleCrop>false</ScaleCrop>
  <HeadingPairs>
    <vt:vector size="4" baseType="variant">
      <vt:variant>
        <vt:lpstr>Tema</vt:lpstr>
      </vt:variant>
      <vt:variant>
        <vt:i4>1</vt:i4>
      </vt:variant>
      <vt:variant>
        <vt:lpstr>Diastitler</vt:lpstr>
      </vt:variant>
      <vt:variant>
        <vt:i4>18</vt:i4>
      </vt:variant>
    </vt:vector>
  </HeadingPairs>
  <TitlesOfParts>
    <vt:vector size="19" baseType="lpstr">
      <vt:lpstr>HSSC Report template</vt:lpstr>
      <vt:lpstr>PowerPoint-præsentation</vt:lpstr>
      <vt:lpstr>PowerPoint-præsentation</vt:lpstr>
      <vt:lpstr>What is MSDI?</vt:lpstr>
      <vt:lpstr>PowerPoint-præsentation</vt:lpstr>
      <vt:lpstr>PowerPoint-præsentation</vt:lpstr>
      <vt:lpstr>PowerPoint-præsentation</vt:lpstr>
      <vt:lpstr>PowerPoint-præsentation</vt:lpstr>
      <vt:lpstr>PowerPoint-præsentation</vt:lpstr>
      <vt:lpstr>Problem Statement for Marine Domain WG</vt:lpstr>
      <vt:lpstr>Purpose of the Marine DWG </vt:lpstr>
      <vt:lpstr>Functions of the OGC DWG</vt:lpstr>
      <vt:lpstr>PowerPoint-præsentation</vt:lpstr>
      <vt:lpstr>Marine DWG Members</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Michel HUET</dc:creator>
  <cp:lastModifiedBy>Jens Peter Weiss Hartmann</cp:lastModifiedBy>
  <cp:revision>63</cp:revision>
  <dcterms:created xsi:type="dcterms:W3CDTF">2011-10-01T21:09:34Z</dcterms:created>
  <dcterms:modified xsi:type="dcterms:W3CDTF">2017-06-13T12:02:09Z</dcterms:modified>
</cp:coreProperties>
</file>