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76" r:id="rId2"/>
    <p:sldMasterId id="2147483812" r:id="rId3"/>
  </p:sldMasterIdLst>
  <p:notesMasterIdLst>
    <p:notesMasterId r:id="rId31"/>
  </p:notesMasterIdLst>
  <p:handoutMasterIdLst>
    <p:handoutMasterId r:id="rId32"/>
  </p:handoutMasterIdLst>
  <p:sldIdLst>
    <p:sldId id="943" r:id="rId4"/>
    <p:sldId id="645" r:id="rId5"/>
    <p:sldId id="897" r:id="rId6"/>
    <p:sldId id="910" r:id="rId7"/>
    <p:sldId id="936" r:id="rId8"/>
    <p:sldId id="931" r:id="rId9"/>
    <p:sldId id="932" r:id="rId10"/>
    <p:sldId id="911" r:id="rId11"/>
    <p:sldId id="920" r:id="rId12"/>
    <p:sldId id="942" r:id="rId13"/>
    <p:sldId id="922" r:id="rId14"/>
    <p:sldId id="924" r:id="rId15"/>
    <p:sldId id="925" r:id="rId16"/>
    <p:sldId id="930" r:id="rId17"/>
    <p:sldId id="945" r:id="rId18"/>
    <p:sldId id="937" r:id="rId19"/>
    <p:sldId id="940" r:id="rId20"/>
    <p:sldId id="938" r:id="rId21"/>
    <p:sldId id="927" r:id="rId22"/>
    <p:sldId id="934" r:id="rId23"/>
    <p:sldId id="935" r:id="rId24"/>
    <p:sldId id="941" r:id="rId25"/>
    <p:sldId id="912" r:id="rId26"/>
    <p:sldId id="913" r:id="rId27"/>
    <p:sldId id="887" r:id="rId28"/>
    <p:sldId id="889" r:id="rId29"/>
    <p:sldId id="91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17A7"/>
    <a:srgbClr val="1E4678"/>
    <a:srgbClr val="000000"/>
    <a:srgbClr val="224451"/>
    <a:srgbClr val="D5FAF6"/>
    <a:srgbClr val="7E2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1" autoAdjust="0"/>
    <p:restoredTop sz="94687" autoAdjust="0"/>
  </p:normalViewPr>
  <p:slideViewPr>
    <p:cSldViewPr>
      <p:cViewPr varScale="1">
        <p:scale>
          <a:sx n="71" d="100"/>
          <a:sy n="71" d="100"/>
        </p:scale>
        <p:origin x="48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BEBD-09AB-41FA-AE3C-8B8CEB92B371}" type="datetimeFigureOut">
              <a:rPr lang="en-NZ" smtClean="0"/>
              <a:pPr/>
              <a:t>15/06/2017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21F9-4C37-4706-A1B2-1830AFF0110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98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957A62-AF28-479D-A54F-A7810E27C3DF}" type="datetimeFigureOut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F18FA8-6BB5-4C2C-A371-359178C64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84F7C-3552-4F9B-A72E-752600DE93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GEBCO operates under the auspices of the International Hydrographic Organization (IHO) and the Intergovernmental Oceanographic Commission (IOC) of UNESCO.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FA97D-18BC-4A99-B642-29D69B624052}" type="slidenum">
              <a:rPr lang="en-GB" smtClean="0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03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GEBCO operates under the auspices of the International Hydrographic Organization (IHO) and the Intergovernmental Oceanographic Commission (IOC) of UNESCO.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FA97D-18BC-4A99-B642-29D69B624052}" type="slidenum">
              <a:rPr lang="en-GB" smtClean="0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7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GEBCO operates under the auspices of the International Hydrographic Organization (IHO) and the Intergovernmental Oceanographic Commission (IOC) of UNESCO.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FA97D-18BC-4A99-B642-29D69B624052}" type="slidenum">
              <a:rPr lang="en-GB" smtClean="0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42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GEBCO operates under the auspices of the International Hydrographic Organization (IHO) and the Intergovernmental Oceanographic Commission (IOC) of UNESCO.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FA97D-18BC-4A99-B642-29D69B624052}" type="slidenum">
              <a:rPr lang="en-GB" smtClean="0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43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BE196-13EB-4736-BB8D-113E373EE34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50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8790" indent="-199715" defTabSz="647197">
              <a:spcBef>
                <a:spcPct val="0"/>
              </a:spcBef>
              <a:spcAft>
                <a:spcPct val="30000"/>
              </a:spcAft>
            </a:pPr>
            <a:endParaRPr lang="en-ZA" dirty="0" smtClean="0">
              <a:latin typeface="Arial" charset="0"/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3D454-6B3D-42A8-B30D-CDD1C4399C10}" type="slidenum">
              <a:rPr lang="en-GB" smtClean="0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9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95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DF5A-CAE6-458F-BE7D-21355F0D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D9ED-A476-4354-9AD2-C189A3AB0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8BB4-B9BE-4B27-8932-E1FFDF822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C0BA-CD53-4E78-90EC-E6AB1943E12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492D-C04F-44D4-9D70-C5F8832E06E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bco_bann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2400"/>
            <a:ext cx="8058149" cy="1143000"/>
          </a:xfrm>
        </p:spPr>
        <p:txBody>
          <a:bodyPr/>
          <a:lstStyle>
            <a:lvl1pPr algn="l">
              <a:lnSpc>
                <a:spcPts val="4000"/>
              </a:lnSpc>
              <a:defRPr b="1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800">
                <a:solidFill>
                  <a:srgbClr val="D5FAF6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D5FAF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rgbClr val="6EE0C8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800">
                <a:solidFill>
                  <a:srgbClr val="D5FAF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rgbClr val="D5FAF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3E98-BF29-4490-8C08-383A5E67ED8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BCEE-8367-471E-8FF4-9C75051471E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4706-9AE6-4248-8922-92B8A92C0C13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7F7-DB95-4A41-A88E-A6624FD906B6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52DF-590E-4CFE-A91F-80738685E55B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642E-7CD0-45E5-BBC4-C563AFDC4366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8BE1-6852-4D38-ABE8-A31789A76BC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D5FC-DD16-43A7-AEED-E4FA9624B3F6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FDF5-71E6-473D-A7EE-8A67541492E9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338F-B00D-4F3A-A34E-FB8E19135CA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0635-86AB-45C5-B29B-CF53A1F2DE59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5C43-9DA9-4D6C-A856-6383969AEA1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A93B-E0BA-4359-9278-032453194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26BE-B85A-42AF-B599-7B0F04721BC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EB5C-71EC-41A7-8E92-034FC215C9A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F8CE-4E51-48E1-8E14-DCE22F860183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5EE9-C1D5-41C8-8556-D42F653F0FA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8BE0-D14D-4BFD-A3D7-81D4336F043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BE3A-40C1-40E0-AF34-5967D1ABA3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5187-2802-4142-8BF4-058DBE17E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176" y="6272776"/>
            <a:ext cx="2088232" cy="576064"/>
          </a:xfrm>
          <a:prstGeom prst="rect">
            <a:avLst/>
          </a:prstGeom>
          <a:solidFill>
            <a:srgbClr val="02D0C6"/>
          </a:solidFill>
          <a:ln>
            <a:solidFill>
              <a:srgbClr val="02D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7794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5395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783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407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6713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601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FC4C-BDB9-43C4-94DF-B4A288E07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40172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8560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677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4225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9823-7EAC-AF47-A131-D335338C6B2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2637-4825-E249-BE82-A181EBEFCB2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517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1C27-62E8-4FB4-BA9C-C291E0ED4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AF07-B0F7-4F41-B0C1-A6F41BD03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ADB2-BD11-4E7C-8CE3-B459BF69E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04BF-59FA-472D-9D7D-0BBE2B4DC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DD4E-A263-4E44-9E5C-9A41A2F19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4/22/2011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F308-05A4-4E51-9FA1-751B913B9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4/22/2011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United States-Canada Hydrographic Commission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022C7-FC6E-4206-946E-630ABF408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50" r:id="rId9"/>
    <p:sldLayoutId id="2147483746" r:id="rId10"/>
    <p:sldLayoutId id="2147483747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96924-048D-421E-9F3E-4BD133C9182C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15/06/2017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42951-2C12-4E01-8FD6-38276EC60092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8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9F59823-7EAC-AF47-A131-D335338C6B2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2017/6/15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1AC2637-4825-E249-BE82-A181EBEFCB2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7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715499" cy="6858000"/>
          </a:xfrm>
          <a:prstGeom prst="rect">
            <a:avLst/>
          </a:prstGeom>
        </p:spPr>
      </p:pic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978025" y="5638800"/>
            <a:ext cx="5187950" cy="9906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R="0" algn="ctr" eaLnBrk="1" hangingPunct="1"/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Paramaribo, Suriname</a:t>
            </a:r>
          </a:p>
          <a:p>
            <a:pPr marR="0" algn="ctr" eaLnBrk="1" hangingPunct="1">
              <a:spcBef>
                <a:spcPts val="0"/>
              </a:spcBef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13 June 2017 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8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GEBCO</a:t>
            </a:r>
            <a:endParaRPr lang="en-CA" sz="8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CA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GENERAL </a:t>
            </a:r>
            <a:r>
              <a:rPr lang="en-CA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BATHYMETRIC CHART OF THE </a:t>
            </a:r>
            <a:r>
              <a:rPr lang="en-CA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OCEANS</a:t>
            </a:r>
            <a:endParaRPr lang="en-CA" sz="2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23900" y="2971800"/>
            <a:ext cx="7696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Annual report to IRCC-9</a:t>
            </a:r>
          </a:p>
          <a:p>
            <a:pPr algn="ctr"/>
            <a:endParaRPr lang="en-US" sz="24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/>
            <a:r>
              <a:rPr lang="en-US" altLang="ja-JP" sz="2800" dirty="0">
                <a:effectLst>
                  <a:outerShdw blurRad="50800" dist="50800" dir="5400000" algn="tl" rotWithShape="0">
                    <a:prstClr val="black"/>
                  </a:outerShdw>
                </a:effectLst>
              </a:rPr>
              <a:t>Shin </a:t>
            </a:r>
            <a:r>
              <a:rPr lang="en-US" altLang="ja-JP" sz="2800" dirty="0" err="1">
                <a:effectLst>
                  <a:outerShdw blurRad="50800" dist="50800" dir="5400000" algn="tl" rotWithShape="0">
                    <a:prstClr val="black"/>
                  </a:outerShdw>
                </a:effectLst>
              </a:rPr>
              <a:t>Tani</a:t>
            </a:r>
            <a:r>
              <a:rPr lang="en-US" altLang="ja-JP" sz="2800" dirty="0">
                <a:effectLst>
                  <a:outerShdw blurRad="50800" dist="50800" dir="5400000" algn="tl" rotWithShape="0">
                    <a:prstClr val="black"/>
                  </a:outerShdw>
                </a:effectLst>
              </a:rPr>
              <a:t> (RADM. ret.) </a:t>
            </a:r>
          </a:p>
          <a:p>
            <a:pPr algn="ctr"/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Chairman</a:t>
            </a:r>
          </a:p>
          <a:p>
            <a:pPr algn="ctr"/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Joint IHO-IOC Guiding Committee for </a:t>
            </a:r>
            <a:r>
              <a:rPr lang="en-US" altLang="ja-JP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GEBCO</a:t>
            </a:r>
            <a:endParaRPr lang="en-US" sz="28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2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9144000" cy="93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9144000" cy="9392921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9144000" cy="73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200" y="1112400"/>
            <a:ext cx="41796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" y="706800"/>
            <a:ext cx="3752100" cy="48006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276600" y="5230674"/>
            <a:ext cx="2241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50 km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4397400" y="5568600"/>
            <a:ext cx="0" cy="1512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00" y="706800"/>
            <a:ext cx="3702900" cy="47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3962"/>
            <a:ext cx="1907703" cy="494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ENC bathymetric sounding data coverage – provided by IHO Member States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6" y="692696"/>
            <a:ext cx="8009389" cy="5472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8184" y="6237312"/>
            <a:ext cx="490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ENC coverage supplied in 2016 shown in red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>
            <a:spLocks noChangeAspect="1"/>
          </p:cNvSpPr>
          <p:nvPr/>
        </p:nvSpPr>
        <p:spPr>
          <a:xfrm>
            <a:off x="6754547" y="3048000"/>
            <a:ext cx="560653" cy="719328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0" y="0"/>
            <a:ext cx="632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7013">
              <a:lnSpc>
                <a:spcPts val="4000"/>
              </a:lnSpc>
              <a:spcAft>
                <a:spcPts val="1800"/>
              </a:spcAft>
              <a:buFont typeface="Arial" charset="0"/>
              <a:buNone/>
            </a:pPr>
            <a:r>
              <a:rPr lang="en-ZA" sz="3000" b="1" dirty="0" smtClean="0">
                <a:solidFill>
                  <a:srgbClr val="1E4678"/>
                </a:solidFill>
              </a:rPr>
              <a:t>Regional mapping work: improving GEBCO’s global grid</a:t>
            </a:r>
            <a:endParaRPr lang="en-ZA" sz="3000" b="1" dirty="0">
              <a:solidFill>
                <a:srgbClr val="1E4678"/>
              </a:solidFill>
            </a:endParaRPr>
          </a:p>
        </p:txBody>
      </p:sp>
      <p:pic>
        <p:nvPicPr>
          <p:cNvPr id="9" name="Picture 4" descr="s_china_sid_100dp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9997"/>
            <a:ext cx="4894157" cy="54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5638800"/>
            <a:ext cx="2398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ENC sounding coverage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2209800"/>
            <a:ext cx="3657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Existing GEBCO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Source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tracklines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3" descr="s_china_all_enc_100dp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949" y="1337118"/>
            <a:ext cx="4948956" cy="54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7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SCUFN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1272"/>
              </a:spcBef>
              <a:buFont typeface="Arial" charset="0"/>
              <a:buChar char="•"/>
            </a:pPr>
            <a:r>
              <a:rPr lang="en-US" altLang="ja-JP" dirty="0"/>
              <a:t>O</a:t>
            </a:r>
            <a:r>
              <a:rPr lang="en-US" altLang="ja-JP" dirty="0" smtClean="0"/>
              <a:t>ver </a:t>
            </a:r>
            <a:r>
              <a:rPr lang="en-US" altLang="ja-JP" dirty="0"/>
              <a:t>3000 UFN were reviewed and edited </a:t>
            </a:r>
            <a:r>
              <a:rPr lang="en-US" altLang="ja-JP" dirty="0" smtClean="0"/>
              <a:t>by an external contractor, as </a:t>
            </a:r>
            <a:r>
              <a:rPr lang="en-US" altLang="ja-JP" dirty="0"/>
              <a:t>an ongoing maintenance </a:t>
            </a:r>
            <a:r>
              <a:rPr lang="en-US" altLang="ja-JP" dirty="0" smtClean="0"/>
              <a:t>requirement.</a:t>
            </a:r>
          </a:p>
          <a:p>
            <a:pPr marL="457200" indent="-457200">
              <a:lnSpc>
                <a:spcPct val="150000"/>
              </a:lnSpc>
              <a:spcBef>
                <a:spcPts val="1272"/>
              </a:spcBef>
              <a:buFont typeface="Arial" charset="0"/>
              <a:buChar char="•"/>
            </a:pPr>
            <a:r>
              <a:rPr lang="en-US" altLang="ja-JP" dirty="0" smtClean="0"/>
              <a:t>Top </a:t>
            </a:r>
            <a:r>
              <a:rPr lang="en-US" altLang="ja-JP" dirty="0"/>
              <a:t>priority </a:t>
            </a:r>
            <a:r>
              <a:rPr lang="en-US" altLang="ja-JP" dirty="0" smtClean="0"/>
              <a:t>includes production of </a:t>
            </a:r>
            <a:r>
              <a:rPr lang="en-US" altLang="ja-JP" dirty="0"/>
              <a:t>an S-100 Product Specification for UFN data. </a:t>
            </a:r>
            <a:endParaRPr lang="en-US" altLang="ja-JP" dirty="0" smtClean="0"/>
          </a:p>
          <a:p>
            <a:pPr marL="457200" indent="-457200">
              <a:lnSpc>
                <a:spcPct val="150000"/>
              </a:lnSpc>
              <a:spcBef>
                <a:spcPts val="1272"/>
              </a:spcBef>
              <a:buFont typeface="Arial" charset="0"/>
              <a:buChar char="•"/>
            </a:pPr>
            <a:r>
              <a:rPr lang="en-US" altLang="ja-JP" dirty="0" smtClean="0"/>
              <a:t>Naming of features which falls within 200 NM limit has to be taken care of by GGC.</a:t>
            </a:r>
          </a:p>
          <a:p>
            <a:pPr marL="457200" indent="-457200">
              <a:buFont typeface="Arial" charset="0"/>
              <a:buChar char="•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7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Interaction with RHCs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1272"/>
              </a:spcBef>
              <a:buFont typeface="Arial" charset="0"/>
              <a:buChar char="•"/>
            </a:pPr>
            <a:r>
              <a:rPr kumimoji="1" lang="en-US" altLang="ja-JP" dirty="0" smtClean="0"/>
              <a:t>More than 20 observers joined the GGC meeting.</a:t>
            </a:r>
          </a:p>
          <a:p>
            <a:pPr marL="457200" indent="-457200">
              <a:lnSpc>
                <a:spcPct val="150000"/>
              </a:lnSpc>
              <a:spcBef>
                <a:spcPts val="1872"/>
              </a:spcBef>
              <a:buFont typeface="Arial" charset="0"/>
              <a:buChar char="•"/>
            </a:pPr>
            <a:r>
              <a:rPr kumimoji="1" lang="en-US" altLang="ja-JP" dirty="0" smtClean="0"/>
              <a:t>GGC secured that all the RHCs would be participated by GEBCO people.</a:t>
            </a:r>
          </a:p>
          <a:p>
            <a:pPr>
              <a:lnSpc>
                <a:spcPct val="150000"/>
              </a:lnSpc>
              <a:spcBef>
                <a:spcPts val="1272"/>
              </a:spcBef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69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B-7 GEBCO Guideline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ja-JP" dirty="0"/>
              <a:t>Traditionally GEBCO has focused on areas deeper than </a:t>
            </a:r>
            <a:r>
              <a:rPr lang="en-US" altLang="ja-JP" dirty="0" smtClean="0"/>
              <a:t>200m (written in B-7)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dirty="0" smtClean="0"/>
              <a:t>It </a:t>
            </a:r>
            <a:r>
              <a:rPr lang="en-US" altLang="ja-JP" dirty="0"/>
              <a:t>is now actively collecting data in shallower water areas to support </a:t>
            </a:r>
            <a:r>
              <a:rPr lang="en-US" altLang="ja-JP" dirty="0" smtClean="0"/>
              <a:t>coastal activities </a:t>
            </a:r>
            <a:r>
              <a:rPr lang="en-US" altLang="ja-JP" dirty="0"/>
              <a:t>such as coastal zone management and the mitigation of seaborne disasters such as storm surges and tsunami inundation.  </a:t>
            </a:r>
            <a:endParaRPr lang="en-US" altLang="ja-JP" dirty="0" smtClean="0"/>
          </a:p>
          <a:p>
            <a:pPr marL="457200" indent="-457200">
              <a:buFont typeface="Arial" charset="0"/>
              <a:buChar char="•"/>
            </a:pPr>
            <a:r>
              <a:rPr lang="en-US" altLang="ja-JP" dirty="0" smtClean="0"/>
              <a:t>B-7 (GEBCO Guideline) is now covered by the current </a:t>
            </a:r>
            <a:r>
              <a:rPr lang="en-US" altLang="ja-JP" dirty="0" err="1" smtClean="0"/>
              <a:t>ToR</a:t>
            </a:r>
            <a:r>
              <a:rPr lang="en-US" altLang="ja-JP" dirty="0" smtClean="0"/>
              <a:t> and B-11 (GEBCO Cook Book).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dirty="0" smtClean="0"/>
              <a:t>B-7 is outdated and has to be </a:t>
            </a:r>
            <a:r>
              <a:rPr lang="en-US" altLang="ja-JP" dirty="0" err="1" smtClean="0"/>
              <a:t>withdrawned</a:t>
            </a:r>
            <a:r>
              <a:rPr lang="en-US" altLang="ja-JP" dirty="0" smtClean="0"/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66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90600" y="1828800"/>
            <a:ext cx="716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ja-JP" sz="3200" dirty="0" smtClean="0">
                <a:solidFill>
                  <a:schemeClr val="bg1"/>
                </a:solidFill>
                <a:latin typeface="Times New Roman" charset="0"/>
              </a:rPr>
              <a:t>IOC’s attitude to GEBCO has been dramatically changed.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sz="3200" dirty="0" smtClean="0">
                <a:solidFill>
                  <a:schemeClr val="bg1"/>
                </a:solidFill>
                <a:latin typeface="Times New Roman" charset="0"/>
              </a:rPr>
              <a:t>IOC reviewed </a:t>
            </a:r>
            <a:r>
              <a:rPr lang="en-US" altLang="ja-JP" sz="3200" dirty="0">
                <a:solidFill>
                  <a:schemeClr val="bg1"/>
                </a:solidFill>
                <a:latin typeface="Times New Roman" charset="0"/>
              </a:rPr>
              <a:t>and the subsequent discussions and decisions made at the 49</a:t>
            </a:r>
            <a:r>
              <a:rPr lang="en-US" altLang="ja-JP" sz="1100" dirty="0">
                <a:solidFill>
                  <a:schemeClr val="bg1"/>
                </a:solidFill>
                <a:latin typeface="Times New Roman" charset="0"/>
              </a:rPr>
              <a:t>th </a:t>
            </a:r>
            <a:r>
              <a:rPr lang="en-US" altLang="ja-JP" sz="3200" dirty="0">
                <a:solidFill>
                  <a:schemeClr val="bg1"/>
                </a:solidFill>
                <a:latin typeface="Times New Roman" charset="0"/>
              </a:rPr>
              <a:t>meeting of the IOC Executive 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charset="0"/>
              </a:rPr>
              <a:t>Council. IOC’s </a:t>
            </a:r>
            <a:r>
              <a:rPr lang="en-US" altLang="ja-JP" sz="3200" dirty="0">
                <a:solidFill>
                  <a:schemeClr val="bg1"/>
                </a:solidFill>
                <a:latin typeface="Times New Roman" charset="0"/>
              </a:rPr>
              <a:t>working group will 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charset="0"/>
              </a:rPr>
              <a:t>collect</a:t>
            </a:r>
            <a:r>
              <a:rPr lang="en-US" altLang="ja-JP" sz="3200" dirty="0">
                <a:solidFill>
                  <a:schemeClr val="bg1"/>
                </a:solidFill>
                <a:latin typeface="Times New Roman" charset="0"/>
              </a:rPr>
              <a:t>, integrate and assess the user requirements to GEBCO products. 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058149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IOC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24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</p:spPr>
      </p:pic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0" y="0"/>
            <a:ext cx="441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8600" algn="ctr">
              <a:lnSpc>
                <a:spcPts val="3600"/>
              </a:lnSpc>
              <a:spcAft>
                <a:spcPts val="1800"/>
              </a:spcAft>
            </a:pPr>
            <a:r>
              <a:rPr lang="en-US" altLang="ja-JP" sz="3200" b="1" dirty="0" smtClean="0">
                <a:solidFill>
                  <a:srgbClr val="1E4678"/>
                </a:solidFill>
                <a:ea typeface="Arial" charset="0"/>
              </a:rPr>
              <a:t>Promoting structure for GEBCO</a:t>
            </a:r>
            <a:endParaRPr lang="en-ZA" sz="4000" b="1" dirty="0">
              <a:solidFill>
                <a:srgbClr val="1E4678"/>
              </a:solidFill>
            </a:endParaRPr>
          </a:p>
        </p:txBody>
      </p:sp>
      <p:sp>
        <p:nvSpPr>
          <p:cNvPr id="5124" name="Picture 2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Picture 4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Picture 14" descr="\\naarch\MSC2012Outreach\logos\Other\iho_transparent.gif"/>
          <p:cNvSpPr>
            <a:spLocks noChangeAspect="1" noChangeArrowheads="1"/>
          </p:cNvSpPr>
          <p:nvPr/>
        </p:nvSpPr>
        <p:spPr bwMode="auto">
          <a:xfrm>
            <a:off x="323850" y="44450"/>
            <a:ext cx="862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99627" y="1671935"/>
            <a:ext cx="17388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IHO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05573" y="1671935"/>
            <a:ext cx="17388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UNESCO IOC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14400" y="2743200"/>
            <a:ext cx="77544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ea typeface="Arial" charset="0"/>
              </a:rPr>
              <a:t>Joint IHO-IOC Guiding Committee for GEBCO     (GGC)</a:t>
            </a:r>
            <a:endParaRPr lang="en-US" sz="2400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18200" y="3632108"/>
            <a:ext cx="6840000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ja-JP" sz="2000" dirty="0">
                <a:solidFill>
                  <a:schemeClr val="bg1"/>
                </a:solidFill>
              </a:rPr>
              <a:t>Sub-Committee for Undersea Feature Names</a:t>
            </a:r>
            <a:r>
              <a:rPr lang="ja-JP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      (SCUFN)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18200" y="4206799"/>
            <a:ext cx="6840000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ja-JP" sz="2000" dirty="0">
                <a:solidFill>
                  <a:schemeClr val="bg1"/>
                </a:solidFill>
              </a:rPr>
              <a:t>Technical Sub-Committee on Ocean Mapping</a:t>
            </a:r>
            <a:r>
              <a:rPr lang="ja-JP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     (TSCOM)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18200" y="4781490"/>
            <a:ext cx="6840000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ja-JP" sz="2000" dirty="0">
                <a:solidFill>
                  <a:schemeClr val="bg1"/>
                </a:solidFill>
              </a:rPr>
              <a:t>Sub-Committee on Regional Undersea Mapping</a:t>
            </a:r>
            <a:r>
              <a:rPr lang="ja-JP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 (SCRUM)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14400" y="5942860"/>
            <a:ext cx="7754400" cy="461665"/>
          </a:xfrm>
          <a:prstGeom prst="rect">
            <a:avLst/>
          </a:prstGeom>
          <a:noFill/>
          <a:ln w="9525">
            <a:solidFill>
              <a:srgbClr val="FFFFFF">
                <a:alpha val="34510"/>
              </a:srgb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ja-JP" sz="2400" dirty="0">
                <a:solidFill>
                  <a:schemeClr val="bg1">
                    <a:alpha val="51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2000"/>
                    </a:srgbClr>
                  </a:outerShdw>
                </a:effectLst>
              </a:rPr>
              <a:t>IHO Data Centre for Digital Bathymetry </a:t>
            </a:r>
            <a:r>
              <a:rPr lang="en-US" altLang="ja-JP" sz="2400" dirty="0" smtClean="0">
                <a:solidFill>
                  <a:schemeClr val="bg1">
                    <a:alpha val="51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2000"/>
                    </a:srgbClr>
                  </a:outerShdw>
                </a:effectLst>
              </a:rPr>
              <a:t>      (</a:t>
            </a:r>
            <a:r>
              <a:rPr lang="en-US" altLang="ja-JP" sz="2400" dirty="0">
                <a:solidFill>
                  <a:schemeClr val="bg1">
                    <a:alpha val="51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2000"/>
                    </a:srgbClr>
                  </a:outerShdw>
                </a:effectLst>
              </a:rPr>
              <a:t>IHO DCDB)</a:t>
            </a:r>
            <a:r>
              <a:rPr lang="ja-JP" altLang="ja-JP" sz="2400" dirty="0">
                <a:solidFill>
                  <a:schemeClr val="bg1">
                    <a:alpha val="51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2000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bg1">
                  <a:alpha val="51000"/>
                </a:schemeClr>
              </a:solidFill>
              <a:effectLst>
                <a:outerShdw blurRad="50800" dist="50800" dir="5400000" algn="ctr" rotWithShape="0">
                  <a:srgbClr val="000000">
                    <a:alpha val="42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03171" y="427530"/>
            <a:ext cx="1559092" cy="85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8600" algn="ctr">
              <a:lnSpc>
                <a:spcPts val="3600"/>
              </a:lnSpc>
              <a:spcAft>
                <a:spcPts val="1800"/>
              </a:spcAft>
            </a:pPr>
            <a:r>
              <a:rPr lang="en-US" altLang="ja-JP" sz="3200" b="1" smtClean="0">
                <a:solidFill>
                  <a:srgbClr val="1E4678"/>
                </a:solidFill>
                <a:ea typeface="Arial" charset="0"/>
              </a:rPr>
              <a:t>1903-</a:t>
            </a:r>
            <a:endParaRPr lang="en-ZA" sz="4000" b="1" dirty="0">
              <a:solidFill>
                <a:srgbClr val="1E467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Seabed 2030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ja-JP" b="1" dirty="0" smtClean="0">
                <a:solidFill>
                  <a:schemeClr val="bg1"/>
                </a:solidFill>
              </a:rPr>
              <a:t>Ultimate </a:t>
            </a:r>
            <a:r>
              <a:rPr lang="en-US" altLang="ja-JP" b="1" dirty="0">
                <a:solidFill>
                  <a:schemeClr val="bg1"/>
                </a:solidFill>
              </a:rPr>
              <a:t>objective 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857250" lvl="2" indent="0">
              <a:spcBef>
                <a:spcPts val="1272"/>
              </a:spcBef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Leave </a:t>
            </a:r>
            <a:r>
              <a:rPr lang="en-US" altLang="ja-JP" dirty="0">
                <a:solidFill>
                  <a:schemeClr val="bg1"/>
                </a:solidFill>
              </a:rPr>
              <a:t>no features of the world ocean floor 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857250" lvl="2" indent="0">
              <a:spcBef>
                <a:spcPts val="1272"/>
              </a:spcBef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larger </a:t>
            </a:r>
            <a:r>
              <a:rPr lang="en-US" altLang="ja-JP" dirty="0">
                <a:solidFill>
                  <a:schemeClr val="bg1"/>
                </a:solidFill>
              </a:rPr>
              <a:t>than 100 </a:t>
            </a:r>
            <a:r>
              <a:rPr lang="en-US" altLang="ja-JP" dirty="0" err="1">
                <a:solidFill>
                  <a:schemeClr val="bg1"/>
                </a:solidFill>
              </a:rPr>
              <a:t>metres</a:t>
            </a:r>
            <a:r>
              <a:rPr lang="en-US" altLang="ja-JP" dirty="0">
                <a:solidFill>
                  <a:schemeClr val="bg1"/>
                </a:solidFill>
              </a:rPr>
              <a:t> unmapped </a:t>
            </a:r>
          </a:p>
          <a:p>
            <a:pPr marL="457200" indent="-457200">
              <a:spcBef>
                <a:spcPts val="3072"/>
              </a:spcBef>
              <a:buFont typeface="Arial" charset="0"/>
              <a:buChar char="•"/>
            </a:pPr>
            <a:r>
              <a:rPr kumimoji="1" lang="en-US" altLang="ja-JP" b="1" dirty="0" smtClean="0">
                <a:solidFill>
                  <a:schemeClr val="bg1"/>
                </a:solidFill>
              </a:rPr>
              <a:t>Three pillars 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 marL="914400" lvl="1" indent="-514350">
              <a:spcBef>
                <a:spcPts val="1272"/>
              </a:spcBef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/>
                </a:solidFill>
              </a:rPr>
              <a:t>Compile unreleased data</a:t>
            </a:r>
          </a:p>
          <a:p>
            <a:pPr marL="914400" lvl="1" indent="-514350">
              <a:spcBef>
                <a:spcPts val="1272"/>
              </a:spcBef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/>
                </a:solidFill>
              </a:rPr>
              <a:t>Create maps and make them available to public</a:t>
            </a:r>
          </a:p>
          <a:p>
            <a:pPr marL="914400" lvl="1" indent="-514350">
              <a:spcBef>
                <a:spcPts val="1272"/>
              </a:spcBef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/>
                </a:solidFill>
              </a:rPr>
              <a:t>Identify and fill in gaps, dev of new tech.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 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6100"/>
            <a:ext cx="9144000" cy="57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NF-GEBCO CB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ja-JP" dirty="0" smtClean="0">
                <a:solidFill>
                  <a:schemeClr val="bg1"/>
                </a:solidFill>
              </a:rPr>
              <a:t>Almost all the 72 graduates engage in the bathymetry related jobs.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50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324600"/>
          </a:xfrm>
        </p:spPr>
        <p:txBody>
          <a:bodyPr>
            <a:no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78 </a:t>
            </a:r>
            <a:r>
              <a:rPr lang="en-US" altLang="ja-JP" sz="1800" dirty="0">
                <a:solidFill>
                  <a:schemeClr val="bg1"/>
                </a:solidFill>
              </a:rPr>
              <a:t>Students (including Year 13) </a:t>
            </a:r>
            <a:r>
              <a:rPr lang="en-US" altLang="ja-JP" sz="1800" dirty="0" smtClean="0">
                <a:solidFill>
                  <a:schemeClr val="bg1"/>
                </a:solidFill>
              </a:rPr>
              <a:t>from </a:t>
            </a:r>
            <a:r>
              <a:rPr lang="en-US" altLang="ja-JP" sz="1800" dirty="0">
                <a:solidFill>
                  <a:schemeClr val="bg1"/>
                </a:solidFill>
              </a:rPr>
              <a:t>48 different </a:t>
            </a:r>
            <a:r>
              <a:rPr lang="en-US" altLang="ja-JP" sz="1800" dirty="0" smtClean="0">
                <a:solidFill>
                  <a:schemeClr val="bg1"/>
                </a:solidFill>
              </a:rPr>
              <a:t>organizations of 35 countries. </a:t>
            </a:r>
            <a:endParaRPr lang="en-US" altLang="ja-JP" sz="1800" dirty="0">
              <a:solidFill>
                <a:schemeClr val="bg1"/>
              </a:solidFill>
            </a:endParaRP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Navy</a:t>
            </a:r>
            <a:r>
              <a:rPr lang="en-US" altLang="ja-JP" sz="1800" dirty="0" smtClean="0">
                <a:solidFill>
                  <a:schemeClr val="bg1"/>
                </a:solidFill>
              </a:rPr>
              <a:t>:					31%	 			 Asia</a:t>
            </a:r>
            <a:r>
              <a:rPr lang="en-US" altLang="ja-JP" sz="1800" dirty="0">
                <a:solidFill>
                  <a:schemeClr val="bg1"/>
                </a:solidFill>
              </a:rPr>
              <a:t>: </a:t>
            </a:r>
            <a:r>
              <a:rPr lang="en-US" altLang="ja-JP" sz="1800" dirty="0" smtClean="0">
                <a:solidFill>
                  <a:schemeClr val="bg1"/>
                </a:solidFill>
              </a:rPr>
              <a:t>			56.4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Hydrographic Office: </a:t>
            </a:r>
            <a:r>
              <a:rPr lang="en-US" altLang="ja-JP" sz="1800" dirty="0" smtClean="0">
                <a:solidFill>
                  <a:schemeClr val="bg1"/>
                </a:solidFill>
              </a:rPr>
              <a:t>		27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  <a:r>
              <a:rPr lang="en-US" altLang="ja-JP" sz="1800" dirty="0" smtClean="0">
                <a:solidFill>
                  <a:schemeClr val="bg1"/>
                </a:solidFill>
              </a:rPr>
              <a:t>				</a:t>
            </a:r>
            <a:r>
              <a:rPr lang="en-US" altLang="ja-JP" sz="1800" dirty="0">
                <a:solidFill>
                  <a:schemeClr val="bg1"/>
                </a:solidFill>
              </a:rPr>
              <a:t> </a:t>
            </a:r>
            <a:r>
              <a:rPr lang="en-US" altLang="ja-JP" sz="1800" dirty="0" smtClean="0">
                <a:solidFill>
                  <a:schemeClr val="bg1"/>
                </a:solidFill>
              </a:rPr>
              <a:t>Europe</a:t>
            </a:r>
            <a:r>
              <a:rPr lang="en-US" altLang="ja-JP" sz="1800" dirty="0">
                <a:solidFill>
                  <a:schemeClr val="bg1"/>
                </a:solidFill>
              </a:rPr>
              <a:t>: </a:t>
            </a:r>
            <a:r>
              <a:rPr lang="en-US" altLang="ja-JP" sz="1800" dirty="0" smtClean="0">
                <a:solidFill>
                  <a:schemeClr val="bg1"/>
                </a:solidFill>
              </a:rPr>
              <a:t>		11.5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University: </a:t>
            </a:r>
            <a:r>
              <a:rPr lang="en-US" altLang="ja-JP" sz="1800" dirty="0" smtClean="0">
                <a:solidFill>
                  <a:schemeClr val="bg1"/>
                </a:solidFill>
              </a:rPr>
              <a:t>				25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  <a:r>
              <a:rPr lang="en-US" altLang="ja-JP" sz="1800" dirty="0" smtClean="0">
                <a:solidFill>
                  <a:schemeClr val="bg1"/>
                </a:solidFill>
              </a:rPr>
              <a:t>				 Americas</a:t>
            </a:r>
            <a:r>
              <a:rPr lang="en-US" altLang="ja-JP" sz="1800" dirty="0">
                <a:solidFill>
                  <a:schemeClr val="bg1"/>
                </a:solidFill>
              </a:rPr>
              <a:t>: </a:t>
            </a:r>
            <a:r>
              <a:rPr lang="en-US" altLang="ja-JP" sz="1800" dirty="0" smtClean="0">
                <a:solidFill>
                  <a:schemeClr val="bg1"/>
                </a:solidFill>
              </a:rPr>
              <a:t>		16.7</a:t>
            </a:r>
            <a:r>
              <a:rPr lang="en-US" altLang="ja-JP" sz="1800" dirty="0">
                <a:solidFill>
                  <a:schemeClr val="bg1"/>
                </a:solidFill>
              </a:rPr>
              <a:t>%</a:t>
            </a: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Research Institute: </a:t>
            </a:r>
            <a:r>
              <a:rPr lang="en-US" altLang="ja-JP" sz="1800" dirty="0" smtClean="0">
                <a:solidFill>
                  <a:schemeClr val="bg1"/>
                </a:solidFill>
              </a:rPr>
              <a:t>		17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  <a:r>
              <a:rPr lang="en-US" altLang="ja-JP" sz="1800" dirty="0" smtClean="0">
                <a:solidFill>
                  <a:schemeClr val="bg1"/>
                </a:solidFill>
              </a:rPr>
              <a:t>				</a:t>
            </a:r>
            <a:r>
              <a:rPr lang="en-US" altLang="ja-JP" sz="1800" dirty="0">
                <a:solidFill>
                  <a:schemeClr val="bg1"/>
                </a:solidFill>
              </a:rPr>
              <a:t> </a:t>
            </a:r>
            <a:r>
              <a:rPr lang="en-US" altLang="ja-JP" sz="1800" dirty="0" smtClean="0">
                <a:solidFill>
                  <a:schemeClr val="bg1"/>
                </a:solidFill>
              </a:rPr>
              <a:t>Africa</a:t>
            </a:r>
            <a:r>
              <a:rPr lang="en-US" altLang="ja-JP" sz="1800" dirty="0">
                <a:solidFill>
                  <a:schemeClr val="bg1"/>
                </a:solidFill>
              </a:rPr>
              <a:t>: </a:t>
            </a:r>
            <a:r>
              <a:rPr lang="en-US" altLang="ja-JP" sz="1800" dirty="0" smtClean="0">
                <a:solidFill>
                  <a:schemeClr val="bg1"/>
                </a:solidFill>
              </a:rPr>
              <a:t>		12.8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pPr marL="3200400" lvl="7" indent="0">
              <a:spcBef>
                <a:spcPts val="500"/>
              </a:spcBef>
              <a:buNone/>
            </a:pPr>
            <a:r>
              <a:rPr lang="en-US" altLang="ja-JP" sz="1800" dirty="0" smtClean="0">
                <a:solidFill>
                  <a:schemeClr val="bg1"/>
                </a:solidFill>
              </a:rPr>
              <a:t>				 Australasia</a:t>
            </a:r>
            <a:r>
              <a:rPr lang="en-US" altLang="ja-JP" sz="1800" dirty="0">
                <a:solidFill>
                  <a:schemeClr val="bg1"/>
                </a:solidFill>
              </a:rPr>
              <a:t>: </a:t>
            </a:r>
            <a:r>
              <a:rPr lang="en-US" altLang="ja-JP" sz="1800" dirty="0" smtClean="0">
                <a:solidFill>
                  <a:schemeClr val="bg1"/>
                </a:solidFill>
              </a:rPr>
              <a:t>	  2.6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en-US" altLang="ja-JP" sz="1800" dirty="0" smtClean="0">
                <a:solidFill>
                  <a:schemeClr val="bg1"/>
                </a:solidFill>
              </a:rPr>
              <a:t>Backgrounds</a:t>
            </a:r>
          </a:p>
          <a:p>
            <a:pPr marL="400050" lvl="1" indent="0">
              <a:buNone/>
            </a:pPr>
            <a:r>
              <a:rPr lang="en-US" altLang="ja-JP" sz="1800" dirty="0" smtClean="0">
                <a:solidFill>
                  <a:schemeClr val="bg1"/>
                </a:solidFill>
              </a:rPr>
              <a:t>Hydrographers, Oceanographers, Marine Scientists, GIS specialists, Geologists,</a:t>
            </a:r>
          </a:p>
          <a:p>
            <a:pPr marL="400050" lvl="1" indent="0">
              <a:buNone/>
            </a:pPr>
            <a:r>
              <a:rPr lang="en-US" altLang="ja-JP" sz="1800" dirty="0" smtClean="0">
                <a:solidFill>
                  <a:schemeClr val="bg1"/>
                </a:solidFill>
              </a:rPr>
              <a:t> Fisheries Scientists, Physicists, Engineers, Meteorologists, Astronomers,</a:t>
            </a:r>
          </a:p>
          <a:p>
            <a:pPr marL="400050" lvl="1" indent="0">
              <a:buNone/>
            </a:pPr>
            <a:r>
              <a:rPr lang="en-US" altLang="ja-JP" sz="1800" dirty="0" smtClean="0">
                <a:solidFill>
                  <a:schemeClr val="bg1"/>
                </a:solidFill>
              </a:rPr>
              <a:t> Geodesists, Naval Scientists, Mathematicians Geographers. </a:t>
            </a:r>
          </a:p>
          <a:p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lang="en-US" altLang="ja-JP" sz="1800" dirty="0" smtClean="0">
                <a:solidFill>
                  <a:schemeClr val="bg1"/>
                </a:solidFill>
              </a:rPr>
              <a:t>Qualifications </a:t>
            </a:r>
            <a:r>
              <a:rPr lang="en-US" altLang="ja-JP" sz="1800" dirty="0">
                <a:solidFill>
                  <a:schemeClr val="bg1"/>
                </a:solidFill>
              </a:rPr>
              <a:t>of students to date (including post-training qualifications</a:t>
            </a:r>
            <a:r>
              <a:rPr lang="en-US" altLang="ja-JP" sz="1800" dirty="0" smtClean="0">
                <a:solidFill>
                  <a:schemeClr val="bg1"/>
                </a:solidFill>
              </a:rPr>
              <a:t>)</a:t>
            </a:r>
            <a:endParaRPr lang="en-US" altLang="ja-JP" sz="1800" dirty="0">
              <a:solidFill>
                <a:schemeClr val="bg1"/>
              </a:solidFill>
            </a:endParaRP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PhD: </a:t>
            </a:r>
            <a:r>
              <a:rPr lang="en-US" altLang="ja-JP" sz="1800" dirty="0" smtClean="0">
                <a:solidFill>
                  <a:schemeClr val="bg1"/>
                </a:solidFill>
              </a:rPr>
              <a:t>					19% </a:t>
            </a:r>
            <a:endParaRPr lang="en-US" altLang="ja-JP" sz="1800" dirty="0">
              <a:solidFill>
                <a:schemeClr val="bg1"/>
              </a:solidFill>
            </a:endParaRP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MSc: </a:t>
            </a:r>
            <a:r>
              <a:rPr lang="en-US" altLang="ja-JP" sz="1800" dirty="0" smtClean="0">
                <a:solidFill>
                  <a:schemeClr val="bg1"/>
                </a:solidFill>
              </a:rPr>
              <a:t>					44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BSc: </a:t>
            </a:r>
            <a:r>
              <a:rPr lang="en-US" altLang="ja-JP" sz="1800" dirty="0" smtClean="0">
                <a:solidFill>
                  <a:schemeClr val="bg1"/>
                </a:solidFill>
              </a:rPr>
              <a:t>					26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pPr marL="400050" lvl="1" indent="0">
              <a:spcBef>
                <a:spcPts val="500"/>
              </a:spcBef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  Naval Degree / Other: </a:t>
            </a:r>
            <a:r>
              <a:rPr lang="en-US" altLang="ja-JP" sz="1800" dirty="0" smtClean="0">
                <a:solidFill>
                  <a:schemeClr val="bg1"/>
                </a:solidFill>
              </a:rPr>
              <a:t>	11</a:t>
            </a:r>
            <a:r>
              <a:rPr lang="en-US" altLang="ja-JP" sz="1800" dirty="0">
                <a:solidFill>
                  <a:schemeClr val="bg1"/>
                </a:solidFill>
              </a:rPr>
              <a:t>% </a:t>
            </a: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en-US" altLang="ja-JP" sz="1800" dirty="0">
                <a:solidFill>
                  <a:schemeClr val="bg1"/>
                </a:solidFill>
              </a:rPr>
              <a:t>79% Male	</a:t>
            </a:r>
            <a:r>
              <a:rPr lang="en-US" altLang="ja-JP" sz="2800" dirty="0">
                <a:solidFill>
                  <a:schemeClr val="bg1"/>
                </a:solidFill>
              </a:rPr>
              <a:t>👲</a:t>
            </a:r>
            <a:r>
              <a:rPr lang="en-US" altLang="ja-JP" sz="1800" dirty="0">
                <a:solidFill>
                  <a:schemeClr val="bg1"/>
                </a:solidFill>
              </a:rPr>
              <a:t>	</a:t>
            </a:r>
            <a:r>
              <a:rPr lang="en-US" altLang="ja-JP" sz="1800" dirty="0" smtClean="0">
                <a:solidFill>
                  <a:schemeClr val="bg1"/>
                </a:solidFill>
              </a:rPr>
              <a:t>	</a:t>
            </a:r>
            <a:r>
              <a:rPr lang="en-US" altLang="ja-JP" sz="1800" dirty="0">
                <a:solidFill>
                  <a:schemeClr val="bg1"/>
                </a:solidFill>
              </a:rPr>
              <a:t>	21% Female </a:t>
            </a:r>
            <a:r>
              <a:rPr lang="en-US" altLang="ja-JP" sz="2800" dirty="0" smtClean="0">
                <a:solidFill>
                  <a:schemeClr val="bg1"/>
                </a:solidFill>
              </a:rPr>
              <a:t>👧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8950" y="228600"/>
            <a:ext cx="1847850" cy="304800"/>
          </a:xfrm>
          <a:prstGeom prst="rect">
            <a:avLst/>
          </a:prstGeom>
          <a:solidFill>
            <a:srgbClr val="1E46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IRCC is invited to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ja-JP" dirty="0">
                <a:solidFill>
                  <a:schemeClr val="bg1"/>
                </a:solidFill>
              </a:rPr>
              <a:t>Note the contents of </a:t>
            </a:r>
            <a:r>
              <a:rPr lang="en-US" altLang="ja-JP" dirty="0" smtClean="0">
                <a:solidFill>
                  <a:schemeClr val="bg1"/>
                </a:solidFill>
              </a:rPr>
              <a:t>the </a:t>
            </a:r>
            <a:r>
              <a:rPr lang="en-US" altLang="ja-JP" dirty="0">
                <a:solidFill>
                  <a:schemeClr val="bg1"/>
                </a:solidFill>
              </a:rPr>
              <a:t>report;</a:t>
            </a:r>
            <a:endParaRPr lang="ja-JP" altLang="ja-JP" dirty="0">
              <a:solidFill>
                <a:schemeClr val="bg1"/>
              </a:solidFill>
            </a:endParaRPr>
          </a:p>
          <a:p>
            <a:pPr lvl="0"/>
            <a:r>
              <a:rPr lang="en-US" altLang="ja-JP" dirty="0">
                <a:solidFill>
                  <a:schemeClr val="bg1"/>
                </a:solidFill>
              </a:rPr>
              <a:t>Approve the withdrawal of IHO Publication </a:t>
            </a:r>
            <a:r>
              <a:rPr lang="en-US" altLang="ja-JP" dirty="0" smtClean="0">
                <a:solidFill>
                  <a:schemeClr val="bg1"/>
                </a:solidFill>
              </a:rPr>
              <a:t>B-7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   </a:t>
            </a:r>
            <a:r>
              <a:rPr lang="en-US" altLang="ja-JP" dirty="0">
                <a:solidFill>
                  <a:schemeClr val="bg1"/>
                </a:solidFill>
              </a:rPr>
              <a:t>– </a:t>
            </a:r>
            <a:r>
              <a:rPr lang="en-US" altLang="ja-JP" i="1" dirty="0">
                <a:solidFill>
                  <a:schemeClr val="bg1"/>
                </a:solidFill>
              </a:rPr>
              <a:t>GEBCO Guidelines</a:t>
            </a:r>
            <a:r>
              <a:rPr lang="en-US" altLang="ja-JP" dirty="0" smtClean="0">
                <a:solidFill>
                  <a:schemeClr val="bg1"/>
                </a:solidFill>
              </a:rPr>
              <a:t>;</a:t>
            </a:r>
            <a:endParaRPr lang="ja-JP" altLang="ja-JP" dirty="0">
              <a:solidFill>
                <a:schemeClr val="bg1"/>
              </a:solidFill>
            </a:endParaRPr>
          </a:p>
          <a:p>
            <a:pPr lvl="0"/>
            <a:r>
              <a:rPr lang="en-US" altLang="ja-JP" dirty="0">
                <a:solidFill>
                  <a:schemeClr val="bg1"/>
                </a:solidFill>
              </a:rPr>
              <a:t>Encourage RHCs to organize </a:t>
            </a:r>
            <a:r>
              <a:rPr lang="en-GB" altLang="ja-JP" dirty="0">
                <a:solidFill>
                  <a:schemeClr val="bg1"/>
                </a:solidFill>
              </a:rPr>
              <a:t>contribution of bathymetric data in shallower coastal areas from their member states to GEBCO in order to support the production of higher resolution gridded data products of GEBCO;</a:t>
            </a:r>
            <a:endParaRPr lang="ja-JP" altLang="ja-JP" dirty="0">
              <a:solidFill>
                <a:schemeClr val="bg1"/>
              </a:solidFill>
            </a:endParaRPr>
          </a:p>
          <a:p>
            <a:pPr lvl="0"/>
            <a:r>
              <a:rPr lang="en-GB" altLang="ja-JP" dirty="0">
                <a:solidFill>
                  <a:schemeClr val="bg1"/>
                </a:solidFill>
              </a:rPr>
              <a:t>Encourage RHCs to invite and communicate with GEBCO members to their meetings as appropriate; </a:t>
            </a:r>
            <a:endParaRPr lang="ja-JP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IRCC is invited to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ja-JP" dirty="0">
                <a:solidFill>
                  <a:schemeClr val="bg1"/>
                </a:solidFill>
              </a:rPr>
              <a:t>Take any actions deemed </a:t>
            </a:r>
            <a:r>
              <a:rPr lang="en-US" altLang="ja-JP" dirty="0" smtClean="0">
                <a:solidFill>
                  <a:schemeClr val="bg1"/>
                </a:solidFill>
              </a:rPr>
              <a:t>necessary, </a:t>
            </a: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such as;</a:t>
            </a:r>
            <a:endParaRPr lang="en-US" altLang="ja-JP" dirty="0">
              <a:solidFill>
                <a:schemeClr val="bg1">
                  <a:alpha val="69000"/>
                </a:schemeClr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Encourage Member States to participate in and contribute to GEBCO project.</a:t>
            </a:r>
          </a:p>
          <a:p>
            <a:pPr lvl="1">
              <a:spcBef>
                <a:spcPts val="1800"/>
              </a:spcBef>
            </a:pP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Continue </a:t>
            </a:r>
            <a:r>
              <a:rPr lang="en-US" altLang="ja-JP" dirty="0">
                <a:solidFill>
                  <a:schemeClr val="bg1">
                    <a:alpha val="69000"/>
                  </a:schemeClr>
                </a:solidFill>
              </a:rPr>
              <a:t>supporting </a:t>
            </a: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GEBCO’s regional projects.</a:t>
            </a:r>
          </a:p>
          <a:p>
            <a:pPr lvl="1">
              <a:spcBef>
                <a:spcPts val="1800"/>
              </a:spcBef>
            </a:pPr>
            <a:r>
              <a:rPr lang="en-US" altLang="ja-JP" dirty="0">
                <a:solidFill>
                  <a:schemeClr val="bg1">
                    <a:alpha val="69000"/>
                  </a:schemeClr>
                </a:solidFill>
              </a:rPr>
              <a:t>Pay attention to and support Seabed </a:t>
            </a: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2030, which is a </a:t>
            </a:r>
            <a:r>
              <a:rPr lang="en-US" altLang="ja-JP" dirty="0">
                <a:solidFill>
                  <a:schemeClr val="bg1">
                    <a:alpha val="69000"/>
                  </a:schemeClr>
                </a:solidFill>
              </a:rPr>
              <a:t>new direction of GEBCO </a:t>
            </a: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based </a:t>
            </a:r>
            <a:r>
              <a:rPr lang="en-US" altLang="ja-JP" dirty="0">
                <a:solidFill>
                  <a:schemeClr val="bg1">
                    <a:alpha val="69000"/>
                  </a:schemeClr>
                </a:solidFill>
              </a:rPr>
              <a:t>on </a:t>
            </a:r>
            <a:r>
              <a:rPr lang="en-US" altLang="ja-JP" dirty="0" smtClean="0">
                <a:solidFill>
                  <a:schemeClr val="bg1">
                    <a:alpha val="69000"/>
                  </a:schemeClr>
                </a:solidFill>
              </a:rPr>
              <a:t>F-FOFM</a:t>
            </a:r>
          </a:p>
          <a:p>
            <a:pPr>
              <a:spcBef>
                <a:spcPts val="1800"/>
              </a:spcBef>
            </a:pPr>
            <a:endParaRPr lang="ja-JP" altLang="en-US" dirty="0">
              <a:solidFill>
                <a:schemeClr val="bg1">
                  <a:alpha val="69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1284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724400" y="5993737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>
                <a:solidFill>
                  <a:srgbClr val="C617A7"/>
                </a:solidFill>
              </a:rPr>
              <a:t>Thank you for your kind attention</a:t>
            </a:r>
            <a:endParaRPr kumimoji="1" lang="ja-JP" altLang="en-US" sz="2000" dirty="0">
              <a:solidFill>
                <a:srgbClr val="C61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</p:spPr>
      </p:pic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0" y="0"/>
            <a:ext cx="441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8600" algn="ctr">
              <a:lnSpc>
                <a:spcPts val="3600"/>
              </a:lnSpc>
              <a:spcAft>
                <a:spcPts val="1800"/>
              </a:spcAft>
            </a:pPr>
            <a:r>
              <a:rPr lang="en-ZA" sz="3200" b="1" dirty="0" smtClean="0">
                <a:solidFill>
                  <a:srgbClr val="1E4678"/>
                </a:solidFill>
              </a:rPr>
              <a:t>Members of GGC</a:t>
            </a:r>
            <a:endParaRPr lang="en-ZA" sz="4000" b="1" dirty="0">
              <a:solidFill>
                <a:srgbClr val="1E4678"/>
              </a:solidFill>
            </a:endParaRPr>
          </a:p>
        </p:txBody>
      </p:sp>
      <p:sp>
        <p:nvSpPr>
          <p:cNvPr id="5124" name="Picture 2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Picture 4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Picture 14" descr="\\naarch\MSC2012Outreach\logos\Other\iho_transparent.gif"/>
          <p:cNvSpPr>
            <a:spLocks noChangeAspect="1" noChangeArrowheads="1"/>
          </p:cNvSpPr>
          <p:nvPr/>
        </p:nvSpPr>
        <p:spPr bwMode="auto">
          <a:xfrm>
            <a:off x="323850" y="44450"/>
            <a:ext cx="862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19730" y="1426488"/>
            <a:ext cx="757130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b="1" dirty="0">
                <a:solidFill>
                  <a:schemeClr val="bg1"/>
                </a:solidFill>
              </a:rPr>
              <a:t>IHO Appointed Members: 			Term Period: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VADM (ret.) </a:t>
            </a:r>
            <a:r>
              <a:rPr lang="en-US" altLang="ja-JP" dirty="0">
                <a:solidFill>
                  <a:schemeClr val="bg1"/>
                </a:solidFill>
              </a:rPr>
              <a:t>Shin </a:t>
            </a:r>
            <a:r>
              <a:rPr lang="en-US" altLang="ja-JP" dirty="0" err="1">
                <a:solidFill>
                  <a:schemeClr val="bg1"/>
                </a:solidFill>
              </a:rPr>
              <a:t>Tani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Japan) </a:t>
            </a:r>
            <a:r>
              <a:rPr lang="en-US" altLang="ja-JP" dirty="0" smtClean="0">
                <a:solidFill>
                  <a:schemeClr val="bg1"/>
                </a:solidFill>
              </a:rPr>
              <a:t>	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Chair</a:t>
            </a:r>
            <a:r>
              <a:rPr lang="en-US" altLang="ja-JP" i="1" dirty="0" smtClean="0">
                <a:solidFill>
                  <a:schemeClr val="bg1"/>
                </a:solidFill>
              </a:rPr>
              <a:t>)</a:t>
            </a:r>
            <a:r>
              <a:rPr lang="en-US" altLang="ja-JP" dirty="0">
                <a:solidFill>
                  <a:schemeClr val="bg1"/>
                </a:solidFill>
              </a:rPr>
              <a:t>	(2013-2018)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s-ES" altLang="ja-JP" dirty="0" smtClean="0">
                <a:solidFill>
                  <a:schemeClr val="bg1"/>
                </a:solidFill>
              </a:rPr>
              <a:t>  RADM </a:t>
            </a:r>
            <a:r>
              <a:rPr lang="es-ES" altLang="ja-JP" dirty="0">
                <a:solidFill>
                  <a:schemeClr val="bg1"/>
                </a:solidFill>
              </a:rPr>
              <a:t>Patricio Carrasco </a:t>
            </a:r>
            <a:r>
              <a:rPr lang="es-ES" altLang="ja-JP" dirty="0" smtClean="0">
                <a:solidFill>
                  <a:schemeClr val="bg1"/>
                </a:solidFill>
              </a:rPr>
              <a:t>	  (</a:t>
            </a:r>
            <a:r>
              <a:rPr lang="es-ES" altLang="ja-JP" dirty="0">
                <a:solidFill>
                  <a:schemeClr val="bg1"/>
                </a:solidFill>
              </a:rPr>
              <a:t>Chile) 	</a:t>
            </a:r>
            <a:r>
              <a:rPr lang="es-ES" altLang="ja-JP" dirty="0" smtClean="0">
                <a:solidFill>
                  <a:schemeClr val="bg1"/>
                </a:solidFill>
              </a:rPr>
              <a:t>		(</a:t>
            </a:r>
            <a:r>
              <a:rPr lang="es-ES" altLang="ja-JP" dirty="0">
                <a:solidFill>
                  <a:schemeClr val="bg1"/>
                </a:solidFill>
              </a:rPr>
              <a:t>2013-2018)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Prof. </a:t>
            </a:r>
            <a:r>
              <a:rPr lang="en-US" altLang="ja-JP" dirty="0">
                <a:solidFill>
                  <a:schemeClr val="bg1"/>
                </a:solidFill>
              </a:rPr>
              <a:t>Hyo Hyun Sung*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Republic of Korea) 	(2014-2019)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Capt. </a:t>
            </a:r>
            <a:r>
              <a:rPr lang="en-US" altLang="ja-JP" dirty="0" err="1">
                <a:solidFill>
                  <a:schemeClr val="bg1"/>
                </a:solidFill>
              </a:rPr>
              <a:t>Norhizam</a:t>
            </a:r>
            <a:r>
              <a:rPr lang="en-US" altLang="ja-JP" dirty="0">
                <a:solidFill>
                  <a:schemeClr val="bg1"/>
                </a:solidFill>
              </a:rPr>
              <a:t> Hassan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Malaysia)		(2015-2020)	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Dr. </a:t>
            </a:r>
            <a:r>
              <a:rPr lang="en-US" altLang="ja-JP" dirty="0">
                <a:solidFill>
                  <a:schemeClr val="bg1"/>
                </a:solidFill>
              </a:rPr>
              <a:t>Graham Allen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United Kingdom)	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>
                <a:solidFill>
                  <a:schemeClr val="bg1"/>
                </a:solidFill>
              </a:rPr>
              <a:t>2015-2020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endParaRPr lang="ja-JP" altLang="ja-JP" dirty="0">
              <a:solidFill>
                <a:schemeClr val="bg1"/>
              </a:solidFill>
            </a:endParaRPr>
          </a:p>
          <a:p>
            <a:pPr lvl="0"/>
            <a:r>
              <a:rPr lang="en-US" altLang="ja-JP" b="1" dirty="0">
                <a:solidFill>
                  <a:schemeClr val="bg1"/>
                </a:solidFill>
              </a:rPr>
              <a:t>IOC Appointed Members: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Dr. </a:t>
            </a:r>
            <a:r>
              <a:rPr lang="en-US" altLang="ja-JP" dirty="0">
                <a:solidFill>
                  <a:schemeClr val="bg1"/>
                </a:solidFill>
              </a:rPr>
              <a:t>Martin </a:t>
            </a:r>
            <a:r>
              <a:rPr lang="en-US" altLang="ja-JP" dirty="0" err="1">
                <a:solidFill>
                  <a:schemeClr val="bg1"/>
                </a:solidFill>
              </a:rPr>
              <a:t>Jakobsson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Sweden</a:t>
            </a:r>
            <a:r>
              <a:rPr lang="en-US" altLang="ja-JP" dirty="0" smtClean="0">
                <a:solidFill>
                  <a:schemeClr val="bg1"/>
                </a:solidFill>
              </a:rPr>
              <a:t>)*   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Vice-chair)	</a:t>
            </a:r>
            <a:r>
              <a:rPr lang="en-US" altLang="ja-JP" dirty="0">
                <a:solidFill>
                  <a:schemeClr val="bg1"/>
                </a:solidFill>
              </a:rPr>
              <a:t>(2013-2018)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Dr. </a:t>
            </a:r>
            <a:r>
              <a:rPr lang="en-US" altLang="ja-JP" dirty="0">
                <a:solidFill>
                  <a:schemeClr val="bg1"/>
                </a:solidFill>
              </a:rPr>
              <a:t>Robin Falconer*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New Zealand) 		(2013-2018)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Dr. </a:t>
            </a:r>
            <a:r>
              <a:rPr lang="en-US" altLang="ja-JP" dirty="0" err="1">
                <a:solidFill>
                  <a:schemeClr val="bg1"/>
                </a:solidFill>
              </a:rPr>
              <a:t>Marzia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err="1">
                <a:solidFill>
                  <a:schemeClr val="bg1"/>
                </a:solidFill>
              </a:rPr>
              <a:t>Rovere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Italy) 			(2014-2019)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Dr. </a:t>
            </a:r>
            <a:r>
              <a:rPr lang="en-US" altLang="ja-JP" dirty="0">
                <a:solidFill>
                  <a:schemeClr val="bg1"/>
                </a:solidFill>
              </a:rPr>
              <a:t>Johnathan Kool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Australia)		(2016-2021)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Capt. </a:t>
            </a:r>
            <a:r>
              <a:rPr lang="en-US" altLang="ja-JP" dirty="0">
                <a:solidFill>
                  <a:schemeClr val="bg1"/>
                </a:solidFill>
              </a:rPr>
              <a:t>Leonid </a:t>
            </a:r>
            <a:r>
              <a:rPr lang="en-US" altLang="ja-JP" dirty="0" err="1">
                <a:solidFill>
                  <a:schemeClr val="bg1"/>
                </a:solidFill>
              </a:rPr>
              <a:t>Shalnov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Russian Federation)	(2016-2021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endParaRPr lang="ja-JP" altLang="ja-JP" dirty="0">
              <a:solidFill>
                <a:schemeClr val="bg1"/>
              </a:solidFill>
            </a:endParaRPr>
          </a:p>
          <a:p>
            <a:pPr lvl="0"/>
            <a:r>
              <a:rPr lang="en-US" altLang="ja-JP" b="1" dirty="0">
                <a:solidFill>
                  <a:schemeClr val="bg1"/>
                </a:solidFill>
              </a:rPr>
              <a:t>Ex-officio Members: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</a:t>
            </a:r>
            <a:r>
              <a:rPr lang="en-US" altLang="ja-JP" dirty="0">
                <a:solidFill>
                  <a:schemeClr val="bg1"/>
                </a:solidFill>
              </a:rPr>
              <a:t>Dr. Hans-Werner </a:t>
            </a:r>
            <a:r>
              <a:rPr lang="en-US" altLang="ja-JP" dirty="0" err="1">
                <a:solidFill>
                  <a:schemeClr val="bg1"/>
                </a:solidFill>
              </a:rPr>
              <a:t>Schenke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sz="400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>
                <a:solidFill>
                  <a:schemeClr val="bg1"/>
                </a:solidFill>
              </a:rPr>
              <a:t>Germany) </a:t>
            </a:r>
            <a:r>
              <a:rPr lang="en-US" altLang="ja-JP" dirty="0" smtClean="0">
                <a:solidFill>
                  <a:schemeClr val="bg1"/>
                </a:solidFill>
              </a:rPr>
              <a:t>	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Chair of SCUFN)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  </a:t>
            </a:r>
            <a:r>
              <a:rPr lang="en-US" altLang="ja-JP" dirty="0" smtClean="0">
                <a:solidFill>
                  <a:schemeClr val="bg1"/>
                </a:solidFill>
              </a:rPr>
              <a:t>Dr. </a:t>
            </a:r>
            <a:r>
              <a:rPr lang="en-US" altLang="ja-JP" dirty="0">
                <a:solidFill>
                  <a:schemeClr val="bg1"/>
                </a:solidFill>
              </a:rPr>
              <a:t>Karen Marks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USA) </a:t>
            </a:r>
            <a:r>
              <a:rPr lang="en-US" altLang="ja-JP" dirty="0" smtClean="0">
                <a:solidFill>
                  <a:schemeClr val="bg1"/>
                </a:solidFill>
              </a:rPr>
              <a:t>		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Chair of TSCOM)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  </a:t>
            </a:r>
            <a:r>
              <a:rPr lang="en-US" altLang="ja-JP" dirty="0">
                <a:solidFill>
                  <a:schemeClr val="bg1"/>
                </a:solidFill>
              </a:rPr>
              <a:t>Dr. Vicki </a:t>
            </a:r>
            <a:r>
              <a:rPr lang="en-US" altLang="ja-JP" dirty="0" err="1">
                <a:solidFill>
                  <a:schemeClr val="bg1"/>
                </a:solidFill>
              </a:rPr>
              <a:t>Ferrini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		  (</a:t>
            </a:r>
            <a:r>
              <a:rPr lang="en-US" altLang="ja-JP" dirty="0">
                <a:solidFill>
                  <a:schemeClr val="bg1"/>
                </a:solidFill>
              </a:rPr>
              <a:t>USA) </a:t>
            </a:r>
            <a:r>
              <a:rPr lang="en-US" altLang="ja-JP" dirty="0" smtClean="0">
                <a:solidFill>
                  <a:schemeClr val="bg1"/>
                </a:solidFill>
              </a:rPr>
              <a:t>		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Chair of SCRUM)</a:t>
            </a:r>
            <a:endParaRPr lang="ja-JP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  </a:t>
            </a:r>
            <a:r>
              <a:rPr lang="en-US" altLang="ja-JP" dirty="0" smtClean="0">
                <a:solidFill>
                  <a:schemeClr val="bg1"/>
                </a:solidFill>
              </a:rPr>
              <a:t>Ms. </a:t>
            </a:r>
            <a:r>
              <a:rPr lang="en-US" altLang="ja-JP" dirty="0">
                <a:solidFill>
                  <a:schemeClr val="bg1"/>
                </a:solidFill>
              </a:rPr>
              <a:t>Jennifer Jencks </a:t>
            </a:r>
            <a:r>
              <a:rPr lang="en-US" altLang="ja-JP" dirty="0" smtClean="0">
                <a:solidFill>
                  <a:schemeClr val="bg1"/>
                </a:solidFill>
              </a:rPr>
              <a:t>	  (</a:t>
            </a:r>
            <a:r>
              <a:rPr lang="en-US" altLang="ja-JP" dirty="0">
                <a:solidFill>
                  <a:schemeClr val="bg1"/>
                </a:solidFill>
              </a:rPr>
              <a:t>USA) </a:t>
            </a:r>
            <a:r>
              <a:rPr lang="en-US" altLang="ja-JP" dirty="0" smtClean="0">
                <a:solidFill>
                  <a:schemeClr val="bg1"/>
                </a:solidFill>
              </a:rPr>
              <a:t>		</a:t>
            </a:r>
            <a:r>
              <a:rPr lang="en-US" altLang="ja-JP" i="1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>
                <a:solidFill>
                  <a:schemeClr val="bg1"/>
                </a:solidFill>
              </a:rPr>
              <a:t>Director of IHO-DCDB</a:t>
            </a:r>
            <a:r>
              <a:rPr lang="en-US" altLang="ja-JP" i="1" dirty="0" smtClean="0">
                <a:solidFill>
                  <a:schemeClr val="bg1"/>
                </a:solidFill>
              </a:rPr>
              <a:t>)</a:t>
            </a:r>
            <a:endParaRPr lang="ja-JP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</p:spPr>
      </p:pic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0" y="0"/>
            <a:ext cx="441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8600" algn="ctr">
              <a:lnSpc>
                <a:spcPts val="3600"/>
              </a:lnSpc>
              <a:spcAft>
                <a:spcPts val="1800"/>
              </a:spcAft>
            </a:pPr>
            <a:r>
              <a:rPr lang="en-ZA" sz="3200" b="1" dirty="0" smtClean="0">
                <a:solidFill>
                  <a:srgbClr val="1E4678"/>
                </a:solidFill>
              </a:rPr>
              <a:t>Gatherings</a:t>
            </a:r>
            <a:endParaRPr lang="en-ZA" sz="4000" b="1" dirty="0">
              <a:solidFill>
                <a:srgbClr val="1E4678"/>
              </a:solidFill>
            </a:endParaRPr>
          </a:p>
        </p:txBody>
      </p:sp>
      <p:sp>
        <p:nvSpPr>
          <p:cNvPr id="5124" name="Picture 2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Picture 4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Picture 14" descr="\\naarch\MSC2012Outreach\logos\Other\iho_transparent.gif"/>
          <p:cNvSpPr>
            <a:spLocks noChangeAspect="1" noChangeArrowheads="1"/>
          </p:cNvSpPr>
          <p:nvPr/>
        </p:nvSpPr>
        <p:spPr bwMode="auto">
          <a:xfrm>
            <a:off x="323850" y="44450"/>
            <a:ext cx="862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850" y="1667828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 </a:t>
            </a:r>
            <a:endParaRPr lang="ja-JP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6922" y="1436996"/>
            <a:ext cx="85984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GEBCO Meetings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>
                <a:solidFill>
                  <a:schemeClr val="bg1"/>
                </a:solidFill>
              </a:rPr>
              <a:t>19-23 September </a:t>
            </a:r>
            <a:r>
              <a:rPr lang="en-US" altLang="ja-JP" sz="2000" dirty="0" smtClean="0">
                <a:solidFill>
                  <a:schemeClr val="bg1"/>
                </a:solidFill>
              </a:rPr>
              <a:t>2016   29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ja-JP" sz="2000" dirty="0" smtClean="0">
                <a:solidFill>
                  <a:schemeClr val="bg1"/>
                </a:solidFill>
              </a:rPr>
              <a:t> SCUFN,  </a:t>
            </a:r>
            <a:r>
              <a:rPr lang="en-US" altLang="ja-JP" sz="2000" dirty="0">
                <a:solidFill>
                  <a:schemeClr val="bg1"/>
                </a:solidFill>
              </a:rPr>
              <a:t>NCEI, Boulder, Colorado, USA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10-14 October 2016	       GEBCO Meetings,  SHOA, Valparaíso</a:t>
            </a:r>
            <a:r>
              <a:rPr lang="en-US" altLang="ja-JP" sz="2000" dirty="0">
                <a:solidFill>
                  <a:schemeClr val="bg1"/>
                </a:solidFill>
              </a:rPr>
              <a:t>, </a:t>
            </a:r>
            <a:r>
              <a:rPr lang="en-US" altLang="ja-JP" sz="2000" dirty="0" smtClean="0">
                <a:solidFill>
                  <a:schemeClr val="bg1"/>
                </a:solidFill>
              </a:rPr>
              <a:t>Chile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	10-11	32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</a:t>
            </a:r>
            <a:r>
              <a:rPr lang="en-US" altLang="ja-JP" sz="2000" dirty="0" smtClean="0">
                <a:solidFill>
                  <a:schemeClr val="bg1"/>
                </a:solidFill>
              </a:rPr>
              <a:t> TSCOM and SCRUM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	12	11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ja-JP" sz="2000" dirty="0" smtClean="0">
                <a:solidFill>
                  <a:schemeClr val="bg1"/>
                </a:solidFill>
              </a:rPr>
              <a:t> GEBCO Science Day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	13-14	33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rd </a:t>
            </a:r>
            <a:r>
              <a:rPr lang="en-US" altLang="ja-JP" sz="2000" dirty="0" smtClean="0">
                <a:solidFill>
                  <a:schemeClr val="bg1"/>
                </a:solidFill>
              </a:rPr>
              <a:t>GGC 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6922" y="4572000"/>
            <a:ext cx="84460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Forum for Future Ocean Floor Mapping (F-FOFM)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15-17 </a:t>
            </a:r>
            <a:r>
              <a:rPr lang="en-US" altLang="ja-JP" sz="2000" dirty="0" smtClean="0">
                <a:solidFill>
                  <a:schemeClr val="bg1"/>
                </a:solidFill>
                <a:ea typeface="Arial" charset="0"/>
              </a:rPr>
              <a:t>June 2016   Novotel Hotel, Monaco</a:t>
            </a:r>
            <a:endParaRPr lang="en-US" altLang="ja-JP" sz="2000" dirty="0">
              <a:solidFill>
                <a:schemeClr val="bg1"/>
              </a:solidFill>
              <a:ea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  <a:ea typeface="Arial" charset="0"/>
              </a:rPr>
              <a:t>12-13	</a:t>
            </a:r>
            <a:r>
              <a:rPr lang="en-US" altLang="ja-JP" sz="2000" dirty="0">
                <a:solidFill>
                  <a:schemeClr val="bg1"/>
                </a:solidFill>
                <a:ea typeface="Arial" charset="0"/>
              </a:rPr>
              <a:t>Polar Mapping Workshop</a:t>
            </a:r>
            <a:r>
              <a:rPr lang="ja-JP" altLang="ja-JP" sz="2000" dirty="0">
                <a:solidFill>
                  <a:schemeClr val="bg1"/>
                </a:solidFill>
                <a:ea typeface="Arial" charset="0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Arial" charset="0"/>
              </a:rPr>
              <a:t>at IHB</a:t>
            </a:r>
          </a:p>
          <a:p>
            <a:pPr lvl="1">
              <a:spcBef>
                <a:spcPts val="1200"/>
              </a:spcBef>
            </a:pPr>
            <a:r>
              <a:rPr lang="en-US" altLang="ja-JP" sz="2000" dirty="0" smtClean="0">
                <a:solidFill>
                  <a:schemeClr val="bg1"/>
                </a:solidFill>
                <a:ea typeface="Arial" charset="0"/>
              </a:rPr>
              <a:t>     </a:t>
            </a:r>
            <a:r>
              <a:rPr lang="en-US" altLang="ja-JP" sz="700" dirty="0" smtClean="0">
                <a:solidFill>
                  <a:schemeClr val="bg1"/>
                </a:solidFill>
                <a:ea typeface="Arial" charset="0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Arial" charset="0"/>
              </a:rPr>
              <a:t>14	GEBCO Scholar’s meeting at IHB</a:t>
            </a:r>
          </a:p>
        </p:txBody>
      </p:sp>
    </p:spTree>
    <p:extLst>
      <p:ext uri="{BB962C8B-B14F-4D97-AF65-F5344CB8AC3E}">
        <p14:creationId xmlns:p14="http://schemas.microsoft.com/office/powerpoint/2010/main" val="15466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bco_ba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3060"/>
          </a:xfrm>
          <a:prstGeom prst="rect">
            <a:avLst/>
          </a:prstGeom>
        </p:spPr>
      </p:pic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0" y="0"/>
            <a:ext cx="4533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228600">
              <a:lnSpc>
                <a:spcPts val="3600"/>
              </a:lnSpc>
              <a:spcAft>
                <a:spcPts val="1800"/>
              </a:spcAft>
              <a:buFont typeface="Arial" charset="0"/>
              <a:buNone/>
            </a:pPr>
            <a:r>
              <a:rPr lang="en-ZA" sz="3000" b="1" dirty="0" smtClean="0">
                <a:solidFill>
                  <a:srgbClr val="1E4678"/>
                </a:solidFill>
              </a:rPr>
              <a:t>Outcome</a:t>
            </a:r>
            <a:endParaRPr lang="en-ZA" sz="4000" b="1" dirty="0">
              <a:solidFill>
                <a:srgbClr val="1E4678"/>
              </a:solidFill>
            </a:endParaRPr>
          </a:p>
        </p:txBody>
      </p:sp>
      <p:sp>
        <p:nvSpPr>
          <p:cNvPr id="5124" name="Picture 2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Picture 4" descr="International Hydrographic Organization (IHO)"/>
          <p:cNvSpPr>
            <a:spLocks noChangeAspect="1" noChangeArrowheads="1"/>
          </p:cNvSpPr>
          <p:nvPr/>
        </p:nvSpPr>
        <p:spPr bwMode="auto">
          <a:xfrm>
            <a:off x="155575" y="-357188"/>
            <a:ext cx="5715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Picture 14" descr="\\naarch\MSC2012Outreach\logos\Other\iho_transparent.gif"/>
          <p:cNvSpPr>
            <a:spLocks noChangeAspect="1" noChangeArrowheads="1"/>
          </p:cNvSpPr>
          <p:nvPr/>
        </p:nvSpPr>
        <p:spPr bwMode="auto">
          <a:xfrm>
            <a:off x="323850" y="44450"/>
            <a:ext cx="862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152400" y="1447800"/>
            <a:ext cx="89916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700" dirty="0" err="1" smtClean="0">
                <a:solidFill>
                  <a:schemeClr val="bg1"/>
                </a:solidFill>
              </a:rPr>
              <a:t>ToR</a:t>
            </a:r>
            <a:r>
              <a:rPr lang="en-GB" sz="2700" dirty="0" smtClean="0">
                <a:solidFill>
                  <a:schemeClr val="bg1"/>
                </a:solidFill>
              </a:rPr>
              <a:t> of GGC says: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514350" indent="-180975" defTabSz="2667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Aims to provide the most authoritative, publicly-available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	bathymetric datasets for the world’s oceans </a:t>
            </a:r>
          </a:p>
          <a:p>
            <a:pPr marL="971550" lvl="1" indent="-180975" defTabSz="2667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GEBCO 2014 (30 arc-second bathymetric grid)</a:t>
            </a:r>
          </a:p>
          <a:p>
            <a:pPr marL="971550" lvl="1" indent="-180975" defTabSz="2667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GEBCO World  Map 2014</a:t>
            </a:r>
          </a:p>
          <a:p>
            <a:pPr marL="514350" indent="-180975">
              <a:spcAft>
                <a:spcPts val="120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Maintains and makes available a gazetteer of undersea feature names</a:t>
            </a:r>
          </a:p>
          <a:p>
            <a:pPr marL="971550" lvl="1" indent="-180975">
              <a:spcAft>
                <a:spcPts val="120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GEBCO Gazetteer of Undersea Feature Names</a:t>
            </a:r>
          </a:p>
        </p:txBody>
      </p:sp>
    </p:spTree>
    <p:extLst>
      <p:ext uri="{BB962C8B-B14F-4D97-AF65-F5344CB8AC3E}">
        <p14:creationId xmlns:p14="http://schemas.microsoft.com/office/powerpoint/2010/main" val="11934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9144000" cy="93929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9144000" cy="60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7291</TotalTime>
  <Words>673</Words>
  <Application>Microsoft Office PowerPoint</Application>
  <PresentationFormat>On-screen Show (4:3)</PresentationFormat>
  <Paragraphs>136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Constantia</vt:lpstr>
      <vt:lpstr>HGP明朝E</vt:lpstr>
      <vt:lpstr>Times New Roman</vt:lpstr>
      <vt:lpstr>Wingdings 2</vt:lpstr>
      <vt:lpstr>Flow</vt:lpstr>
      <vt:lpstr>Office Theme</vt:lpstr>
      <vt:lpstr>2_ホワイト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SCUFN</vt:lpstr>
      <vt:lpstr>Interaction with RHCs</vt:lpstr>
      <vt:lpstr>B-7 GEBCO Guideline</vt:lpstr>
      <vt:lpstr>IOC</vt:lpstr>
      <vt:lpstr>Seabed 2030</vt:lpstr>
      <vt:lpstr>PowerPoint Presentation</vt:lpstr>
      <vt:lpstr>NF-GEBCO CB</vt:lpstr>
      <vt:lpstr>PowerPoint Presentation</vt:lpstr>
      <vt:lpstr>PowerPoint Presentation</vt:lpstr>
      <vt:lpstr>IRCC is invited to</vt:lpstr>
      <vt:lpstr>IRCC is invited to</vt:lpstr>
      <vt:lpstr>PowerPoint Presentation</vt:lpstr>
    </vt:vector>
  </TitlesOfParts>
  <Company>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Powell</dc:creator>
  <cp:lastModifiedBy>Alberto Costa Neves</cp:lastModifiedBy>
  <cp:revision>278</cp:revision>
  <cp:lastPrinted>2017-06-13T21:20:46Z</cp:lastPrinted>
  <dcterms:created xsi:type="dcterms:W3CDTF">2011-04-22T12:42:16Z</dcterms:created>
  <dcterms:modified xsi:type="dcterms:W3CDTF">2017-06-14T23:55:14Z</dcterms:modified>
</cp:coreProperties>
</file>