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43" r:id="rId2"/>
    <p:sldMasterId id="2147484371" r:id="rId3"/>
    <p:sldMasterId id="2147484425" r:id="rId4"/>
    <p:sldMasterId id="2147484605" r:id="rId5"/>
  </p:sldMasterIdLst>
  <p:notesMasterIdLst>
    <p:notesMasterId r:id="rId19"/>
  </p:notesMasterIdLst>
  <p:handoutMasterIdLst>
    <p:handoutMasterId r:id="rId20"/>
  </p:handoutMasterIdLst>
  <p:sldIdLst>
    <p:sldId id="630" r:id="rId6"/>
    <p:sldId id="598" r:id="rId7"/>
    <p:sldId id="604" r:id="rId8"/>
    <p:sldId id="636" r:id="rId9"/>
    <p:sldId id="634" r:id="rId10"/>
    <p:sldId id="637" r:id="rId11"/>
    <p:sldId id="638" r:id="rId12"/>
    <p:sldId id="635" r:id="rId13"/>
    <p:sldId id="608" r:id="rId14"/>
    <p:sldId id="612" r:id="rId15"/>
    <p:sldId id="629" r:id="rId16"/>
    <p:sldId id="632" r:id="rId17"/>
    <p:sldId id="633" r:id="rId1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89400"/>
    <a:srgbClr val="FFCC00"/>
    <a:srgbClr val="66CCFF"/>
    <a:srgbClr val="B29EFA"/>
    <a:srgbClr val="BCADEB"/>
    <a:srgbClr val="C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6" autoAdjust="0"/>
    <p:restoredTop sz="91694" autoAdjust="0"/>
  </p:normalViewPr>
  <p:slideViewPr>
    <p:cSldViewPr>
      <p:cViewPr varScale="1">
        <p:scale>
          <a:sx n="75" d="100"/>
          <a:sy n="75" d="100"/>
        </p:scale>
        <p:origin x="628" y="6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Feuil1!$A$2:$F$2</c:f>
              <c:strCache>
                <c:ptCount val="1"/>
                <c:pt idx="0">
                  <c:v>2 3 4 11 42 25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cat>
            <c:numRef>
              <c:f>Feuil1!$A$1:$F$1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Feuil1!$A$2:$F$2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11</c:v>
                </c:pt>
                <c:pt idx="4">
                  <c:v>42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23301072"/>
        <c:axId val="-1123307056"/>
      </c:barChart>
      <c:catAx>
        <c:axId val="-112330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crossAx val="-1123307056"/>
        <c:crosses val="autoZero"/>
        <c:auto val="1"/>
        <c:lblAlgn val="ctr"/>
        <c:lblOffset val="100"/>
        <c:noMultiLvlLbl val="0"/>
      </c:catAx>
      <c:valAx>
        <c:axId val="-112330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crossAx val="-112330107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Feuil1!$A$1:$P$1</c:f>
              <c:strCache>
                <c:ptCount val="16"/>
                <c:pt idx="0">
                  <c:v>&lt;2003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Feuil1!$A$2:$P$2</c:f>
              <c:numCache>
                <c:formatCode>General</c:formatCode>
                <c:ptCount val="16"/>
                <c:pt idx="0">
                  <c:v>16</c:v>
                </c:pt>
                <c:pt idx="1">
                  <c:v>1</c:v>
                </c:pt>
                <c:pt idx="2">
                  <c:v>18</c:v>
                </c:pt>
                <c:pt idx="3">
                  <c:v>3</c:v>
                </c:pt>
                <c:pt idx="4">
                  <c:v>0</c:v>
                </c:pt>
                <c:pt idx="5">
                  <c:v>17</c:v>
                </c:pt>
                <c:pt idx="6">
                  <c:v>2</c:v>
                </c:pt>
                <c:pt idx="7">
                  <c:v>4</c:v>
                </c:pt>
                <c:pt idx="8">
                  <c:v>14</c:v>
                </c:pt>
                <c:pt idx="9">
                  <c:v>5</c:v>
                </c:pt>
                <c:pt idx="10">
                  <c:v>9</c:v>
                </c:pt>
                <c:pt idx="11">
                  <c:v>11</c:v>
                </c:pt>
                <c:pt idx="12">
                  <c:v>16</c:v>
                </c:pt>
                <c:pt idx="13">
                  <c:v>51</c:v>
                </c:pt>
                <c:pt idx="14">
                  <c:v>58</c:v>
                </c:pt>
                <c:pt idx="1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23298352"/>
        <c:axId val="-1123303792"/>
      </c:barChart>
      <c:catAx>
        <c:axId val="-112329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crossAx val="-1123303792"/>
        <c:crosses val="autoZero"/>
        <c:auto val="1"/>
        <c:lblAlgn val="ctr"/>
        <c:lblOffset val="100"/>
        <c:noMultiLvlLbl val="0"/>
      </c:catAx>
      <c:valAx>
        <c:axId val="-11233037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-112329835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0.40659</cdr:x>
      <cdr:y>0.51063</cdr:y>
    </cdr:from>
    <cdr:to>
      <cdr:x>0.67033</cdr:x>
      <cdr:y>0.51063</cdr:y>
    </cdr:to>
    <cdr:cxnSp macro="">
      <cdr:nvCxnSpPr>
        <cdr:cNvPr id="2" name="Connecteur droit avec flèche 1"/>
        <cdr:cNvCxnSpPr/>
      </cdr:nvCxnSpPr>
      <cdr:spPr bwMode="auto">
        <a:xfrm xmlns:a="http://schemas.openxmlformats.org/drawingml/2006/main">
          <a:off x="2819400" y="2667000"/>
          <a:ext cx="18288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sq" cmpd="sng" algn="ctr">
          <a:solidFill>
            <a:srgbClr val="002060"/>
          </a:solidFill>
          <a:prstDash val="solid"/>
          <a:round/>
          <a:headEnd type="arrow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0.7033</cdr:x>
      <cdr:y>0.13131</cdr:y>
    </cdr:from>
    <cdr:to>
      <cdr:x>0.96703</cdr:x>
      <cdr:y>0.13131</cdr:y>
    </cdr:to>
    <cdr:cxnSp macro="">
      <cdr:nvCxnSpPr>
        <cdr:cNvPr id="4" name="Connecteur droit avec flèche 3"/>
        <cdr:cNvCxnSpPr/>
      </cdr:nvCxnSpPr>
      <cdr:spPr bwMode="auto">
        <a:xfrm xmlns:a="http://schemas.openxmlformats.org/drawingml/2006/main">
          <a:off x="4876800" y="685800"/>
          <a:ext cx="18288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sq" cmpd="sng" algn="ctr">
          <a:solidFill>
            <a:srgbClr val="002060"/>
          </a:solidFill>
          <a:prstDash val="solid"/>
          <a:round/>
          <a:headEnd type="arrow"/>
          <a:tailEnd type="arrow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4DA2FCA0-CEFA-407C-A186-BB895CB55DF8}" type="slidenum">
              <a:rPr lang="en-AU" altLang="ko-KR"/>
              <a:pPr>
                <a:defRPr/>
              </a:pPr>
              <a:t>‹#›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136416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E5B2B049-8B78-4DAB-9E74-809DA127D309}" type="slidenum">
              <a:rPr lang="en-AU" altLang="ko-KR"/>
              <a:pPr>
                <a:defRPr/>
              </a:pPr>
              <a:t>‹#›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8751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378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AU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9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97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20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81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271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242CAA4-E7AA-4319-B4EE-A232AD17A694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53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242CAA4-E7AA-4319-B4EE-A232AD17A694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317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67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AU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856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390425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70958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4699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4803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굴림" charset="-127"/>
                <a:cs typeface="Arial" charset="0"/>
              </a:rPr>
              <a:t>Hydrographic Services and Standards Committee</a:t>
            </a:r>
            <a:endParaRPr lang="en-AU" altLang="ko-K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굴림" charset="-127"/>
              <a:cs typeface="Arial" charset="0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11299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15510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962508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2A7B7E9B-B7C7-4471-9B8A-BA1CFA4A2B26}" type="slidenum">
              <a:rPr lang="en-AU" altLang="ko-KR"/>
              <a:pPr>
                <a:defRPr/>
              </a:pPr>
              <a:t>‹#›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2592249114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51981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737663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0848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738563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213918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466332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519833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0090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43" descr="IHO Colour-transparent-small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781050"/>
            <a:ext cx="7302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6333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1" name="Picture 43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004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75735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36DE36F-E179-48F6-ACC5-50CEEF4B0E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311203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835725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700188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19270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5226257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724255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888568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84799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251130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618320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10519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7994580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396D56C-1FB6-4B7D-A5C8-8595E0F581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655400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172664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96108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6161AD58-D50A-45AD-BB68-EF76CBEDA43B}" type="slidenum">
              <a:rPr lang="en-AU" altLang="ko-KR"/>
              <a:pPr>
                <a:defRPr/>
              </a:pPr>
              <a:t>‹#›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502543046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77923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9136801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2137822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173228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348379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5397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IHO INTER-REGIONAL COORDINATION COMMITTEE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2862674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333232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7370024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76193B-96A1-4F4D-8F4A-0473F44FDED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865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55984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692983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634025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918831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1872147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9897589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72096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40157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34266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60797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156438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533384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4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AU" altLang="ko-KR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AU" altLang="ko-KR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61" r:id="rId3"/>
    <p:sldLayoutId id="2147484595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6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AU" altLang="ko-KR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AU" altLang="ko-KR" smtClean="0"/>
          </a:p>
        </p:txBody>
      </p:sp>
      <p:pic>
        <p:nvPicPr>
          <p:cNvPr id="2053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69" r:id="rId3"/>
    <p:sldLayoutId id="2147484598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8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8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9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6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3077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577" r:id="rId3"/>
    <p:sldLayoutId id="2147484601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55600" indent="-355600" algn="l" defTabSz="358775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§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1813" indent="-176213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0113" indent="-1841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5713" indent="-17780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9725" indent="-176213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0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1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0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1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2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3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4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1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4101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585" r:id="rId3"/>
    <p:sldLayoutId id="2147484604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70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76350" y="2565400"/>
            <a:ext cx="6400800" cy="316388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IRCC-9</a:t>
            </a:r>
          </a:p>
          <a:p>
            <a:pPr eaLnBrk="1" hangingPunct="1">
              <a:defRPr/>
            </a:pPr>
            <a:r>
              <a:rPr lang="en-AU" dirty="0" smtClean="0"/>
              <a:t>Agenda item 11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dirty="0"/>
              <a:t>Update on the development of the IHO </a:t>
            </a:r>
            <a:r>
              <a:rPr lang="en-US" dirty="0" smtClean="0"/>
              <a:t>GIS</a:t>
            </a:r>
            <a:br>
              <a:rPr lang="en-US" dirty="0" smtClean="0"/>
            </a:br>
            <a:r>
              <a:rPr lang="en-US" dirty="0" smtClean="0"/>
              <a:t>and related web-based services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AU" dirty="0" smtClean="0"/>
              <a:t>IHO Secretariat</a:t>
            </a:r>
          </a:p>
        </p:txBody>
      </p:sp>
    </p:spTree>
    <p:extLst>
      <p:ext uri="{BB962C8B-B14F-4D97-AF65-F5344CB8AC3E}">
        <p14:creationId xmlns:p14="http://schemas.microsoft.com/office/powerpoint/2010/main" val="2773109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08" y="45488"/>
            <a:ext cx="8077200" cy="1139825"/>
          </a:xfrm>
        </p:spPr>
        <p:txBody>
          <a:bodyPr/>
          <a:lstStyle/>
          <a:p>
            <a:pPr defTabSz="719138">
              <a:defRPr/>
            </a:pPr>
            <a:r>
              <a:rPr lang="en-GB" dirty="0" smtClean="0"/>
              <a:t>IHO ENC Catalogue</a:t>
            </a:r>
            <a:endParaRPr lang="fr-MC" dirty="0" smtClean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2438400"/>
          </a:xfrm>
        </p:spPr>
        <p:txBody>
          <a:bodyPr/>
          <a:lstStyle/>
          <a:p>
            <a:pPr marL="273050" indent="-2730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Additional layers</a:t>
            </a:r>
          </a:p>
          <a:p>
            <a:pPr marL="627063" lvl="1" indent="-354013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Limits of INT Chart Regions</a:t>
            </a:r>
          </a:p>
          <a:p>
            <a:pPr marL="627063" lvl="1" indent="-354013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Ports (from NGA Pub 150)</a:t>
            </a:r>
          </a:p>
          <a:p>
            <a:pPr marL="627063" lvl="1" indent="-354013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DCDB Bathymetry </a:t>
            </a:r>
            <a:endParaRPr lang="en-US" sz="2000" dirty="0"/>
          </a:p>
          <a:p>
            <a:pPr marL="273050" indent="-2730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Work in progress to reflect the availability of ENCs in accordance with the “Diagram </a:t>
            </a:r>
            <a:r>
              <a:rPr lang="en-US" sz="2400" dirty="0"/>
              <a:t>of ENC Data Flow </a:t>
            </a:r>
            <a:r>
              <a:rPr lang="en-US" sz="2400" dirty="0" smtClean="0"/>
              <a:t>Producers-RENCs-Distributors” </a:t>
            </a:r>
            <a:r>
              <a:rPr lang="en-US" sz="2400" dirty="0"/>
              <a:t>maintained </a:t>
            </a:r>
            <a:r>
              <a:rPr lang="en-US" sz="2400" dirty="0" smtClean="0"/>
              <a:t>by the WENDWG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505" y="3733800"/>
            <a:ext cx="6264295" cy="304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814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INToGIS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14400"/>
            <a:ext cx="8216900" cy="28194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On-line </a:t>
            </a:r>
            <a:r>
              <a:rPr lang="en-US" sz="2400" dirty="0"/>
              <a:t>web-based interactive version of IHO Publication S-11 Part B </a:t>
            </a:r>
            <a:r>
              <a:rPr lang="en-US" sz="2400" dirty="0" smtClean="0"/>
              <a:t>- </a:t>
            </a:r>
            <a:r>
              <a:rPr lang="en-US" sz="2400" i="1" dirty="0" smtClean="0"/>
              <a:t>Catalogue </a:t>
            </a:r>
            <a:r>
              <a:rPr lang="en-US" sz="2400" i="1" dirty="0"/>
              <a:t>of INT </a:t>
            </a:r>
            <a:r>
              <a:rPr lang="en-US" sz="2400" i="1" dirty="0" smtClean="0"/>
              <a:t>Charts </a:t>
            </a:r>
            <a:r>
              <a:rPr lang="en-US" sz="2400" dirty="0" smtClean="0"/>
              <a:t>made available in January 2016 (see IHO CL 89/2015)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/>
              <a:t>The INToGIS application seems to work well</a:t>
            </a:r>
            <a:endParaRPr lang="en-US" sz="2400" dirty="0" smtClean="0"/>
          </a:p>
          <a:p>
            <a:pPr marL="357188" indent="0" algn="just" eaLnBrk="1" hangingPunct="1">
              <a:spcBef>
                <a:spcPts val="1200"/>
              </a:spcBef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Home&gt; </a:t>
            </a:r>
            <a:r>
              <a:rPr lang="en-US" sz="2400" dirty="0"/>
              <a:t>Standards &amp; </a:t>
            </a:r>
            <a:r>
              <a:rPr lang="en-US" sz="2400" dirty="0" smtClean="0"/>
              <a:t>Publications&gt; S-11&gt; </a:t>
            </a:r>
            <a:r>
              <a:rPr lang="en-US" sz="2400" dirty="0"/>
              <a:t>Part B (link</a:t>
            </a:r>
            <a:r>
              <a:rPr lang="en-US" sz="2400" dirty="0" smtClean="0"/>
              <a:t>)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3276600"/>
            <a:ext cx="5943600" cy="28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62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On-Line Registration Service for IHO Meetings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219200"/>
            <a:ext cx="8216900" cy="16002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Service used successfully for HSSC-8 and A-1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Upgrade requirements based on the lessons learned submitted to KHOA for further consideration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On-line </a:t>
            </a:r>
            <a:r>
              <a:rPr lang="en-US" sz="2400" dirty="0"/>
              <a:t>registration is now the preferred mode of registration for the meetings organized by the </a:t>
            </a:r>
            <a:r>
              <a:rPr lang="en-US" sz="2400" dirty="0" smtClean="0"/>
              <a:t>IHO Secretariat</a:t>
            </a:r>
          </a:p>
          <a:p>
            <a:pPr algn="just" eaLnBrk="1" hangingPunct="1">
              <a:spcBef>
                <a:spcPts val="1200"/>
              </a:spcBef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26183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814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Action required of IRCC</a:t>
            </a:r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/>
              <a:t>IRCC is invited to: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Note the report</a:t>
            </a:r>
            <a:endParaRPr lang="en-US" sz="2400" dirty="0"/>
          </a:p>
          <a:p>
            <a:pPr lvl="1" algn="just" eaLnBrk="1" hangingPunct="1">
              <a:defRPr/>
            </a:pPr>
            <a:r>
              <a:rPr lang="en-US" sz="2400" dirty="0" smtClean="0"/>
              <a:t>Request </a:t>
            </a:r>
            <a:r>
              <a:rPr lang="en-US" sz="2400" dirty="0"/>
              <a:t>RHCs to review entries related to their region in IHO C-55 and P-5 (Yearbook) at least annually;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Provide </a:t>
            </a:r>
            <a:r>
              <a:rPr lang="en-US" sz="2400" dirty="0"/>
              <a:t>guidance on further development of web-based </a:t>
            </a:r>
            <a:r>
              <a:rPr lang="en-US" sz="2400" dirty="0" smtClean="0"/>
              <a:t>applications that </a:t>
            </a:r>
            <a:r>
              <a:rPr lang="en-US" sz="2400" dirty="0"/>
              <a:t>may be required to support its work;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Take </a:t>
            </a:r>
            <a:r>
              <a:rPr lang="en-US" sz="2400" dirty="0"/>
              <a:t>any other actions as </a:t>
            </a:r>
            <a:r>
              <a:rPr lang="en-US" sz="2400" dirty="0" smtClean="0"/>
              <a:t>appropriate</a:t>
            </a:r>
          </a:p>
        </p:txBody>
      </p:sp>
    </p:spTree>
    <p:extLst>
      <p:ext uri="{BB962C8B-B14F-4D97-AF65-F5344CB8AC3E}">
        <p14:creationId xmlns:p14="http://schemas.microsoft.com/office/powerpoint/2010/main" val="6526183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1139825"/>
          </a:xfrm>
        </p:spPr>
        <p:txBody>
          <a:bodyPr/>
          <a:lstStyle/>
          <a:p>
            <a:pPr defTabSz="719138">
              <a:defRPr/>
            </a:pPr>
            <a:r>
              <a:rPr lang="en-GB" altLang="ko-KR" dirty="0" smtClean="0">
                <a:ea typeface="굴림" charset="-127"/>
              </a:rPr>
              <a:t>Contents</a:t>
            </a:r>
            <a:endParaRPr lang="fr-MC" altLang="ko-KR" dirty="0" smtClean="0">
              <a:ea typeface="굴림" charset="-127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5334000"/>
          </a:xfrm>
        </p:spPr>
        <p:txBody>
          <a:bodyPr/>
          <a:lstStyle/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Single Interface to IHO GIS Applications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IHO Country Information Database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IHO Regional Information Database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IHO ENC Catalogue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INToGIS</a:t>
            </a:r>
            <a:endParaRPr lang="en-GB" sz="2800" dirty="0"/>
          </a:p>
          <a:p>
            <a:pPr marL="273050" indent="-273050">
              <a:lnSpc>
                <a:spcPct val="150000"/>
              </a:lnSpc>
              <a:defRPr/>
            </a:pPr>
            <a:r>
              <a:rPr lang="en-US" sz="2800" dirty="0"/>
              <a:t>On-Line Registration Service for IHO </a:t>
            </a:r>
            <a:r>
              <a:rPr lang="en-US" sz="2800" dirty="0" smtClean="0"/>
              <a:t>Meetings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US" sz="2800" dirty="0" smtClean="0"/>
              <a:t>Action required of IRCC </a:t>
            </a:r>
            <a:endParaRPr lang="en-GB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Single Interface to IHO GIS </a:t>
            </a:r>
            <a:r>
              <a:rPr lang="en-US" dirty="0" smtClean="0"/>
              <a:t>Applications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026400"/>
            <a:ext cx="6547001" cy="571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6773132" y="1604534"/>
            <a:ext cx="381000" cy="22860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066800"/>
            <a:ext cx="8369300" cy="15240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/>
              <a:t>Upgrade of the database to include additional information </a:t>
            </a:r>
            <a:r>
              <a:rPr lang="en-US" sz="2800" dirty="0" smtClean="0"/>
              <a:t>including </a:t>
            </a:r>
          </a:p>
          <a:p>
            <a:pPr marL="542925" lvl="2" indent="-279400" defTabSz="360000"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date </a:t>
            </a:r>
            <a:r>
              <a:rPr lang="en-US" dirty="0" smtClean="0"/>
              <a:t>of signature </a:t>
            </a:r>
            <a:r>
              <a:rPr lang="en-US" dirty="0"/>
              <a:t>of the SOLAS Convention, when </a:t>
            </a:r>
            <a:r>
              <a:rPr lang="en-US" dirty="0" smtClean="0"/>
              <a:t>applicable</a:t>
            </a:r>
          </a:p>
          <a:p>
            <a:pPr marL="542925" lvl="2" indent="-279400" defTabSz="360000"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existence of a Nominated Hydrographic </a:t>
            </a:r>
            <a:r>
              <a:rPr lang="en-US" dirty="0" smtClean="0"/>
              <a:t>Authority</a:t>
            </a:r>
          </a:p>
          <a:p>
            <a:pPr marL="542925" lvl="2" indent="-279400" defTabSz="360000">
              <a:spcBef>
                <a:spcPts val="0"/>
              </a:spcBef>
              <a:defRPr/>
            </a:pPr>
            <a:r>
              <a:rPr lang="en-US" dirty="0"/>
              <a:t>the existence of an MSI </a:t>
            </a:r>
            <a:r>
              <a:rPr lang="en-US" dirty="0" smtClean="0"/>
              <a:t>Capability, </a:t>
            </a:r>
            <a:r>
              <a:rPr lang="en-US" dirty="0"/>
              <a:t>and </a:t>
            </a:r>
            <a:endParaRPr lang="en-US" dirty="0" smtClean="0"/>
          </a:p>
          <a:p>
            <a:pPr marL="542925" lvl="2" indent="-279400" defTabSz="360000"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identification of the Primary Charting </a:t>
            </a:r>
            <a:r>
              <a:rPr lang="en-US" dirty="0" smtClean="0"/>
              <a:t>Authority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1923" y="4191000"/>
            <a:ext cx="528087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8347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90600"/>
            <a:ext cx="8369300" cy="6858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 smtClean="0"/>
              <a:t>Currency </a:t>
            </a:r>
            <a:r>
              <a:rPr lang="en-US" sz="2800" dirty="0"/>
              <a:t>of the information </a:t>
            </a:r>
            <a:r>
              <a:rPr lang="en-US" sz="2800" dirty="0" smtClean="0"/>
              <a:t>available in P-5</a:t>
            </a:r>
            <a:endParaRPr lang="en-US" sz="2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900846"/>
              </p:ext>
            </p:extLst>
          </p:nvPr>
        </p:nvGraphicFramePr>
        <p:xfrm>
          <a:off x="1219200" y="1524000"/>
          <a:ext cx="6705600" cy="523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52600" y="5648980"/>
            <a:ext cx="9144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Estonia Pakistan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19400" y="5334000"/>
            <a:ext cx="685800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Cyprus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DPRK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r>
              <a:rPr lang="en-GB" sz="1400" i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Serbia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0" y="4989493"/>
            <a:ext cx="914400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Cuba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Croatia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Ireland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Monaco</a:t>
            </a:r>
            <a:endParaRPr lang="en-GB" sz="1400" i="1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24400" y="2288500"/>
            <a:ext cx="1143000" cy="28931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Bahrain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Brunei Darussalam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Chile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Ecuador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Finland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Netherlands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Poland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Thailand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Trinidad </a:t>
            </a: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and </a:t>
            </a:r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Tobago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Venezuela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Viet </a:t>
            </a: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Nam</a:t>
            </a:r>
            <a:endParaRPr lang="en-GB" sz="1400" i="1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653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90600"/>
            <a:ext cx="8369300" cy="6858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 smtClean="0"/>
              <a:t>Statistics </a:t>
            </a:r>
            <a:r>
              <a:rPr lang="en-US" sz="2800" dirty="0"/>
              <a:t>on the status of hydrographic services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97638"/>
              </p:ext>
            </p:extLst>
          </p:nvPr>
        </p:nvGraphicFramePr>
        <p:xfrm>
          <a:off x="609600" y="1600200"/>
          <a:ext cx="8001000" cy="4419601"/>
        </p:xfrm>
        <a:graphic>
          <a:graphicData uri="http://schemas.openxmlformats.org/drawingml/2006/table">
            <a:tbl>
              <a:tblPr firstRow="1" firstCol="1" bandRow="1"/>
              <a:tblGrid>
                <a:gridCol w="1999816"/>
                <a:gridCol w="1999816"/>
                <a:gridCol w="2000684"/>
                <a:gridCol w="2000684"/>
              </a:tblGrid>
              <a:tr h="1303476">
                <a:tc>
                  <a:txBody>
                    <a:bodyPr/>
                    <a:lstStyle/>
                    <a:p>
                      <a:pPr marL="457200"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Capability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Number of IHO coastal States*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Number of other UN coastal States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Total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36">
                <a:tc>
                  <a:txBody>
                    <a:bodyPr/>
                    <a:lstStyle/>
                    <a:p>
                      <a:pPr marL="45720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86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64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150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92472">
                <a:tc>
                  <a:txBody>
                    <a:bodyPr/>
                    <a:lstStyle/>
                    <a:p>
                      <a:pPr marL="1857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Signatory to SOLAS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86 (100%)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58 (91%)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144 (96%)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6236">
                <a:tc>
                  <a:txBody>
                    <a:bodyPr/>
                    <a:lstStyle/>
                    <a:p>
                      <a:pPr marL="1857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MSI Capability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76 (88%)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14 (22%)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90 (60%)</a:t>
                      </a:r>
                      <a:endParaRPr lang="fr-FR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38709">
                <a:tc>
                  <a:txBody>
                    <a:bodyPr/>
                    <a:lstStyle/>
                    <a:p>
                      <a:pPr marL="1857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Nominated Hydrographic Authority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86 (100%)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51 (80%)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137 (91%)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92472">
                <a:tc>
                  <a:txBody>
                    <a:bodyPr/>
                    <a:lstStyle/>
                    <a:p>
                      <a:pPr marL="1857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Own Charting Authority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65 (76%)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3 (5%)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Times New Roman"/>
                        </a:rPr>
                        <a:t>68 (45%)</a:t>
                      </a:r>
                      <a:endParaRPr lang="fr-FR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74916" y="2964577"/>
            <a:ext cx="2263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*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1600" y="624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FF00"/>
                </a:solidFill>
                <a:latin typeface="+mn-lt"/>
              </a:rPr>
              <a:t>* </a:t>
            </a:r>
            <a:r>
              <a:rPr lang="fr-FR" i="1" dirty="0" err="1" smtClean="0">
                <a:solidFill>
                  <a:srgbClr val="FFFF00"/>
                </a:solidFill>
                <a:latin typeface="+mn-lt"/>
              </a:rPr>
              <a:t>Serbia</a:t>
            </a:r>
            <a:r>
              <a:rPr lang="fr-FR" i="1" dirty="0" smtClean="0">
                <a:solidFill>
                  <a:srgbClr val="FFFF00"/>
                </a:solidFill>
                <a:latin typeface="+mn-lt"/>
              </a:rPr>
              <a:t> not </a:t>
            </a:r>
            <a:r>
              <a:rPr lang="fr-FR" i="1" dirty="0" err="1" smtClean="0">
                <a:solidFill>
                  <a:srgbClr val="FFFF00"/>
                </a:solidFill>
                <a:latin typeface="+mn-lt"/>
              </a:rPr>
              <a:t>included</a:t>
            </a:r>
            <a:endParaRPr lang="fr-FR" i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2668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066800"/>
            <a:ext cx="8369300" cy="15240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 smtClean="0"/>
              <a:t>Transfer to the CIS of the data supporting C-55</a:t>
            </a:r>
          </a:p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 smtClean="0"/>
              <a:t>New on-line </a:t>
            </a:r>
            <a:r>
              <a:rPr lang="en-US" sz="2800" dirty="0" err="1" smtClean="0"/>
              <a:t>pdf</a:t>
            </a:r>
            <a:r>
              <a:rPr lang="en-US" sz="2800" dirty="0" smtClean="0"/>
              <a:t> version of C-55 generated automatically from the database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358" y="4419600"/>
            <a:ext cx="4253552" cy="23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057401"/>
            <a:ext cx="1752600" cy="2478874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 bwMode="auto">
          <a:xfrm rot="18652507">
            <a:off x="3853657" y="4171079"/>
            <a:ext cx="2706203" cy="1915095"/>
          </a:xfrm>
          <a:prstGeom prst="arc">
            <a:avLst>
              <a:gd name="adj1" fmla="val 12266137"/>
              <a:gd name="adj2" fmla="val 18029866"/>
            </a:avLst>
          </a:prstGeom>
          <a:noFill/>
          <a:ln w="31750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33" y="3671287"/>
            <a:ext cx="1613302" cy="22818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90" y="4495800"/>
            <a:ext cx="1670110" cy="23622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527376"/>
            <a:ext cx="3200400" cy="18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 bwMode="auto">
          <a:xfrm>
            <a:off x="69372" y="4038600"/>
            <a:ext cx="3283428" cy="45720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1" name="Connecteur droit avec flèche 10"/>
          <p:cNvCxnSpPr>
            <a:stCxn id="14" idx="4"/>
          </p:cNvCxnSpPr>
          <p:nvPr/>
        </p:nvCxnSpPr>
        <p:spPr bwMode="auto">
          <a:xfrm>
            <a:off x="1711086" y="4495800"/>
            <a:ext cx="651114" cy="632826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853570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238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36625"/>
            <a:ext cx="8369300" cy="1044575"/>
          </a:xfrm>
        </p:spPr>
        <p:txBody>
          <a:bodyPr/>
          <a:lstStyle/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400" dirty="0" smtClean="0"/>
              <a:t>Currency of the information available in C-55 </a:t>
            </a:r>
            <a:r>
              <a:rPr lang="en-US" sz="2400" i="1" dirty="0" smtClean="0"/>
              <a:t>(number of areas)</a:t>
            </a:r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342900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05316"/>
              </p:ext>
            </p:extLst>
          </p:nvPr>
        </p:nvGraphicFramePr>
        <p:xfrm>
          <a:off x="1219200" y="1371600"/>
          <a:ext cx="6934200" cy="522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cteur droit avec flèche 4"/>
          <p:cNvCxnSpPr/>
          <p:nvPr/>
        </p:nvCxnSpPr>
        <p:spPr bwMode="auto">
          <a:xfrm>
            <a:off x="1752600" y="4648200"/>
            <a:ext cx="20574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206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2438400" y="4492823"/>
            <a:ext cx="6477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23 %</a:t>
            </a:r>
            <a:endParaRPr lang="en-GB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41972" y="3886200"/>
            <a:ext cx="6477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14 %</a:t>
            </a:r>
            <a:endParaRPr lang="en-GB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29400" y="1885583"/>
            <a:ext cx="6477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6</a:t>
            </a: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3%</a:t>
            </a:r>
            <a:endParaRPr lang="en-GB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5777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238" y="35256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IHO Regional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36625"/>
            <a:ext cx="8369300" cy="3101975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400" dirty="0" smtClean="0"/>
          </a:p>
          <a:p>
            <a:pPr marL="273050" indent="-273050" defTabSz="360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"/>
              <a:defRPr/>
            </a:pPr>
            <a:r>
              <a:rPr lang="en-US" sz="2400" dirty="0" smtClean="0"/>
              <a:t>On-going </a:t>
            </a:r>
            <a:r>
              <a:rPr lang="en-US" sz="2400" dirty="0"/>
              <a:t>development of </a:t>
            </a:r>
            <a:r>
              <a:rPr lang="en-US" sz="2400" dirty="0" smtClean="0"/>
              <a:t>GIS outputs derived from C-55 data (for internal use of the Secretariat)</a:t>
            </a:r>
          </a:p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400" dirty="0" smtClean="0"/>
              <a:t>Use of composite CATZOC reports to brief RHC meetings: subject to the approval </a:t>
            </a:r>
            <a:r>
              <a:rPr lang="en-US" sz="2400" dirty="0"/>
              <a:t>of </a:t>
            </a:r>
            <a:r>
              <a:rPr lang="en-US" sz="2400" dirty="0" smtClean="0"/>
              <a:t>RENC members (see action WENDWG7/09)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342900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1670" y="3429000"/>
            <a:ext cx="6358782" cy="330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HSSC Report template</Template>
  <TotalTime>5424</TotalTime>
  <Words>496</Words>
  <Application>Microsoft Office PowerPoint</Application>
  <PresentationFormat>On-screen Show (4:3)</PresentationFormat>
  <Paragraphs>115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맑은 고딕</vt:lpstr>
      <vt:lpstr>Arial</vt:lpstr>
      <vt:lpstr>Arial Narrow</vt:lpstr>
      <vt:lpstr>굴림</vt:lpstr>
      <vt:lpstr>굴림</vt:lpstr>
      <vt:lpstr>Times New Roman</vt:lpstr>
      <vt:lpstr>Verdana</vt:lpstr>
      <vt:lpstr>Wingdings</vt:lpstr>
      <vt:lpstr>HSSC Report template</vt:lpstr>
      <vt:lpstr>1_HSSC Report template</vt:lpstr>
      <vt:lpstr>IHO</vt:lpstr>
      <vt:lpstr>2_HSSC Report template</vt:lpstr>
      <vt:lpstr>3_HSSC Report template</vt:lpstr>
      <vt:lpstr>PowerPoint Presentation</vt:lpstr>
      <vt:lpstr>Contents</vt:lpstr>
      <vt:lpstr>Single Interface to IHO GIS Applications</vt:lpstr>
      <vt:lpstr>IHO Country Information Database</vt:lpstr>
      <vt:lpstr>IHO Country Information Database</vt:lpstr>
      <vt:lpstr>IHO Country Information Database</vt:lpstr>
      <vt:lpstr>IHO Country Information Database</vt:lpstr>
      <vt:lpstr>IHO Country Information Database</vt:lpstr>
      <vt:lpstr>IHO Regional Information Database</vt:lpstr>
      <vt:lpstr>IHO ENC Catalogue</vt:lpstr>
      <vt:lpstr>INToGIS</vt:lpstr>
      <vt:lpstr>On-Line Registration Service for IHO Meetings</vt:lpstr>
      <vt:lpstr>Action required of IRCC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Alberto Costa Neves</cp:lastModifiedBy>
  <cp:revision>344</cp:revision>
  <dcterms:created xsi:type="dcterms:W3CDTF">2011-10-01T21:09:34Z</dcterms:created>
  <dcterms:modified xsi:type="dcterms:W3CDTF">2017-06-10T20:50:49Z</dcterms:modified>
</cp:coreProperties>
</file>