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297" r:id="rId4"/>
    <p:sldId id="298" r:id="rId5"/>
    <p:sldId id="299" r:id="rId6"/>
    <p:sldId id="300" r:id="rId7"/>
    <p:sldId id="301" r:id="rId8"/>
    <p:sldId id="346" r:id="rId9"/>
    <p:sldId id="302" r:id="rId10"/>
    <p:sldId id="303" r:id="rId11"/>
    <p:sldId id="305" r:id="rId12"/>
    <p:sldId id="306" r:id="rId13"/>
    <p:sldId id="307" r:id="rId14"/>
    <p:sldId id="347" r:id="rId15"/>
    <p:sldId id="309" r:id="rId16"/>
    <p:sldId id="310" r:id="rId17"/>
    <p:sldId id="312" r:id="rId18"/>
    <p:sldId id="314" r:id="rId19"/>
    <p:sldId id="315" r:id="rId20"/>
    <p:sldId id="316" r:id="rId21"/>
    <p:sldId id="318" r:id="rId22"/>
    <p:sldId id="319" r:id="rId23"/>
    <p:sldId id="320" r:id="rId24"/>
    <p:sldId id="321" r:id="rId25"/>
    <p:sldId id="344" r:id="rId26"/>
    <p:sldId id="323" r:id="rId27"/>
    <p:sldId id="324" r:id="rId28"/>
    <p:sldId id="345" r:id="rId29"/>
    <p:sldId id="333" r:id="rId30"/>
    <p:sldId id="334" r:id="rId31"/>
    <p:sldId id="335" r:id="rId32"/>
    <p:sldId id="339" r:id="rId33"/>
    <p:sldId id="342" r:id="rId34"/>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7" y="19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image" Target="../media/image11.png"/><Relationship Id="rId6" Type="http://schemas.openxmlformats.org/officeDocument/2006/relationships/image" Target="../media/image19.jpg"/><Relationship Id="rId5" Type="http://schemas.openxmlformats.org/officeDocument/2006/relationships/image" Target="../media/image15.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294747-32BE-40C3-A34D-DFBF628E7739}" type="doc">
      <dgm:prSet loTypeId="urn:microsoft.com/office/officeart/2005/8/layout/radial6" loCatId="relationship" qsTypeId="urn:microsoft.com/office/officeart/2005/8/quickstyle/simple1" qsCatId="simple" csTypeId="urn:microsoft.com/office/officeart/2005/8/colors/accent5_4" csCatId="accent5" phldr="1"/>
      <dgm:spPr/>
      <dgm:t>
        <a:bodyPr/>
        <a:lstStyle/>
        <a:p>
          <a:endParaRPr lang="en-US"/>
        </a:p>
      </dgm:t>
    </dgm:pt>
    <dgm:pt modelId="{841BBDA9-7E24-49FB-B108-E027F8F61FB2}">
      <dgm:prSet phldrT="[Texto]"/>
      <dgm:spPr/>
      <dgm:t>
        <a:bodyPr/>
        <a:lstStyle/>
        <a:p>
          <a:r>
            <a:rPr lang="es-CO" dirty="0" err="1"/>
            <a:t>Maritime</a:t>
          </a:r>
          <a:r>
            <a:rPr lang="es-CO" dirty="0"/>
            <a:t> and </a:t>
          </a:r>
          <a:r>
            <a:rPr lang="es-CO" dirty="0" err="1"/>
            <a:t>Oceanic</a:t>
          </a:r>
          <a:r>
            <a:rPr lang="es-CO" dirty="0"/>
            <a:t> </a:t>
          </a:r>
          <a:r>
            <a:rPr lang="es-CO" dirty="0" err="1"/>
            <a:t>Privileged</a:t>
          </a:r>
          <a:r>
            <a:rPr lang="es-CO" dirty="0"/>
            <a:t> position.</a:t>
          </a:r>
          <a:endParaRPr lang="en-US" dirty="0"/>
        </a:p>
      </dgm:t>
    </dgm:pt>
    <dgm:pt modelId="{8CFF3DCF-9F83-4A51-9622-6AB34C6E3AF2}" type="parTrans" cxnId="{A9E9EB17-3CB2-4232-9ACA-DC9BAEA56F99}">
      <dgm:prSet/>
      <dgm:spPr/>
      <dgm:t>
        <a:bodyPr/>
        <a:lstStyle/>
        <a:p>
          <a:endParaRPr lang="en-US"/>
        </a:p>
      </dgm:t>
    </dgm:pt>
    <dgm:pt modelId="{ABA6AD15-BC38-4C5C-9F48-3CDF57644EAB}" type="sibTrans" cxnId="{A9E9EB17-3CB2-4232-9ACA-DC9BAEA56F99}">
      <dgm:prSet/>
      <dgm:spPr/>
      <dgm:t>
        <a:bodyPr/>
        <a:lstStyle/>
        <a:p>
          <a:endParaRPr lang="en-US"/>
        </a:p>
      </dgm:t>
    </dgm:pt>
    <dgm:pt modelId="{7BBB3E2D-854A-469A-963F-0655B3959F5C}">
      <dgm:prSet phldrT="[Texto]"/>
      <dgm:spPr/>
      <dgm:t>
        <a:bodyPr/>
        <a:lstStyle/>
        <a:p>
          <a:r>
            <a:rPr lang="es-MX" dirty="0" err="1"/>
            <a:t>Politic</a:t>
          </a:r>
          <a:r>
            <a:rPr lang="es-MX" dirty="0"/>
            <a:t> </a:t>
          </a:r>
          <a:r>
            <a:rPr lang="es-MX" dirty="0" err="1" smtClean="0"/>
            <a:t>Frameof</a:t>
          </a:r>
          <a:r>
            <a:rPr lang="es-MX" dirty="0" smtClean="0"/>
            <a:t> </a:t>
          </a:r>
          <a:r>
            <a:rPr lang="es-MX" dirty="0" err="1"/>
            <a:t>Maritime</a:t>
          </a:r>
          <a:r>
            <a:rPr lang="es-MX" dirty="0"/>
            <a:t> </a:t>
          </a:r>
          <a:r>
            <a:rPr lang="es-MX" dirty="0" err="1"/>
            <a:t>Power</a:t>
          </a:r>
          <a:endParaRPr lang="en-US" dirty="0"/>
        </a:p>
      </dgm:t>
    </dgm:pt>
    <dgm:pt modelId="{50B215F3-8ADA-456D-A3A0-E25068BFFC1D}" type="parTrans" cxnId="{6840EACE-5355-4074-A355-3FA7905CB8D1}">
      <dgm:prSet/>
      <dgm:spPr/>
      <dgm:t>
        <a:bodyPr/>
        <a:lstStyle/>
        <a:p>
          <a:endParaRPr lang="en-US"/>
        </a:p>
      </dgm:t>
    </dgm:pt>
    <dgm:pt modelId="{38AA46E0-8EE3-438F-86DC-2C6B81F7F0F3}" type="sibTrans" cxnId="{6840EACE-5355-4074-A355-3FA7905CB8D1}">
      <dgm:prSet/>
      <dgm:spPr/>
      <dgm:t>
        <a:bodyPr/>
        <a:lstStyle/>
        <a:p>
          <a:endParaRPr lang="en-US"/>
        </a:p>
      </dgm:t>
    </dgm:pt>
    <dgm:pt modelId="{5745BA90-4F6B-4770-BBA1-C93C115D0720}">
      <dgm:prSet phldrT="[Texto]"/>
      <dgm:spPr/>
      <dgm:t>
        <a:bodyPr/>
        <a:lstStyle/>
        <a:p>
          <a:r>
            <a:rPr lang="es-MX" dirty="0" err="1"/>
            <a:t>National</a:t>
          </a:r>
          <a:r>
            <a:rPr lang="es-MX" dirty="0"/>
            <a:t> </a:t>
          </a:r>
          <a:r>
            <a:rPr lang="es-MX" dirty="0" err="1"/>
            <a:t>Maritime</a:t>
          </a:r>
          <a:r>
            <a:rPr lang="es-MX" dirty="0"/>
            <a:t> </a:t>
          </a:r>
          <a:r>
            <a:rPr lang="es-MX" dirty="0" err="1"/>
            <a:t>Interest</a:t>
          </a:r>
          <a:endParaRPr lang="en-US" dirty="0"/>
        </a:p>
      </dgm:t>
    </dgm:pt>
    <dgm:pt modelId="{E8C411BE-E303-403C-9715-323469340621}" type="parTrans" cxnId="{30B618C2-2024-425F-815B-CAB72EE52E27}">
      <dgm:prSet/>
      <dgm:spPr/>
      <dgm:t>
        <a:bodyPr/>
        <a:lstStyle/>
        <a:p>
          <a:endParaRPr lang="en-US"/>
        </a:p>
      </dgm:t>
    </dgm:pt>
    <dgm:pt modelId="{AC23D0D0-07B0-45B7-A4C2-50693BA67F55}" type="sibTrans" cxnId="{30B618C2-2024-425F-815B-CAB72EE52E27}">
      <dgm:prSet/>
      <dgm:spPr/>
      <dgm:t>
        <a:bodyPr/>
        <a:lstStyle/>
        <a:p>
          <a:endParaRPr lang="en-US"/>
        </a:p>
      </dgm:t>
    </dgm:pt>
    <dgm:pt modelId="{EEBB056B-83AC-4490-98A3-F9BDA562E83A}">
      <dgm:prSet phldrT="[Texto]" custT="1"/>
      <dgm:spPr/>
      <dgm:t>
        <a:bodyPr/>
        <a:lstStyle/>
        <a:p>
          <a:r>
            <a:rPr lang="es-ES" sz="4800" b="1" dirty="0">
              <a:ln w="6600">
                <a:prstDash val="solid"/>
              </a:ln>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MMP</a:t>
          </a:r>
          <a:endParaRPr lang="en-US" sz="4800" dirty="0"/>
        </a:p>
      </dgm:t>
    </dgm:pt>
    <dgm:pt modelId="{158CB11B-B4FD-4AA7-8370-05DA4E8C73D0}" type="sibTrans" cxnId="{5813BA0A-9D76-4DDD-BDC3-75CE0ADD39C6}">
      <dgm:prSet/>
      <dgm:spPr/>
      <dgm:t>
        <a:bodyPr/>
        <a:lstStyle/>
        <a:p>
          <a:endParaRPr lang="en-US"/>
        </a:p>
      </dgm:t>
    </dgm:pt>
    <dgm:pt modelId="{250FE9F7-9042-44BD-A8FF-FC71E4D056C0}" type="parTrans" cxnId="{5813BA0A-9D76-4DDD-BDC3-75CE0ADD39C6}">
      <dgm:prSet/>
      <dgm:spPr/>
      <dgm:t>
        <a:bodyPr/>
        <a:lstStyle/>
        <a:p>
          <a:endParaRPr lang="en-US"/>
        </a:p>
      </dgm:t>
    </dgm:pt>
    <dgm:pt modelId="{8B4CC008-EF44-482C-9895-C1A9C25872E7}" type="pres">
      <dgm:prSet presAssocID="{A5294747-32BE-40C3-A34D-DFBF628E7739}" presName="Name0" presStyleCnt="0">
        <dgm:presLayoutVars>
          <dgm:chMax val="1"/>
          <dgm:dir/>
          <dgm:animLvl val="ctr"/>
          <dgm:resizeHandles val="exact"/>
        </dgm:presLayoutVars>
      </dgm:prSet>
      <dgm:spPr/>
      <dgm:t>
        <a:bodyPr/>
        <a:lstStyle/>
        <a:p>
          <a:endParaRPr lang="es-CO"/>
        </a:p>
      </dgm:t>
    </dgm:pt>
    <dgm:pt modelId="{F208FF28-8E3C-4705-8CB9-1D15CFEA95D7}" type="pres">
      <dgm:prSet presAssocID="{EEBB056B-83AC-4490-98A3-F9BDA562E83A}" presName="centerShape" presStyleLbl="node0" presStyleIdx="0" presStyleCnt="1" custScaleX="119642" custScaleY="120533"/>
      <dgm:spPr/>
      <dgm:t>
        <a:bodyPr/>
        <a:lstStyle/>
        <a:p>
          <a:endParaRPr lang="es-CO"/>
        </a:p>
      </dgm:t>
    </dgm:pt>
    <dgm:pt modelId="{021383C6-991B-4CC7-AC89-C8B48DE85F8B}" type="pres">
      <dgm:prSet presAssocID="{841BBDA9-7E24-49FB-B108-E027F8F61FB2}" presName="node" presStyleLbl="node1" presStyleIdx="0" presStyleCnt="3" custScaleX="129142" custScaleY="129142">
        <dgm:presLayoutVars>
          <dgm:bulletEnabled val="1"/>
        </dgm:presLayoutVars>
      </dgm:prSet>
      <dgm:spPr/>
      <dgm:t>
        <a:bodyPr/>
        <a:lstStyle/>
        <a:p>
          <a:endParaRPr lang="es-CO"/>
        </a:p>
      </dgm:t>
    </dgm:pt>
    <dgm:pt modelId="{8444AFDE-C556-400B-ADB2-A1A1EF18778F}" type="pres">
      <dgm:prSet presAssocID="{841BBDA9-7E24-49FB-B108-E027F8F61FB2}" presName="dummy" presStyleCnt="0"/>
      <dgm:spPr/>
    </dgm:pt>
    <dgm:pt modelId="{B7675539-96CA-4E68-8ACA-70803DA33567}" type="pres">
      <dgm:prSet presAssocID="{ABA6AD15-BC38-4C5C-9F48-3CDF57644EAB}" presName="sibTrans" presStyleLbl="sibTrans2D1" presStyleIdx="0" presStyleCnt="3" custScaleX="103951" custScaleY="103951"/>
      <dgm:spPr/>
      <dgm:t>
        <a:bodyPr/>
        <a:lstStyle/>
        <a:p>
          <a:endParaRPr lang="es-CO"/>
        </a:p>
      </dgm:t>
    </dgm:pt>
    <dgm:pt modelId="{EBD851C1-1FF5-4D7C-872B-4D57A4CA7453}" type="pres">
      <dgm:prSet presAssocID="{7BBB3E2D-854A-469A-963F-0655B3959F5C}" presName="node" presStyleLbl="node1" presStyleIdx="1" presStyleCnt="3" custScaleX="126559" custScaleY="129142">
        <dgm:presLayoutVars>
          <dgm:bulletEnabled val="1"/>
        </dgm:presLayoutVars>
      </dgm:prSet>
      <dgm:spPr/>
      <dgm:t>
        <a:bodyPr/>
        <a:lstStyle/>
        <a:p>
          <a:endParaRPr lang="es-CO"/>
        </a:p>
      </dgm:t>
    </dgm:pt>
    <dgm:pt modelId="{2CFDFE7D-E958-4C4B-B3D3-553033D8B31A}" type="pres">
      <dgm:prSet presAssocID="{7BBB3E2D-854A-469A-963F-0655B3959F5C}" presName="dummy" presStyleCnt="0"/>
      <dgm:spPr/>
    </dgm:pt>
    <dgm:pt modelId="{F92DBB23-D27A-450B-8D6B-DC43889E5E00}" type="pres">
      <dgm:prSet presAssocID="{38AA46E0-8EE3-438F-86DC-2C6B81F7F0F3}" presName="sibTrans" presStyleLbl="sibTrans2D1" presStyleIdx="1" presStyleCnt="3"/>
      <dgm:spPr/>
      <dgm:t>
        <a:bodyPr/>
        <a:lstStyle/>
        <a:p>
          <a:endParaRPr lang="es-CO"/>
        </a:p>
      </dgm:t>
    </dgm:pt>
    <dgm:pt modelId="{ACD68008-B2A5-4A22-A17C-FF0F35C52218}" type="pres">
      <dgm:prSet presAssocID="{5745BA90-4F6B-4770-BBA1-C93C115D0720}" presName="node" presStyleLbl="node1" presStyleIdx="2" presStyleCnt="3" custScaleX="129142" custScaleY="129142">
        <dgm:presLayoutVars>
          <dgm:bulletEnabled val="1"/>
        </dgm:presLayoutVars>
      </dgm:prSet>
      <dgm:spPr/>
      <dgm:t>
        <a:bodyPr/>
        <a:lstStyle/>
        <a:p>
          <a:endParaRPr lang="es-CO"/>
        </a:p>
      </dgm:t>
    </dgm:pt>
    <dgm:pt modelId="{DF7C5786-ED32-419A-BE5F-2E4232D29669}" type="pres">
      <dgm:prSet presAssocID="{5745BA90-4F6B-4770-BBA1-C93C115D0720}" presName="dummy" presStyleCnt="0"/>
      <dgm:spPr/>
    </dgm:pt>
    <dgm:pt modelId="{4097DCDC-BDF7-4372-825E-41BB5B214C2E}" type="pres">
      <dgm:prSet presAssocID="{AC23D0D0-07B0-45B7-A4C2-50693BA67F55}" presName="sibTrans" presStyleLbl="sibTrans2D1" presStyleIdx="2" presStyleCnt="3"/>
      <dgm:spPr/>
      <dgm:t>
        <a:bodyPr/>
        <a:lstStyle/>
        <a:p>
          <a:endParaRPr lang="es-CO"/>
        </a:p>
      </dgm:t>
    </dgm:pt>
  </dgm:ptLst>
  <dgm:cxnLst>
    <dgm:cxn modelId="{FFB3944D-DD0C-49C4-816D-79ED5281ADC9}" type="presOf" srcId="{5745BA90-4F6B-4770-BBA1-C93C115D0720}" destId="{ACD68008-B2A5-4A22-A17C-FF0F35C52218}" srcOrd="0" destOrd="0" presId="urn:microsoft.com/office/officeart/2005/8/layout/radial6"/>
    <dgm:cxn modelId="{14669E4A-2769-42FD-B94B-7C9437ABC250}" type="presOf" srcId="{841BBDA9-7E24-49FB-B108-E027F8F61FB2}" destId="{021383C6-991B-4CC7-AC89-C8B48DE85F8B}" srcOrd="0" destOrd="0" presId="urn:microsoft.com/office/officeart/2005/8/layout/radial6"/>
    <dgm:cxn modelId="{9EF31B8B-02DD-4D6A-BD48-6D554EA00678}" type="presOf" srcId="{EEBB056B-83AC-4490-98A3-F9BDA562E83A}" destId="{F208FF28-8E3C-4705-8CB9-1D15CFEA95D7}" srcOrd="0" destOrd="0" presId="urn:microsoft.com/office/officeart/2005/8/layout/radial6"/>
    <dgm:cxn modelId="{30B618C2-2024-425F-815B-CAB72EE52E27}" srcId="{EEBB056B-83AC-4490-98A3-F9BDA562E83A}" destId="{5745BA90-4F6B-4770-BBA1-C93C115D0720}" srcOrd="2" destOrd="0" parTransId="{E8C411BE-E303-403C-9715-323469340621}" sibTransId="{AC23D0D0-07B0-45B7-A4C2-50693BA67F55}"/>
    <dgm:cxn modelId="{9DBD5687-1378-4244-84D6-79BE98D7185B}" type="presOf" srcId="{A5294747-32BE-40C3-A34D-DFBF628E7739}" destId="{8B4CC008-EF44-482C-9895-C1A9C25872E7}" srcOrd="0" destOrd="0" presId="urn:microsoft.com/office/officeart/2005/8/layout/radial6"/>
    <dgm:cxn modelId="{6840EACE-5355-4074-A355-3FA7905CB8D1}" srcId="{EEBB056B-83AC-4490-98A3-F9BDA562E83A}" destId="{7BBB3E2D-854A-469A-963F-0655B3959F5C}" srcOrd="1" destOrd="0" parTransId="{50B215F3-8ADA-456D-A3A0-E25068BFFC1D}" sibTransId="{38AA46E0-8EE3-438F-86DC-2C6B81F7F0F3}"/>
    <dgm:cxn modelId="{6716C450-C41F-4E1D-B480-FA0FA7B96ED8}" type="presOf" srcId="{ABA6AD15-BC38-4C5C-9F48-3CDF57644EAB}" destId="{B7675539-96CA-4E68-8ACA-70803DA33567}" srcOrd="0" destOrd="0" presId="urn:microsoft.com/office/officeart/2005/8/layout/radial6"/>
    <dgm:cxn modelId="{3D4E7EF4-2BDB-4F8E-9FDD-D28A5C89B423}" type="presOf" srcId="{38AA46E0-8EE3-438F-86DC-2C6B81F7F0F3}" destId="{F92DBB23-D27A-450B-8D6B-DC43889E5E00}" srcOrd="0" destOrd="0" presId="urn:microsoft.com/office/officeart/2005/8/layout/radial6"/>
    <dgm:cxn modelId="{A9E9EB17-3CB2-4232-9ACA-DC9BAEA56F99}" srcId="{EEBB056B-83AC-4490-98A3-F9BDA562E83A}" destId="{841BBDA9-7E24-49FB-B108-E027F8F61FB2}" srcOrd="0" destOrd="0" parTransId="{8CFF3DCF-9F83-4A51-9622-6AB34C6E3AF2}" sibTransId="{ABA6AD15-BC38-4C5C-9F48-3CDF57644EAB}"/>
    <dgm:cxn modelId="{53434A41-F554-47A0-B2C3-0DB108428172}" type="presOf" srcId="{AC23D0D0-07B0-45B7-A4C2-50693BA67F55}" destId="{4097DCDC-BDF7-4372-825E-41BB5B214C2E}" srcOrd="0" destOrd="0" presId="urn:microsoft.com/office/officeart/2005/8/layout/radial6"/>
    <dgm:cxn modelId="{5E8E6BB2-93F5-4B17-ACE8-DC4A22CC922B}" type="presOf" srcId="{7BBB3E2D-854A-469A-963F-0655B3959F5C}" destId="{EBD851C1-1FF5-4D7C-872B-4D57A4CA7453}" srcOrd="0" destOrd="0" presId="urn:microsoft.com/office/officeart/2005/8/layout/radial6"/>
    <dgm:cxn modelId="{5813BA0A-9D76-4DDD-BDC3-75CE0ADD39C6}" srcId="{A5294747-32BE-40C3-A34D-DFBF628E7739}" destId="{EEBB056B-83AC-4490-98A3-F9BDA562E83A}" srcOrd="0" destOrd="0" parTransId="{250FE9F7-9042-44BD-A8FF-FC71E4D056C0}" sibTransId="{158CB11B-B4FD-4AA7-8370-05DA4E8C73D0}"/>
    <dgm:cxn modelId="{E7E341E1-BA57-4CB9-AF45-3430803392AE}" type="presParOf" srcId="{8B4CC008-EF44-482C-9895-C1A9C25872E7}" destId="{F208FF28-8E3C-4705-8CB9-1D15CFEA95D7}" srcOrd="0" destOrd="0" presId="urn:microsoft.com/office/officeart/2005/8/layout/radial6"/>
    <dgm:cxn modelId="{86174EC0-CB29-4030-B0F3-41F3A51E8474}" type="presParOf" srcId="{8B4CC008-EF44-482C-9895-C1A9C25872E7}" destId="{021383C6-991B-4CC7-AC89-C8B48DE85F8B}" srcOrd="1" destOrd="0" presId="urn:microsoft.com/office/officeart/2005/8/layout/radial6"/>
    <dgm:cxn modelId="{7A8B4B23-B2B8-40CF-B84D-81E37DD869D5}" type="presParOf" srcId="{8B4CC008-EF44-482C-9895-C1A9C25872E7}" destId="{8444AFDE-C556-400B-ADB2-A1A1EF18778F}" srcOrd="2" destOrd="0" presId="urn:microsoft.com/office/officeart/2005/8/layout/radial6"/>
    <dgm:cxn modelId="{086A37C3-8FE4-4119-ABC5-CFC4784FC24F}" type="presParOf" srcId="{8B4CC008-EF44-482C-9895-C1A9C25872E7}" destId="{B7675539-96CA-4E68-8ACA-70803DA33567}" srcOrd="3" destOrd="0" presId="urn:microsoft.com/office/officeart/2005/8/layout/radial6"/>
    <dgm:cxn modelId="{CEA1A739-0B9A-45F0-8768-156DCE9A6D41}" type="presParOf" srcId="{8B4CC008-EF44-482C-9895-C1A9C25872E7}" destId="{EBD851C1-1FF5-4D7C-872B-4D57A4CA7453}" srcOrd="4" destOrd="0" presId="urn:microsoft.com/office/officeart/2005/8/layout/radial6"/>
    <dgm:cxn modelId="{6374D96A-8C2A-45AA-B93F-280BB3C19843}" type="presParOf" srcId="{8B4CC008-EF44-482C-9895-C1A9C25872E7}" destId="{2CFDFE7D-E958-4C4B-B3D3-553033D8B31A}" srcOrd="5" destOrd="0" presId="urn:microsoft.com/office/officeart/2005/8/layout/radial6"/>
    <dgm:cxn modelId="{3B72C30B-540E-44C5-9C37-60C001386499}" type="presParOf" srcId="{8B4CC008-EF44-482C-9895-C1A9C25872E7}" destId="{F92DBB23-D27A-450B-8D6B-DC43889E5E00}" srcOrd="6" destOrd="0" presId="urn:microsoft.com/office/officeart/2005/8/layout/radial6"/>
    <dgm:cxn modelId="{DA4F38AE-29A9-4F83-9C46-4F5D06A116E4}" type="presParOf" srcId="{8B4CC008-EF44-482C-9895-C1A9C25872E7}" destId="{ACD68008-B2A5-4A22-A17C-FF0F35C52218}" srcOrd="7" destOrd="0" presId="urn:microsoft.com/office/officeart/2005/8/layout/radial6"/>
    <dgm:cxn modelId="{13C6C816-5881-46E9-89D7-4AE34794A291}" type="presParOf" srcId="{8B4CC008-EF44-482C-9895-C1A9C25872E7}" destId="{DF7C5786-ED32-419A-BE5F-2E4232D29669}" srcOrd="8" destOrd="0" presId="urn:microsoft.com/office/officeart/2005/8/layout/radial6"/>
    <dgm:cxn modelId="{EBEE5515-7A04-40F5-A30A-40BA26D83CCF}" type="presParOf" srcId="{8B4CC008-EF44-482C-9895-C1A9C25872E7}" destId="{4097DCDC-BDF7-4372-825E-41BB5B214C2E}" srcOrd="9"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8D192-D9B6-4DF9-827B-5B6A12290B87}"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C953033C-CD2F-4DC5-9B76-A7ADAF9CECB4}">
      <dgm:prSet phldrT="[Texto]"/>
      <dgm:spPr/>
      <dgm:t>
        <a:bodyPr/>
        <a:lstStyle/>
        <a:p>
          <a:r>
            <a:rPr lang="es-MX" dirty="0" err="1"/>
            <a:t>Maritime</a:t>
          </a:r>
          <a:r>
            <a:rPr lang="es-MX" dirty="0"/>
            <a:t> </a:t>
          </a:r>
          <a:r>
            <a:rPr lang="es-MX" dirty="0" err="1"/>
            <a:t>Education</a:t>
          </a:r>
          <a:endParaRPr lang="en-US" dirty="0"/>
        </a:p>
      </dgm:t>
    </dgm:pt>
    <dgm:pt modelId="{6F5755D0-DFA6-4981-B6DE-C498E4EDAE9E}" type="parTrans" cxnId="{8152316A-8749-4BE6-BAE2-C2D6D70E5AC9}">
      <dgm:prSet/>
      <dgm:spPr/>
      <dgm:t>
        <a:bodyPr/>
        <a:lstStyle/>
        <a:p>
          <a:endParaRPr lang="en-US"/>
        </a:p>
      </dgm:t>
    </dgm:pt>
    <dgm:pt modelId="{E70A6306-1B0D-4E91-B00C-8C0B54A3E00E}" type="sibTrans" cxnId="{8152316A-8749-4BE6-BAE2-C2D6D70E5AC9}">
      <dgm:prSet/>
      <dgm:spPr/>
      <dgm:t>
        <a:bodyPr/>
        <a:lstStyle/>
        <a:p>
          <a:endParaRPr lang="en-US"/>
        </a:p>
      </dgm:t>
    </dgm:pt>
    <dgm:pt modelId="{ABEC1564-6439-4A49-B860-4226DABEE632}">
      <dgm:prSet phldrT="[Texto]"/>
      <dgm:spPr/>
      <dgm:t>
        <a:bodyPr/>
        <a:lstStyle/>
        <a:p>
          <a:r>
            <a:rPr lang="en-US" dirty="0"/>
            <a:t>Scientific, Technological and Innovation Research</a:t>
          </a:r>
        </a:p>
      </dgm:t>
    </dgm:pt>
    <dgm:pt modelId="{09BF67DD-2901-4A71-9FCA-895E239E58B6}" type="parTrans" cxnId="{D8A3A261-DD4E-4ACF-BA6F-06B9EF5B01D6}">
      <dgm:prSet/>
      <dgm:spPr/>
      <dgm:t>
        <a:bodyPr/>
        <a:lstStyle/>
        <a:p>
          <a:endParaRPr lang="en-US"/>
        </a:p>
      </dgm:t>
    </dgm:pt>
    <dgm:pt modelId="{A0FBF08E-6D33-49AA-BB93-E28EA9764682}" type="sibTrans" cxnId="{D8A3A261-DD4E-4ACF-BA6F-06B9EF5B01D6}">
      <dgm:prSet/>
      <dgm:spPr/>
      <dgm:t>
        <a:bodyPr/>
        <a:lstStyle/>
        <a:p>
          <a:endParaRPr lang="en-US"/>
        </a:p>
      </dgm:t>
    </dgm:pt>
    <dgm:pt modelId="{0A3E9B18-DF75-4F93-A774-AE9C186E2925}">
      <dgm:prSet phldrT="[Texto]"/>
      <dgm:spPr/>
      <dgm:t>
        <a:bodyPr/>
        <a:lstStyle/>
        <a:p>
          <a:r>
            <a:rPr lang="es-MX" dirty="0" err="1"/>
            <a:t>Maritime</a:t>
          </a:r>
          <a:r>
            <a:rPr lang="es-MX" dirty="0"/>
            <a:t> Integral Security</a:t>
          </a:r>
          <a:endParaRPr lang="en-US" dirty="0"/>
        </a:p>
      </dgm:t>
    </dgm:pt>
    <dgm:pt modelId="{A91C688F-ABCC-4560-ACE1-EDE5B991F993}" type="parTrans" cxnId="{626D2651-57F0-48B4-86BA-417822704BA7}">
      <dgm:prSet/>
      <dgm:spPr/>
      <dgm:t>
        <a:bodyPr/>
        <a:lstStyle/>
        <a:p>
          <a:endParaRPr lang="en-US"/>
        </a:p>
      </dgm:t>
    </dgm:pt>
    <dgm:pt modelId="{800C2B5F-E9BE-4A18-A9E1-D3EC54ECD2EB}" type="sibTrans" cxnId="{626D2651-57F0-48B4-86BA-417822704BA7}">
      <dgm:prSet/>
      <dgm:spPr/>
      <dgm:t>
        <a:bodyPr/>
        <a:lstStyle/>
        <a:p>
          <a:endParaRPr lang="en-US"/>
        </a:p>
      </dgm:t>
    </dgm:pt>
    <dgm:pt modelId="{EB25D718-2B87-4CFB-B8AD-737900EAFEF0}">
      <dgm:prSet phldrT="[Texto]"/>
      <dgm:spPr/>
      <dgm:t>
        <a:bodyPr/>
        <a:lstStyle/>
        <a:p>
          <a:r>
            <a:rPr lang="es-MX" dirty="0" err="1"/>
            <a:t>Transport</a:t>
          </a:r>
          <a:r>
            <a:rPr lang="es-MX" dirty="0"/>
            <a:t> &amp; </a:t>
          </a:r>
          <a:r>
            <a:rPr lang="es-MX" dirty="0" err="1"/>
            <a:t>Maritime</a:t>
          </a:r>
          <a:r>
            <a:rPr lang="es-MX" dirty="0"/>
            <a:t> </a:t>
          </a:r>
          <a:r>
            <a:rPr lang="es-MX" dirty="0" err="1"/>
            <a:t>Trade</a:t>
          </a:r>
          <a:endParaRPr lang="en-US" dirty="0"/>
        </a:p>
      </dgm:t>
    </dgm:pt>
    <dgm:pt modelId="{4C40049F-7EDD-4877-9A98-E2187105A92D}" type="parTrans" cxnId="{43CCAF92-5F1A-41C2-8945-2E994A50760E}">
      <dgm:prSet/>
      <dgm:spPr/>
      <dgm:t>
        <a:bodyPr/>
        <a:lstStyle/>
        <a:p>
          <a:endParaRPr lang="en-US"/>
        </a:p>
      </dgm:t>
    </dgm:pt>
    <dgm:pt modelId="{39A8FE98-6678-4BEF-94F7-346E2A2BAE00}" type="sibTrans" cxnId="{43CCAF92-5F1A-41C2-8945-2E994A50760E}">
      <dgm:prSet/>
      <dgm:spPr/>
      <dgm:t>
        <a:bodyPr/>
        <a:lstStyle/>
        <a:p>
          <a:endParaRPr lang="en-US"/>
        </a:p>
      </dgm:t>
    </dgm:pt>
    <dgm:pt modelId="{5EB70085-D944-473E-A01E-5C1E3942692E}">
      <dgm:prSet phldrT="[Texto]"/>
      <dgm:spPr/>
      <dgm:t>
        <a:bodyPr/>
        <a:lstStyle/>
        <a:p>
          <a:r>
            <a:rPr lang="es-MX" dirty="0" err="1"/>
            <a:t>Sovereignty</a:t>
          </a:r>
          <a:endParaRPr lang="en-US" dirty="0"/>
        </a:p>
      </dgm:t>
    </dgm:pt>
    <dgm:pt modelId="{9B189BB4-C739-4D87-88D4-13A7FFE7A27A}" type="parTrans" cxnId="{79565063-17E8-4A97-858D-FCE7A0F2C9E9}">
      <dgm:prSet/>
      <dgm:spPr/>
      <dgm:t>
        <a:bodyPr/>
        <a:lstStyle/>
        <a:p>
          <a:endParaRPr lang="en-US"/>
        </a:p>
      </dgm:t>
    </dgm:pt>
    <dgm:pt modelId="{E37A1CFC-A6D4-4C54-AADE-96415CBCBBBA}" type="sibTrans" cxnId="{79565063-17E8-4A97-858D-FCE7A0F2C9E9}">
      <dgm:prSet/>
      <dgm:spPr/>
      <dgm:t>
        <a:bodyPr/>
        <a:lstStyle/>
        <a:p>
          <a:endParaRPr lang="en-US"/>
        </a:p>
      </dgm:t>
    </dgm:pt>
    <dgm:pt modelId="{DF7C92E0-BB60-4F6E-8B31-D664EDDE73CA}">
      <dgm:prSet phldrT="[Texto]"/>
      <dgm:spPr/>
      <dgm:t>
        <a:bodyPr/>
        <a:lstStyle/>
        <a:p>
          <a:r>
            <a:rPr lang="es-MX" dirty="0"/>
            <a:t>Marine and </a:t>
          </a:r>
          <a:r>
            <a:rPr lang="es-MX" dirty="0" err="1"/>
            <a:t>submarine</a:t>
          </a:r>
          <a:r>
            <a:rPr lang="es-MX" dirty="0"/>
            <a:t> </a:t>
          </a:r>
          <a:r>
            <a:rPr lang="es-MX" dirty="0" err="1"/>
            <a:t>minery</a:t>
          </a:r>
          <a:endParaRPr lang="en-US" dirty="0"/>
        </a:p>
      </dgm:t>
    </dgm:pt>
    <dgm:pt modelId="{9EB7B3D4-AAA0-4F72-A663-C584EDB81CAF}" type="parTrans" cxnId="{BDCF5918-77BD-4B1C-8430-8A35508C2267}">
      <dgm:prSet/>
      <dgm:spPr/>
      <dgm:t>
        <a:bodyPr/>
        <a:lstStyle/>
        <a:p>
          <a:endParaRPr lang="en-US"/>
        </a:p>
      </dgm:t>
    </dgm:pt>
    <dgm:pt modelId="{EDF3D399-AE87-4E9A-9ABC-467517B0DA8F}" type="sibTrans" cxnId="{BDCF5918-77BD-4B1C-8430-8A35508C2267}">
      <dgm:prSet/>
      <dgm:spPr/>
      <dgm:t>
        <a:bodyPr/>
        <a:lstStyle/>
        <a:p>
          <a:endParaRPr lang="en-US"/>
        </a:p>
      </dgm:t>
    </dgm:pt>
    <dgm:pt modelId="{F20F7543-060C-4A3E-8F36-40A4D311094C}" type="pres">
      <dgm:prSet presAssocID="{B3C8D192-D9B6-4DF9-827B-5B6A12290B87}" presName="Name0" presStyleCnt="0">
        <dgm:presLayoutVars>
          <dgm:chMax val="7"/>
          <dgm:chPref val="7"/>
          <dgm:dir/>
        </dgm:presLayoutVars>
      </dgm:prSet>
      <dgm:spPr/>
      <dgm:t>
        <a:bodyPr/>
        <a:lstStyle/>
        <a:p>
          <a:endParaRPr lang="es-CO"/>
        </a:p>
      </dgm:t>
    </dgm:pt>
    <dgm:pt modelId="{5D2F0296-F633-4007-8230-1209BA62B114}" type="pres">
      <dgm:prSet presAssocID="{B3C8D192-D9B6-4DF9-827B-5B6A12290B87}" presName="Name1" presStyleCnt="0"/>
      <dgm:spPr/>
    </dgm:pt>
    <dgm:pt modelId="{2F427596-B36C-41C3-8445-CE084512F429}" type="pres">
      <dgm:prSet presAssocID="{B3C8D192-D9B6-4DF9-827B-5B6A12290B87}" presName="cycle" presStyleCnt="0"/>
      <dgm:spPr/>
    </dgm:pt>
    <dgm:pt modelId="{FAFC12CF-54AF-4696-B225-17ADFE9613DA}" type="pres">
      <dgm:prSet presAssocID="{B3C8D192-D9B6-4DF9-827B-5B6A12290B87}" presName="srcNode" presStyleLbl="node1" presStyleIdx="0" presStyleCnt="6"/>
      <dgm:spPr/>
    </dgm:pt>
    <dgm:pt modelId="{C9538749-FCE6-4067-B6CB-4045E1E5948D}" type="pres">
      <dgm:prSet presAssocID="{B3C8D192-D9B6-4DF9-827B-5B6A12290B87}" presName="conn" presStyleLbl="parChTrans1D2" presStyleIdx="0" presStyleCnt="1"/>
      <dgm:spPr/>
      <dgm:t>
        <a:bodyPr/>
        <a:lstStyle/>
        <a:p>
          <a:endParaRPr lang="es-CO"/>
        </a:p>
      </dgm:t>
    </dgm:pt>
    <dgm:pt modelId="{667333D4-AC23-4273-902B-02AE4962DF2A}" type="pres">
      <dgm:prSet presAssocID="{B3C8D192-D9B6-4DF9-827B-5B6A12290B87}" presName="extraNode" presStyleLbl="node1" presStyleIdx="0" presStyleCnt="6"/>
      <dgm:spPr/>
    </dgm:pt>
    <dgm:pt modelId="{52FD608B-062F-4E73-B22B-C8EA61557999}" type="pres">
      <dgm:prSet presAssocID="{B3C8D192-D9B6-4DF9-827B-5B6A12290B87}" presName="dstNode" presStyleLbl="node1" presStyleIdx="0" presStyleCnt="6"/>
      <dgm:spPr/>
    </dgm:pt>
    <dgm:pt modelId="{4FC705A3-6441-4EE7-BCE9-4DEBFF2ECC05}" type="pres">
      <dgm:prSet presAssocID="{5EB70085-D944-473E-A01E-5C1E3942692E}" presName="text_1" presStyleLbl="node1" presStyleIdx="0" presStyleCnt="6">
        <dgm:presLayoutVars>
          <dgm:bulletEnabled val="1"/>
        </dgm:presLayoutVars>
      </dgm:prSet>
      <dgm:spPr/>
      <dgm:t>
        <a:bodyPr/>
        <a:lstStyle/>
        <a:p>
          <a:endParaRPr lang="es-CO"/>
        </a:p>
      </dgm:t>
    </dgm:pt>
    <dgm:pt modelId="{5DAEBA64-2E65-4606-A2A3-2117BA27F8CE}" type="pres">
      <dgm:prSet presAssocID="{5EB70085-D944-473E-A01E-5C1E3942692E}" presName="accent_1" presStyleCnt="0"/>
      <dgm:spPr/>
    </dgm:pt>
    <dgm:pt modelId="{77C2556E-CEF6-4AA8-BD8F-D54E13E6BD03}" type="pres">
      <dgm:prSet presAssocID="{5EB70085-D944-473E-A01E-5C1E3942692E}" presName="accentRepeatNode" presStyleLbl="solidFgAcc1" presStyleIdx="0" presStyleCnt="6"/>
      <dgm:spPr>
        <a:blipFill rotWithShape="0">
          <a:blip xmlns:r="http://schemas.openxmlformats.org/officeDocument/2006/relationships" r:embed="rId1"/>
          <a:stretch>
            <a:fillRect/>
          </a:stretch>
        </a:blipFill>
      </dgm:spPr>
    </dgm:pt>
    <dgm:pt modelId="{E2169EAE-583A-43D2-8EC2-97BBA1EE26BC}" type="pres">
      <dgm:prSet presAssocID="{C953033C-CD2F-4DC5-9B76-A7ADAF9CECB4}" presName="text_2" presStyleLbl="node1" presStyleIdx="1" presStyleCnt="6">
        <dgm:presLayoutVars>
          <dgm:bulletEnabled val="1"/>
        </dgm:presLayoutVars>
      </dgm:prSet>
      <dgm:spPr/>
      <dgm:t>
        <a:bodyPr/>
        <a:lstStyle/>
        <a:p>
          <a:endParaRPr lang="es-CO"/>
        </a:p>
      </dgm:t>
    </dgm:pt>
    <dgm:pt modelId="{EDC56B3A-8F50-4EA1-AA7B-1F77807A366D}" type="pres">
      <dgm:prSet presAssocID="{C953033C-CD2F-4DC5-9B76-A7ADAF9CECB4}" presName="accent_2" presStyleCnt="0"/>
      <dgm:spPr/>
    </dgm:pt>
    <dgm:pt modelId="{A8E9F701-7822-43DB-9FE5-AF507B54A9B4}" type="pres">
      <dgm:prSet presAssocID="{C953033C-CD2F-4DC5-9B76-A7ADAF9CECB4}" presName="accentRepeatNode" presStyleLbl="solidFgAcc1" presStyleIdx="1" presStyleCnt="6"/>
      <dgm:spPr>
        <a:blipFill rotWithShape="0">
          <a:blip xmlns:r="http://schemas.openxmlformats.org/officeDocument/2006/relationships" r:embed="rId2"/>
          <a:stretch>
            <a:fillRect/>
          </a:stretch>
        </a:blipFill>
      </dgm:spPr>
    </dgm:pt>
    <dgm:pt modelId="{E2DDE1FA-9567-4F72-9D96-34B92A45BCE3}" type="pres">
      <dgm:prSet presAssocID="{ABEC1564-6439-4A49-B860-4226DABEE632}" presName="text_3" presStyleLbl="node1" presStyleIdx="2" presStyleCnt="6">
        <dgm:presLayoutVars>
          <dgm:bulletEnabled val="1"/>
        </dgm:presLayoutVars>
      </dgm:prSet>
      <dgm:spPr/>
      <dgm:t>
        <a:bodyPr/>
        <a:lstStyle/>
        <a:p>
          <a:endParaRPr lang="es-CO"/>
        </a:p>
      </dgm:t>
    </dgm:pt>
    <dgm:pt modelId="{789D278F-9CDA-421C-A1E3-E91EBB04A6E3}" type="pres">
      <dgm:prSet presAssocID="{ABEC1564-6439-4A49-B860-4226DABEE632}" presName="accent_3" presStyleCnt="0"/>
      <dgm:spPr/>
    </dgm:pt>
    <dgm:pt modelId="{14D0245B-35D9-403D-B052-F03BA821F7FD}" type="pres">
      <dgm:prSet presAssocID="{ABEC1564-6439-4A49-B860-4226DABEE632}" presName="accentRepeatNode" presStyleLbl="solidFgAcc1" presStyleIdx="2" presStyleCnt="6"/>
      <dgm:spPr>
        <a:blipFill rotWithShape="0">
          <a:blip xmlns:r="http://schemas.openxmlformats.org/officeDocument/2006/relationships" r:embed="rId3"/>
          <a:stretch>
            <a:fillRect/>
          </a:stretch>
        </a:blipFill>
      </dgm:spPr>
    </dgm:pt>
    <dgm:pt modelId="{9949A9E1-223F-4825-9401-6D55E035C0B5}" type="pres">
      <dgm:prSet presAssocID="{0A3E9B18-DF75-4F93-A774-AE9C186E2925}" presName="text_4" presStyleLbl="node1" presStyleIdx="3" presStyleCnt="6">
        <dgm:presLayoutVars>
          <dgm:bulletEnabled val="1"/>
        </dgm:presLayoutVars>
      </dgm:prSet>
      <dgm:spPr/>
      <dgm:t>
        <a:bodyPr/>
        <a:lstStyle/>
        <a:p>
          <a:endParaRPr lang="es-CO"/>
        </a:p>
      </dgm:t>
    </dgm:pt>
    <dgm:pt modelId="{229494F8-AF92-429A-AC06-DCB39A68F487}" type="pres">
      <dgm:prSet presAssocID="{0A3E9B18-DF75-4F93-A774-AE9C186E2925}" presName="accent_4" presStyleCnt="0"/>
      <dgm:spPr/>
    </dgm:pt>
    <dgm:pt modelId="{71F05B5E-E3F3-4165-9C3F-A3627B462458}" type="pres">
      <dgm:prSet presAssocID="{0A3E9B18-DF75-4F93-A774-AE9C186E2925}" presName="accentRepeatNode" presStyleLbl="solidFgAcc1" presStyleIdx="3" presStyleCnt="6"/>
      <dgm:spPr>
        <a:blipFill rotWithShape="0">
          <a:blip xmlns:r="http://schemas.openxmlformats.org/officeDocument/2006/relationships" r:embed="rId4"/>
          <a:stretch>
            <a:fillRect/>
          </a:stretch>
        </a:blipFill>
      </dgm:spPr>
    </dgm:pt>
    <dgm:pt modelId="{9CE18547-4C29-4989-BEC4-6398E2823A1F}" type="pres">
      <dgm:prSet presAssocID="{EB25D718-2B87-4CFB-B8AD-737900EAFEF0}" presName="text_5" presStyleLbl="node1" presStyleIdx="4" presStyleCnt="6">
        <dgm:presLayoutVars>
          <dgm:bulletEnabled val="1"/>
        </dgm:presLayoutVars>
      </dgm:prSet>
      <dgm:spPr/>
      <dgm:t>
        <a:bodyPr/>
        <a:lstStyle/>
        <a:p>
          <a:endParaRPr lang="es-CO"/>
        </a:p>
      </dgm:t>
    </dgm:pt>
    <dgm:pt modelId="{BA8AEAE4-FA61-4D4E-80CD-79A1D8A71B6E}" type="pres">
      <dgm:prSet presAssocID="{EB25D718-2B87-4CFB-B8AD-737900EAFEF0}" presName="accent_5" presStyleCnt="0"/>
      <dgm:spPr/>
    </dgm:pt>
    <dgm:pt modelId="{58191CF0-B765-44A5-A9FB-4B84B971A798}" type="pres">
      <dgm:prSet presAssocID="{EB25D718-2B87-4CFB-B8AD-737900EAFEF0}" presName="accentRepeatNode" presStyleLbl="solidFgAcc1" presStyleIdx="4" presStyleCnt="6"/>
      <dgm:spPr>
        <a:blipFill rotWithShape="0">
          <a:blip xmlns:r="http://schemas.openxmlformats.org/officeDocument/2006/relationships" r:embed="rId5"/>
          <a:stretch>
            <a:fillRect/>
          </a:stretch>
        </a:blipFill>
      </dgm:spPr>
    </dgm:pt>
    <dgm:pt modelId="{44C84161-71BC-42F2-B1ED-EF3C883482DE}" type="pres">
      <dgm:prSet presAssocID="{DF7C92E0-BB60-4F6E-8B31-D664EDDE73CA}" presName="text_6" presStyleLbl="node1" presStyleIdx="5" presStyleCnt="6">
        <dgm:presLayoutVars>
          <dgm:bulletEnabled val="1"/>
        </dgm:presLayoutVars>
      </dgm:prSet>
      <dgm:spPr/>
      <dgm:t>
        <a:bodyPr/>
        <a:lstStyle/>
        <a:p>
          <a:endParaRPr lang="es-CO"/>
        </a:p>
      </dgm:t>
    </dgm:pt>
    <dgm:pt modelId="{C625B97E-E01E-4D15-AAA7-DEA7CE43BE87}" type="pres">
      <dgm:prSet presAssocID="{DF7C92E0-BB60-4F6E-8B31-D664EDDE73CA}" presName="accent_6" presStyleCnt="0"/>
      <dgm:spPr/>
    </dgm:pt>
    <dgm:pt modelId="{BCE81709-E898-4C43-A2FB-C952EBA6F7E6}" type="pres">
      <dgm:prSet presAssocID="{DF7C92E0-BB60-4F6E-8B31-D664EDDE73CA}" presName="accentRepeatNode" presStyleLbl="solidFgAcc1" presStyleIdx="5" presStyleCnt="6"/>
      <dgm:spPr>
        <a:blipFill rotWithShape="0">
          <a:blip xmlns:r="http://schemas.openxmlformats.org/officeDocument/2006/relationships" r:embed="rId6"/>
          <a:stretch>
            <a:fillRect/>
          </a:stretch>
        </a:blipFill>
      </dgm:spPr>
    </dgm:pt>
  </dgm:ptLst>
  <dgm:cxnLst>
    <dgm:cxn modelId="{BDCF5918-77BD-4B1C-8430-8A35508C2267}" srcId="{B3C8D192-D9B6-4DF9-827B-5B6A12290B87}" destId="{DF7C92E0-BB60-4F6E-8B31-D664EDDE73CA}" srcOrd="5" destOrd="0" parTransId="{9EB7B3D4-AAA0-4F72-A663-C584EDB81CAF}" sibTransId="{EDF3D399-AE87-4E9A-9ABC-467517B0DA8F}"/>
    <dgm:cxn modelId="{43109B1B-09D4-47DA-A5F3-B97C3716E8DF}" type="presOf" srcId="{DF7C92E0-BB60-4F6E-8B31-D664EDDE73CA}" destId="{44C84161-71BC-42F2-B1ED-EF3C883482DE}" srcOrd="0" destOrd="0" presId="urn:microsoft.com/office/officeart/2008/layout/VerticalCurvedList"/>
    <dgm:cxn modelId="{5AB31DB3-FBA3-46C0-B6BD-50733A9572B9}" type="presOf" srcId="{0A3E9B18-DF75-4F93-A774-AE9C186E2925}" destId="{9949A9E1-223F-4825-9401-6D55E035C0B5}" srcOrd="0" destOrd="0" presId="urn:microsoft.com/office/officeart/2008/layout/VerticalCurvedList"/>
    <dgm:cxn modelId="{43CCAF92-5F1A-41C2-8945-2E994A50760E}" srcId="{B3C8D192-D9B6-4DF9-827B-5B6A12290B87}" destId="{EB25D718-2B87-4CFB-B8AD-737900EAFEF0}" srcOrd="4" destOrd="0" parTransId="{4C40049F-7EDD-4877-9A98-E2187105A92D}" sibTransId="{39A8FE98-6678-4BEF-94F7-346E2A2BAE00}"/>
    <dgm:cxn modelId="{35328A46-2F67-4DD4-A181-CE69A3927196}" type="presOf" srcId="{EB25D718-2B87-4CFB-B8AD-737900EAFEF0}" destId="{9CE18547-4C29-4989-BEC4-6398E2823A1F}" srcOrd="0" destOrd="0" presId="urn:microsoft.com/office/officeart/2008/layout/VerticalCurvedList"/>
    <dgm:cxn modelId="{79565063-17E8-4A97-858D-FCE7A0F2C9E9}" srcId="{B3C8D192-D9B6-4DF9-827B-5B6A12290B87}" destId="{5EB70085-D944-473E-A01E-5C1E3942692E}" srcOrd="0" destOrd="0" parTransId="{9B189BB4-C739-4D87-88D4-13A7FFE7A27A}" sibTransId="{E37A1CFC-A6D4-4C54-AADE-96415CBCBBBA}"/>
    <dgm:cxn modelId="{D8A3A261-DD4E-4ACF-BA6F-06B9EF5B01D6}" srcId="{B3C8D192-D9B6-4DF9-827B-5B6A12290B87}" destId="{ABEC1564-6439-4A49-B860-4226DABEE632}" srcOrd="2" destOrd="0" parTransId="{09BF67DD-2901-4A71-9FCA-895E239E58B6}" sibTransId="{A0FBF08E-6D33-49AA-BB93-E28EA9764682}"/>
    <dgm:cxn modelId="{B41B1C2F-880F-46A5-9DE1-43E612252004}" type="presOf" srcId="{ABEC1564-6439-4A49-B860-4226DABEE632}" destId="{E2DDE1FA-9567-4F72-9D96-34B92A45BCE3}" srcOrd="0" destOrd="0" presId="urn:microsoft.com/office/officeart/2008/layout/VerticalCurvedList"/>
    <dgm:cxn modelId="{68A3FC5B-5820-4776-BFE3-4772458047AA}" type="presOf" srcId="{C953033C-CD2F-4DC5-9B76-A7ADAF9CECB4}" destId="{E2169EAE-583A-43D2-8EC2-97BBA1EE26BC}" srcOrd="0" destOrd="0" presId="urn:microsoft.com/office/officeart/2008/layout/VerticalCurvedList"/>
    <dgm:cxn modelId="{6627AEB9-AEAF-4AD6-816C-B3E461F3B3F4}" type="presOf" srcId="{5EB70085-D944-473E-A01E-5C1E3942692E}" destId="{4FC705A3-6441-4EE7-BCE9-4DEBFF2ECC05}" srcOrd="0" destOrd="0" presId="urn:microsoft.com/office/officeart/2008/layout/VerticalCurvedList"/>
    <dgm:cxn modelId="{52159665-106A-4CDA-A6EB-489111E016C1}" type="presOf" srcId="{B3C8D192-D9B6-4DF9-827B-5B6A12290B87}" destId="{F20F7543-060C-4A3E-8F36-40A4D311094C}" srcOrd="0" destOrd="0" presId="urn:microsoft.com/office/officeart/2008/layout/VerticalCurvedList"/>
    <dgm:cxn modelId="{8152316A-8749-4BE6-BAE2-C2D6D70E5AC9}" srcId="{B3C8D192-D9B6-4DF9-827B-5B6A12290B87}" destId="{C953033C-CD2F-4DC5-9B76-A7ADAF9CECB4}" srcOrd="1" destOrd="0" parTransId="{6F5755D0-DFA6-4981-B6DE-C498E4EDAE9E}" sibTransId="{E70A6306-1B0D-4E91-B00C-8C0B54A3E00E}"/>
    <dgm:cxn modelId="{626D2651-57F0-48B4-86BA-417822704BA7}" srcId="{B3C8D192-D9B6-4DF9-827B-5B6A12290B87}" destId="{0A3E9B18-DF75-4F93-A774-AE9C186E2925}" srcOrd="3" destOrd="0" parTransId="{A91C688F-ABCC-4560-ACE1-EDE5B991F993}" sibTransId="{800C2B5F-E9BE-4A18-A9E1-D3EC54ECD2EB}"/>
    <dgm:cxn modelId="{36B4F1B5-2B2E-43A3-B4FE-009A84CD5CCC}" type="presOf" srcId="{E37A1CFC-A6D4-4C54-AADE-96415CBCBBBA}" destId="{C9538749-FCE6-4067-B6CB-4045E1E5948D}" srcOrd="0" destOrd="0" presId="urn:microsoft.com/office/officeart/2008/layout/VerticalCurvedList"/>
    <dgm:cxn modelId="{FA5B1D56-9077-4B39-8133-B2069E9E98C9}" type="presParOf" srcId="{F20F7543-060C-4A3E-8F36-40A4D311094C}" destId="{5D2F0296-F633-4007-8230-1209BA62B114}" srcOrd="0" destOrd="0" presId="urn:microsoft.com/office/officeart/2008/layout/VerticalCurvedList"/>
    <dgm:cxn modelId="{9103F2D9-1AF5-426A-92F8-C39952E90BFB}" type="presParOf" srcId="{5D2F0296-F633-4007-8230-1209BA62B114}" destId="{2F427596-B36C-41C3-8445-CE084512F429}" srcOrd="0" destOrd="0" presId="urn:microsoft.com/office/officeart/2008/layout/VerticalCurvedList"/>
    <dgm:cxn modelId="{99C876BE-FBC6-490E-8883-96DCA84861C1}" type="presParOf" srcId="{2F427596-B36C-41C3-8445-CE084512F429}" destId="{FAFC12CF-54AF-4696-B225-17ADFE9613DA}" srcOrd="0" destOrd="0" presId="urn:microsoft.com/office/officeart/2008/layout/VerticalCurvedList"/>
    <dgm:cxn modelId="{7003FA03-476F-4DF0-BE67-EAA3F335F2C5}" type="presParOf" srcId="{2F427596-B36C-41C3-8445-CE084512F429}" destId="{C9538749-FCE6-4067-B6CB-4045E1E5948D}" srcOrd="1" destOrd="0" presId="urn:microsoft.com/office/officeart/2008/layout/VerticalCurvedList"/>
    <dgm:cxn modelId="{B9EA646D-1485-43AD-A715-17244E9A880F}" type="presParOf" srcId="{2F427596-B36C-41C3-8445-CE084512F429}" destId="{667333D4-AC23-4273-902B-02AE4962DF2A}" srcOrd="2" destOrd="0" presId="urn:microsoft.com/office/officeart/2008/layout/VerticalCurvedList"/>
    <dgm:cxn modelId="{2998E307-579C-4EB3-9B29-AF557A98A529}" type="presParOf" srcId="{2F427596-B36C-41C3-8445-CE084512F429}" destId="{52FD608B-062F-4E73-B22B-C8EA61557999}" srcOrd="3" destOrd="0" presId="urn:microsoft.com/office/officeart/2008/layout/VerticalCurvedList"/>
    <dgm:cxn modelId="{DF7BC06B-683D-4AED-8A96-EC2742897FAA}" type="presParOf" srcId="{5D2F0296-F633-4007-8230-1209BA62B114}" destId="{4FC705A3-6441-4EE7-BCE9-4DEBFF2ECC05}" srcOrd="1" destOrd="0" presId="urn:microsoft.com/office/officeart/2008/layout/VerticalCurvedList"/>
    <dgm:cxn modelId="{2D11C271-55DF-42C6-B91F-D765E5DAC2CA}" type="presParOf" srcId="{5D2F0296-F633-4007-8230-1209BA62B114}" destId="{5DAEBA64-2E65-4606-A2A3-2117BA27F8CE}" srcOrd="2" destOrd="0" presId="urn:microsoft.com/office/officeart/2008/layout/VerticalCurvedList"/>
    <dgm:cxn modelId="{C26C5E73-99F6-4273-A877-2CB84ADE5BBF}" type="presParOf" srcId="{5DAEBA64-2E65-4606-A2A3-2117BA27F8CE}" destId="{77C2556E-CEF6-4AA8-BD8F-D54E13E6BD03}" srcOrd="0" destOrd="0" presId="urn:microsoft.com/office/officeart/2008/layout/VerticalCurvedList"/>
    <dgm:cxn modelId="{F1CC3DA7-BF15-41AA-818F-6BB05BFE1035}" type="presParOf" srcId="{5D2F0296-F633-4007-8230-1209BA62B114}" destId="{E2169EAE-583A-43D2-8EC2-97BBA1EE26BC}" srcOrd="3" destOrd="0" presId="urn:microsoft.com/office/officeart/2008/layout/VerticalCurvedList"/>
    <dgm:cxn modelId="{67794BAA-D326-4A2A-9661-B9124652C2B9}" type="presParOf" srcId="{5D2F0296-F633-4007-8230-1209BA62B114}" destId="{EDC56B3A-8F50-4EA1-AA7B-1F77807A366D}" srcOrd="4" destOrd="0" presId="urn:microsoft.com/office/officeart/2008/layout/VerticalCurvedList"/>
    <dgm:cxn modelId="{C801E64D-3607-4435-A790-F9CD006CF964}" type="presParOf" srcId="{EDC56B3A-8F50-4EA1-AA7B-1F77807A366D}" destId="{A8E9F701-7822-43DB-9FE5-AF507B54A9B4}" srcOrd="0" destOrd="0" presId="urn:microsoft.com/office/officeart/2008/layout/VerticalCurvedList"/>
    <dgm:cxn modelId="{DF326045-E734-4BEB-B526-22F4A8D4439F}" type="presParOf" srcId="{5D2F0296-F633-4007-8230-1209BA62B114}" destId="{E2DDE1FA-9567-4F72-9D96-34B92A45BCE3}" srcOrd="5" destOrd="0" presId="urn:microsoft.com/office/officeart/2008/layout/VerticalCurvedList"/>
    <dgm:cxn modelId="{B62492C7-BD15-46C2-A3FD-FCD87F01FF9B}" type="presParOf" srcId="{5D2F0296-F633-4007-8230-1209BA62B114}" destId="{789D278F-9CDA-421C-A1E3-E91EBB04A6E3}" srcOrd="6" destOrd="0" presId="urn:microsoft.com/office/officeart/2008/layout/VerticalCurvedList"/>
    <dgm:cxn modelId="{4DC73EF1-9E1C-46A8-A39D-DAD67AC47FD8}" type="presParOf" srcId="{789D278F-9CDA-421C-A1E3-E91EBB04A6E3}" destId="{14D0245B-35D9-403D-B052-F03BA821F7FD}" srcOrd="0" destOrd="0" presId="urn:microsoft.com/office/officeart/2008/layout/VerticalCurvedList"/>
    <dgm:cxn modelId="{B6B926BA-13D7-4D24-96BA-DC7DCBEE051B}" type="presParOf" srcId="{5D2F0296-F633-4007-8230-1209BA62B114}" destId="{9949A9E1-223F-4825-9401-6D55E035C0B5}" srcOrd="7" destOrd="0" presId="urn:microsoft.com/office/officeart/2008/layout/VerticalCurvedList"/>
    <dgm:cxn modelId="{70743648-574B-4824-884F-0D6E7D4265DF}" type="presParOf" srcId="{5D2F0296-F633-4007-8230-1209BA62B114}" destId="{229494F8-AF92-429A-AC06-DCB39A68F487}" srcOrd="8" destOrd="0" presId="urn:microsoft.com/office/officeart/2008/layout/VerticalCurvedList"/>
    <dgm:cxn modelId="{2F2F8B58-A3AE-4250-BCAB-86E1E7D58EB5}" type="presParOf" srcId="{229494F8-AF92-429A-AC06-DCB39A68F487}" destId="{71F05B5E-E3F3-4165-9C3F-A3627B462458}" srcOrd="0" destOrd="0" presId="urn:microsoft.com/office/officeart/2008/layout/VerticalCurvedList"/>
    <dgm:cxn modelId="{4BFB3428-8ADA-4D33-AAF4-35C20049CD4F}" type="presParOf" srcId="{5D2F0296-F633-4007-8230-1209BA62B114}" destId="{9CE18547-4C29-4989-BEC4-6398E2823A1F}" srcOrd="9" destOrd="0" presId="urn:microsoft.com/office/officeart/2008/layout/VerticalCurvedList"/>
    <dgm:cxn modelId="{FB443208-D836-4892-AD6E-95BF58FE27B8}" type="presParOf" srcId="{5D2F0296-F633-4007-8230-1209BA62B114}" destId="{BA8AEAE4-FA61-4D4E-80CD-79A1D8A71B6E}" srcOrd="10" destOrd="0" presId="urn:microsoft.com/office/officeart/2008/layout/VerticalCurvedList"/>
    <dgm:cxn modelId="{86F18DC1-73CB-4D5D-A10E-E8ED0FE8D14E}" type="presParOf" srcId="{BA8AEAE4-FA61-4D4E-80CD-79A1D8A71B6E}" destId="{58191CF0-B765-44A5-A9FB-4B84B971A798}" srcOrd="0" destOrd="0" presId="urn:microsoft.com/office/officeart/2008/layout/VerticalCurvedList"/>
    <dgm:cxn modelId="{4843EA0C-EF6A-4909-ACF0-65F04B5028AB}" type="presParOf" srcId="{5D2F0296-F633-4007-8230-1209BA62B114}" destId="{44C84161-71BC-42F2-B1ED-EF3C883482DE}" srcOrd="11" destOrd="0" presId="urn:microsoft.com/office/officeart/2008/layout/VerticalCurvedList"/>
    <dgm:cxn modelId="{5DC14AB5-DEB3-4575-BF3E-51B84F557541}" type="presParOf" srcId="{5D2F0296-F633-4007-8230-1209BA62B114}" destId="{C625B97E-E01E-4D15-AAA7-DEA7CE43BE87}" srcOrd="12" destOrd="0" presId="urn:microsoft.com/office/officeart/2008/layout/VerticalCurvedList"/>
    <dgm:cxn modelId="{4E274439-8FC9-4A47-9B17-667A9556EB8A}" type="presParOf" srcId="{C625B97E-E01E-4D15-AAA7-DEA7CE43BE87}" destId="{BCE81709-E898-4C43-A2FB-C952EBA6F7E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8D192-D9B6-4DF9-827B-5B6A12290B87}"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C953033C-CD2F-4DC5-9B76-A7ADAF9CECB4}">
      <dgm:prSet phldrT="[Texto]" custT="1"/>
      <dgm:spPr/>
      <dgm:t>
        <a:bodyPr/>
        <a:lstStyle/>
        <a:p>
          <a:r>
            <a:rPr lang="es-CO" sz="2300" dirty="0" smtClean="0"/>
            <a:t>Marine-</a:t>
          </a:r>
          <a:r>
            <a:rPr lang="es-CO" sz="2300" dirty="0" err="1" smtClean="0"/>
            <a:t>Coastal</a:t>
          </a:r>
          <a:r>
            <a:rPr lang="es-CO" sz="2300" dirty="0" smtClean="0"/>
            <a:t> </a:t>
          </a:r>
          <a:r>
            <a:rPr lang="es-CO" sz="2300" dirty="0" err="1" smtClean="0"/>
            <a:t>Environmental</a:t>
          </a:r>
          <a:r>
            <a:rPr lang="es-CO" sz="2300" dirty="0" smtClean="0"/>
            <a:t> </a:t>
          </a:r>
          <a:r>
            <a:rPr lang="es-CO" sz="2300" dirty="0" err="1" smtClean="0"/>
            <a:t>Resources</a:t>
          </a:r>
          <a:endParaRPr lang="en-US" sz="2300" dirty="0"/>
        </a:p>
      </dgm:t>
    </dgm:pt>
    <dgm:pt modelId="{6F5755D0-DFA6-4981-B6DE-C498E4EDAE9E}" type="parTrans" cxnId="{8152316A-8749-4BE6-BAE2-C2D6D70E5AC9}">
      <dgm:prSet/>
      <dgm:spPr/>
      <dgm:t>
        <a:bodyPr/>
        <a:lstStyle/>
        <a:p>
          <a:endParaRPr lang="en-US"/>
        </a:p>
      </dgm:t>
    </dgm:pt>
    <dgm:pt modelId="{E70A6306-1B0D-4E91-B00C-8C0B54A3E00E}" type="sibTrans" cxnId="{8152316A-8749-4BE6-BAE2-C2D6D70E5AC9}">
      <dgm:prSet/>
      <dgm:spPr/>
      <dgm:t>
        <a:bodyPr/>
        <a:lstStyle/>
        <a:p>
          <a:endParaRPr lang="en-US"/>
        </a:p>
      </dgm:t>
    </dgm:pt>
    <dgm:pt modelId="{ABEC1564-6439-4A49-B860-4226DABEE632}">
      <dgm:prSet phldrT="[Texto]" custT="1"/>
      <dgm:spPr/>
      <dgm:t>
        <a:bodyPr/>
        <a:lstStyle/>
        <a:p>
          <a:r>
            <a:rPr lang="es-CO" sz="2300" dirty="0" smtClean="0"/>
            <a:t>Naval </a:t>
          </a:r>
          <a:r>
            <a:rPr lang="es-CO" sz="2300" dirty="0" err="1" smtClean="0"/>
            <a:t>Power</a:t>
          </a:r>
          <a:endParaRPr lang="en-US" sz="2300" dirty="0"/>
        </a:p>
      </dgm:t>
    </dgm:pt>
    <dgm:pt modelId="{09BF67DD-2901-4A71-9FCA-895E239E58B6}" type="parTrans" cxnId="{D8A3A261-DD4E-4ACF-BA6F-06B9EF5B01D6}">
      <dgm:prSet/>
      <dgm:spPr/>
      <dgm:t>
        <a:bodyPr/>
        <a:lstStyle/>
        <a:p>
          <a:endParaRPr lang="en-US"/>
        </a:p>
      </dgm:t>
    </dgm:pt>
    <dgm:pt modelId="{A0FBF08E-6D33-49AA-BB93-E28EA9764682}" type="sibTrans" cxnId="{D8A3A261-DD4E-4ACF-BA6F-06B9EF5B01D6}">
      <dgm:prSet/>
      <dgm:spPr/>
      <dgm:t>
        <a:bodyPr/>
        <a:lstStyle/>
        <a:p>
          <a:endParaRPr lang="en-US"/>
        </a:p>
      </dgm:t>
    </dgm:pt>
    <dgm:pt modelId="{0A3E9B18-DF75-4F93-A774-AE9C186E2925}">
      <dgm:prSet phldrT="[Texto]" custT="1"/>
      <dgm:spPr/>
      <dgm:t>
        <a:bodyPr/>
        <a:lstStyle/>
        <a:p>
          <a:r>
            <a:rPr lang="es-CO" sz="2300" dirty="0" smtClean="0"/>
            <a:t>Naval and </a:t>
          </a:r>
          <a:r>
            <a:rPr lang="es-CO" sz="2300" dirty="0" err="1" smtClean="0"/>
            <a:t>Maritime</a:t>
          </a:r>
          <a:r>
            <a:rPr lang="es-CO" sz="2300" dirty="0" smtClean="0"/>
            <a:t> </a:t>
          </a:r>
          <a:r>
            <a:rPr lang="es-CO" sz="2300" dirty="0" err="1" smtClean="0"/>
            <a:t>Industry</a:t>
          </a:r>
          <a:endParaRPr lang="en-US" sz="2300" dirty="0"/>
        </a:p>
      </dgm:t>
    </dgm:pt>
    <dgm:pt modelId="{A91C688F-ABCC-4560-ACE1-EDE5B991F993}" type="parTrans" cxnId="{626D2651-57F0-48B4-86BA-417822704BA7}">
      <dgm:prSet/>
      <dgm:spPr/>
      <dgm:t>
        <a:bodyPr/>
        <a:lstStyle/>
        <a:p>
          <a:endParaRPr lang="en-US"/>
        </a:p>
      </dgm:t>
    </dgm:pt>
    <dgm:pt modelId="{800C2B5F-E9BE-4A18-A9E1-D3EC54ECD2EB}" type="sibTrans" cxnId="{626D2651-57F0-48B4-86BA-417822704BA7}">
      <dgm:prSet/>
      <dgm:spPr/>
      <dgm:t>
        <a:bodyPr/>
        <a:lstStyle/>
        <a:p>
          <a:endParaRPr lang="en-US"/>
        </a:p>
      </dgm:t>
    </dgm:pt>
    <dgm:pt modelId="{EB25D718-2B87-4CFB-B8AD-737900EAFEF0}">
      <dgm:prSet phldrT="[Texto]" custT="1"/>
      <dgm:spPr/>
      <dgm:t>
        <a:bodyPr/>
        <a:lstStyle/>
        <a:p>
          <a:r>
            <a:rPr lang="es-CO" sz="2300" dirty="0" smtClean="0"/>
            <a:t>Marine-</a:t>
          </a:r>
          <a:r>
            <a:rPr lang="es-CO" sz="2300" dirty="0" err="1" smtClean="0"/>
            <a:t>Coastal</a:t>
          </a:r>
          <a:r>
            <a:rPr lang="es-CO" sz="2300" dirty="0" smtClean="0"/>
            <a:t> </a:t>
          </a:r>
          <a:r>
            <a:rPr lang="es-CO" sz="2300" dirty="0" err="1" smtClean="0"/>
            <a:t>Regulation</a:t>
          </a:r>
          <a:endParaRPr lang="en-US" sz="2300" dirty="0"/>
        </a:p>
      </dgm:t>
    </dgm:pt>
    <dgm:pt modelId="{4C40049F-7EDD-4877-9A98-E2187105A92D}" type="parTrans" cxnId="{43CCAF92-5F1A-41C2-8945-2E994A50760E}">
      <dgm:prSet/>
      <dgm:spPr/>
      <dgm:t>
        <a:bodyPr/>
        <a:lstStyle/>
        <a:p>
          <a:endParaRPr lang="en-US"/>
        </a:p>
      </dgm:t>
    </dgm:pt>
    <dgm:pt modelId="{39A8FE98-6678-4BEF-94F7-346E2A2BAE00}" type="sibTrans" cxnId="{43CCAF92-5F1A-41C2-8945-2E994A50760E}">
      <dgm:prSet/>
      <dgm:spPr/>
      <dgm:t>
        <a:bodyPr/>
        <a:lstStyle/>
        <a:p>
          <a:endParaRPr lang="en-US"/>
        </a:p>
      </dgm:t>
    </dgm:pt>
    <dgm:pt modelId="{5EB70085-D944-473E-A01E-5C1E3942692E}">
      <dgm:prSet phldrT="[Texto]" custT="1"/>
      <dgm:spPr/>
      <dgm:t>
        <a:bodyPr/>
        <a:lstStyle/>
        <a:p>
          <a:r>
            <a:rPr lang="en-US" sz="2300" dirty="0" smtClean="0"/>
            <a:t> Awareness, Territorial Appropriation and Maritime  Culture</a:t>
          </a:r>
          <a:endParaRPr lang="en-US" sz="2300" dirty="0"/>
        </a:p>
      </dgm:t>
    </dgm:pt>
    <dgm:pt modelId="{9B189BB4-C739-4D87-88D4-13A7FFE7A27A}" type="parTrans" cxnId="{79565063-17E8-4A97-858D-FCE7A0F2C9E9}">
      <dgm:prSet/>
      <dgm:spPr/>
      <dgm:t>
        <a:bodyPr/>
        <a:lstStyle/>
        <a:p>
          <a:endParaRPr lang="en-US"/>
        </a:p>
      </dgm:t>
    </dgm:pt>
    <dgm:pt modelId="{E37A1CFC-A6D4-4C54-AADE-96415CBCBBBA}" type="sibTrans" cxnId="{79565063-17E8-4A97-858D-FCE7A0F2C9E9}">
      <dgm:prSet/>
      <dgm:spPr/>
      <dgm:t>
        <a:bodyPr/>
        <a:lstStyle/>
        <a:p>
          <a:endParaRPr lang="en-US"/>
        </a:p>
      </dgm:t>
    </dgm:pt>
    <dgm:pt modelId="{DF7C92E0-BB60-4F6E-8B31-D664EDDE73CA}">
      <dgm:prSet phldrT="[Texto]" custT="1"/>
      <dgm:spPr/>
      <dgm:t>
        <a:bodyPr/>
        <a:lstStyle/>
        <a:p>
          <a:r>
            <a:rPr lang="es-CO" sz="2300" dirty="0" err="1" smtClean="0"/>
            <a:t>Fishing</a:t>
          </a:r>
          <a:r>
            <a:rPr lang="es-CO" sz="2300" dirty="0" smtClean="0"/>
            <a:t> and </a:t>
          </a:r>
          <a:r>
            <a:rPr lang="es-CO" sz="2300" dirty="0" err="1" smtClean="0"/>
            <a:t>Aquaculture</a:t>
          </a:r>
          <a:endParaRPr lang="en-US" sz="2300" dirty="0"/>
        </a:p>
      </dgm:t>
    </dgm:pt>
    <dgm:pt modelId="{9EB7B3D4-AAA0-4F72-A663-C584EDB81CAF}" type="parTrans" cxnId="{BDCF5918-77BD-4B1C-8430-8A35508C2267}">
      <dgm:prSet/>
      <dgm:spPr/>
      <dgm:t>
        <a:bodyPr/>
        <a:lstStyle/>
        <a:p>
          <a:endParaRPr lang="en-US"/>
        </a:p>
      </dgm:t>
    </dgm:pt>
    <dgm:pt modelId="{EDF3D399-AE87-4E9A-9ABC-467517B0DA8F}" type="sibTrans" cxnId="{BDCF5918-77BD-4B1C-8430-8A35508C2267}">
      <dgm:prSet/>
      <dgm:spPr/>
      <dgm:t>
        <a:bodyPr/>
        <a:lstStyle/>
        <a:p>
          <a:endParaRPr lang="en-US"/>
        </a:p>
      </dgm:t>
    </dgm:pt>
    <dgm:pt modelId="{043B5162-79AD-4550-853D-21495F0AF634}">
      <dgm:prSet phldrT="[Texto]" custT="1"/>
      <dgm:spPr/>
      <dgm:t>
        <a:bodyPr/>
        <a:lstStyle/>
        <a:p>
          <a:r>
            <a:rPr lang="es-CO" sz="2300" dirty="0" err="1" smtClean="0"/>
            <a:t>Maritime</a:t>
          </a:r>
          <a:r>
            <a:rPr lang="es-CO" sz="2300" dirty="0" smtClean="0"/>
            <a:t> </a:t>
          </a:r>
          <a:r>
            <a:rPr lang="es-CO" sz="2300" dirty="0" err="1" smtClean="0"/>
            <a:t>Tourism</a:t>
          </a:r>
          <a:r>
            <a:rPr lang="es-CO" sz="2300" dirty="0" smtClean="0"/>
            <a:t> and </a:t>
          </a:r>
          <a:r>
            <a:rPr lang="es-CO" sz="2300" dirty="0" err="1" smtClean="0"/>
            <a:t>Recreation</a:t>
          </a:r>
          <a:endParaRPr lang="en-US" sz="2300" dirty="0"/>
        </a:p>
      </dgm:t>
    </dgm:pt>
    <dgm:pt modelId="{335DDC52-39A0-4CB0-8EFF-C1FF4D360378}" type="parTrans" cxnId="{E5E809F3-ECDD-4DD2-8F8B-0C5A0F9F7F2E}">
      <dgm:prSet/>
      <dgm:spPr/>
      <dgm:t>
        <a:bodyPr/>
        <a:lstStyle/>
        <a:p>
          <a:endParaRPr lang="es-CO"/>
        </a:p>
      </dgm:t>
    </dgm:pt>
    <dgm:pt modelId="{6244B996-BFE1-4D45-89EC-03BCD15580DE}" type="sibTrans" cxnId="{E5E809F3-ECDD-4DD2-8F8B-0C5A0F9F7F2E}">
      <dgm:prSet/>
      <dgm:spPr/>
      <dgm:t>
        <a:bodyPr/>
        <a:lstStyle/>
        <a:p>
          <a:endParaRPr lang="es-CO"/>
        </a:p>
      </dgm:t>
    </dgm:pt>
    <dgm:pt modelId="{F20F7543-060C-4A3E-8F36-40A4D311094C}" type="pres">
      <dgm:prSet presAssocID="{B3C8D192-D9B6-4DF9-827B-5B6A12290B87}" presName="Name0" presStyleCnt="0">
        <dgm:presLayoutVars>
          <dgm:chMax val="7"/>
          <dgm:chPref val="7"/>
          <dgm:dir/>
        </dgm:presLayoutVars>
      </dgm:prSet>
      <dgm:spPr/>
      <dgm:t>
        <a:bodyPr/>
        <a:lstStyle/>
        <a:p>
          <a:endParaRPr lang="en-US"/>
        </a:p>
      </dgm:t>
    </dgm:pt>
    <dgm:pt modelId="{5D2F0296-F633-4007-8230-1209BA62B114}" type="pres">
      <dgm:prSet presAssocID="{B3C8D192-D9B6-4DF9-827B-5B6A12290B87}" presName="Name1" presStyleCnt="0"/>
      <dgm:spPr/>
    </dgm:pt>
    <dgm:pt modelId="{2F427596-B36C-41C3-8445-CE084512F429}" type="pres">
      <dgm:prSet presAssocID="{B3C8D192-D9B6-4DF9-827B-5B6A12290B87}" presName="cycle" presStyleCnt="0"/>
      <dgm:spPr/>
    </dgm:pt>
    <dgm:pt modelId="{FAFC12CF-54AF-4696-B225-17ADFE9613DA}" type="pres">
      <dgm:prSet presAssocID="{B3C8D192-D9B6-4DF9-827B-5B6A12290B87}" presName="srcNode" presStyleLbl="node1" presStyleIdx="0" presStyleCnt="7"/>
      <dgm:spPr/>
    </dgm:pt>
    <dgm:pt modelId="{C9538749-FCE6-4067-B6CB-4045E1E5948D}" type="pres">
      <dgm:prSet presAssocID="{B3C8D192-D9B6-4DF9-827B-5B6A12290B87}" presName="conn" presStyleLbl="parChTrans1D2" presStyleIdx="0" presStyleCnt="1"/>
      <dgm:spPr/>
      <dgm:t>
        <a:bodyPr/>
        <a:lstStyle/>
        <a:p>
          <a:endParaRPr lang="en-US"/>
        </a:p>
      </dgm:t>
    </dgm:pt>
    <dgm:pt modelId="{667333D4-AC23-4273-902B-02AE4962DF2A}" type="pres">
      <dgm:prSet presAssocID="{B3C8D192-D9B6-4DF9-827B-5B6A12290B87}" presName="extraNode" presStyleLbl="node1" presStyleIdx="0" presStyleCnt="7"/>
      <dgm:spPr/>
    </dgm:pt>
    <dgm:pt modelId="{52FD608B-062F-4E73-B22B-C8EA61557999}" type="pres">
      <dgm:prSet presAssocID="{B3C8D192-D9B6-4DF9-827B-5B6A12290B87}" presName="dstNode" presStyleLbl="node1" presStyleIdx="0" presStyleCnt="7"/>
      <dgm:spPr/>
    </dgm:pt>
    <dgm:pt modelId="{4FC705A3-6441-4EE7-BCE9-4DEBFF2ECC05}" type="pres">
      <dgm:prSet presAssocID="{5EB70085-D944-473E-A01E-5C1E3942692E}" presName="text_1" presStyleLbl="node1" presStyleIdx="0" presStyleCnt="7" custScaleX="99406" custScaleY="122654" custLinFactNeighborX="4659" custLinFactNeighborY="6317">
        <dgm:presLayoutVars>
          <dgm:bulletEnabled val="1"/>
        </dgm:presLayoutVars>
      </dgm:prSet>
      <dgm:spPr/>
      <dgm:t>
        <a:bodyPr/>
        <a:lstStyle/>
        <a:p>
          <a:endParaRPr lang="en-US"/>
        </a:p>
      </dgm:t>
    </dgm:pt>
    <dgm:pt modelId="{5DAEBA64-2E65-4606-A2A3-2117BA27F8CE}" type="pres">
      <dgm:prSet presAssocID="{5EB70085-D944-473E-A01E-5C1E3942692E}" presName="accent_1" presStyleCnt="0"/>
      <dgm:spPr/>
    </dgm:pt>
    <dgm:pt modelId="{77C2556E-CEF6-4AA8-BD8F-D54E13E6BD03}" type="pres">
      <dgm:prSet presAssocID="{5EB70085-D944-473E-A01E-5C1E3942692E}" presName="accentRepeatNode" presStyleLbl="solidFgAcc1" presStyleIdx="0" presStyleCnt="7"/>
      <dgm:spPr>
        <a:blipFill rotWithShape="0">
          <a:blip xmlns:r="http://schemas.openxmlformats.org/officeDocument/2006/relationships" r:embed="rId1"/>
          <a:stretch>
            <a:fillRect/>
          </a:stretch>
        </a:blipFill>
      </dgm:spPr>
    </dgm:pt>
    <dgm:pt modelId="{E2169EAE-583A-43D2-8EC2-97BBA1EE26BC}" type="pres">
      <dgm:prSet presAssocID="{C953033C-CD2F-4DC5-9B76-A7ADAF9CECB4}" presName="text_2" presStyleLbl="node1" presStyleIdx="1" presStyleCnt="7">
        <dgm:presLayoutVars>
          <dgm:bulletEnabled val="1"/>
        </dgm:presLayoutVars>
      </dgm:prSet>
      <dgm:spPr/>
      <dgm:t>
        <a:bodyPr/>
        <a:lstStyle/>
        <a:p>
          <a:endParaRPr lang="en-US"/>
        </a:p>
      </dgm:t>
    </dgm:pt>
    <dgm:pt modelId="{EDC56B3A-8F50-4EA1-AA7B-1F77807A366D}" type="pres">
      <dgm:prSet presAssocID="{C953033C-CD2F-4DC5-9B76-A7ADAF9CECB4}" presName="accent_2" presStyleCnt="0"/>
      <dgm:spPr/>
    </dgm:pt>
    <dgm:pt modelId="{A8E9F701-7822-43DB-9FE5-AF507B54A9B4}" type="pres">
      <dgm:prSet presAssocID="{C953033C-CD2F-4DC5-9B76-A7ADAF9CECB4}" presName="accentRepeatNode" presStyleLbl="solidFgAcc1" presStyleIdx="1" presStyleCnt="7"/>
      <dgm:spPr>
        <a:blipFill rotWithShape="0">
          <a:blip xmlns:r="http://schemas.openxmlformats.org/officeDocument/2006/relationships" r:embed="rId2"/>
          <a:stretch>
            <a:fillRect/>
          </a:stretch>
        </a:blipFill>
      </dgm:spPr>
      <dgm:t>
        <a:bodyPr/>
        <a:lstStyle/>
        <a:p>
          <a:endParaRPr lang="es-CO"/>
        </a:p>
      </dgm:t>
    </dgm:pt>
    <dgm:pt modelId="{E2DDE1FA-9567-4F72-9D96-34B92A45BCE3}" type="pres">
      <dgm:prSet presAssocID="{ABEC1564-6439-4A49-B860-4226DABEE632}" presName="text_3" presStyleLbl="node1" presStyleIdx="2" presStyleCnt="7">
        <dgm:presLayoutVars>
          <dgm:bulletEnabled val="1"/>
        </dgm:presLayoutVars>
      </dgm:prSet>
      <dgm:spPr/>
      <dgm:t>
        <a:bodyPr/>
        <a:lstStyle/>
        <a:p>
          <a:endParaRPr lang="en-US"/>
        </a:p>
      </dgm:t>
    </dgm:pt>
    <dgm:pt modelId="{789D278F-9CDA-421C-A1E3-E91EBB04A6E3}" type="pres">
      <dgm:prSet presAssocID="{ABEC1564-6439-4A49-B860-4226DABEE632}" presName="accent_3" presStyleCnt="0"/>
      <dgm:spPr/>
    </dgm:pt>
    <dgm:pt modelId="{14D0245B-35D9-403D-B052-F03BA821F7FD}" type="pres">
      <dgm:prSet presAssocID="{ABEC1564-6439-4A49-B860-4226DABEE632}" presName="accentRepeatNode" presStyleLbl="solidFgAcc1" presStyleIdx="2" presStyleCnt="7"/>
      <dgm:spPr>
        <a:blipFill rotWithShape="0">
          <a:blip xmlns:r="http://schemas.openxmlformats.org/officeDocument/2006/relationships" r:embed="rId3"/>
          <a:stretch>
            <a:fillRect/>
          </a:stretch>
        </a:blipFill>
      </dgm:spPr>
      <dgm:t>
        <a:bodyPr/>
        <a:lstStyle/>
        <a:p>
          <a:endParaRPr lang="es-CO"/>
        </a:p>
      </dgm:t>
    </dgm:pt>
    <dgm:pt modelId="{9949A9E1-223F-4825-9401-6D55E035C0B5}" type="pres">
      <dgm:prSet presAssocID="{0A3E9B18-DF75-4F93-A774-AE9C186E2925}" presName="text_4" presStyleLbl="node1" presStyleIdx="3" presStyleCnt="7">
        <dgm:presLayoutVars>
          <dgm:bulletEnabled val="1"/>
        </dgm:presLayoutVars>
      </dgm:prSet>
      <dgm:spPr/>
      <dgm:t>
        <a:bodyPr/>
        <a:lstStyle/>
        <a:p>
          <a:endParaRPr lang="en-US"/>
        </a:p>
      </dgm:t>
    </dgm:pt>
    <dgm:pt modelId="{229494F8-AF92-429A-AC06-DCB39A68F487}" type="pres">
      <dgm:prSet presAssocID="{0A3E9B18-DF75-4F93-A774-AE9C186E2925}" presName="accent_4" presStyleCnt="0"/>
      <dgm:spPr/>
    </dgm:pt>
    <dgm:pt modelId="{71F05B5E-E3F3-4165-9C3F-A3627B462458}" type="pres">
      <dgm:prSet presAssocID="{0A3E9B18-DF75-4F93-A774-AE9C186E2925}" presName="accentRepeatNode" presStyleLbl="solidFgAcc1" presStyleIdx="3" presStyleCnt="7"/>
      <dgm:spPr>
        <a:blipFill rotWithShape="0">
          <a:blip xmlns:r="http://schemas.openxmlformats.org/officeDocument/2006/relationships" r:embed="rId4"/>
          <a:stretch>
            <a:fillRect/>
          </a:stretch>
        </a:blipFill>
      </dgm:spPr>
    </dgm:pt>
    <dgm:pt modelId="{9CE18547-4C29-4989-BEC4-6398E2823A1F}" type="pres">
      <dgm:prSet presAssocID="{EB25D718-2B87-4CFB-B8AD-737900EAFEF0}" presName="text_5" presStyleLbl="node1" presStyleIdx="4" presStyleCnt="7">
        <dgm:presLayoutVars>
          <dgm:bulletEnabled val="1"/>
        </dgm:presLayoutVars>
      </dgm:prSet>
      <dgm:spPr/>
      <dgm:t>
        <a:bodyPr/>
        <a:lstStyle/>
        <a:p>
          <a:endParaRPr lang="en-US"/>
        </a:p>
      </dgm:t>
    </dgm:pt>
    <dgm:pt modelId="{BA8AEAE4-FA61-4D4E-80CD-79A1D8A71B6E}" type="pres">
      <dgm:prSet presAssocID="{EB25D718-2B87-4CFB-B8AD-737900EAFEF0}" presName="accent_5" presStyleCnt="0"/>
      <dgm:spPr/>
    </dgm:pt>
    <dgm:pt modelId="{58191CF0-B765-44A5-A9FB-4B84B971A798}" type="pres">
      <dgm:prSet presAssocID="{EB25D718-2B87-4CFB-B8AD-737900EAFEF0}" presName="accentRepeatNode" presStyleLbl="solidFgAcc1" presStyleIdx="4" presStyleCnt="7"/>
      <dgm:spPr>
        <a:blipFill rotWithShape="0">
          <a:blip xmlns:r="http://schemas.openxmlformats.org/officeDocument/2006/relationships" r:embed="rId5"/>
          <a:stretch>
            <a:fillRect/>
          </a:stretch>
        </a:blipFill>
      </dgm:spPr>
    </dgm:pt>
    <dgm:pt modelId="{44C84161-71BC-42F2-B1ED-EF3C883482DE}" type="pres">
      <dgm:prSet presAssocID="{DF7C92E0-BB60-4F6E-8B31-D664EDDE73CA}" presName="text_6" presStyleLbl="node1" presStyleIdx="5" presStyleCnt="7">
        <dgm:presLayoutVars>
          <dgm:bulletEnabled val="1"/>
        </dgm:presLayoutVars>
      </dgm:prSet>
      <dgm:spPr/>
      <dgm:t>
        <a:bodyPr/>
        <a:lstStyle/>
        <a:p>
          <a:endParaRPr lang="en-US"/>
        </a:p>
      </dgm:t>
    </dgm:pt>
    <dgm:pt modelId="{C625B97E-E01E-4D15-AAA7-DEA7CE43BE87}" type="pres">
      <dgm:prSet presAssocID="{DF7C92E0-BB60-4F6E-8B31-D664EDDE73CA}" presName="accent_6" presStyleCnt="0"/>
      <dgm:spPr/>
    </dgm:pt>
    <dgm:pt modelId="{BCE81709-E898-4C43-A2FB-C952EBA6F7E6}" type="pres">
      <dgm:prSet presAssocID="{DF7C92E0-BB60-4F6E-8B31-D664EDDE73CA}" presName="accentRepeatNode" presStyleLbl="solidFgAcc1" presStyleIdx="5" presStyleCnt="7"/>
      <dgm:spPr>
        <a:blipFill rotWithShape="0">
          <a:blip xmlns:r="http://schemas.openxmlformats.org/officeDocument/2006/relationships" r:embed="rId6"/>
          <a:stretch>
            <a:fillRect/>
          </a:stretch>
        </a:blipFill>
      </dgm:spPr>
      <dgm:t>
        <a:bodyPr/>
        <a:lstStyle/>
        <a:p>
          <a:endParaRPr lang="es-CO"/>
        </a:p>
      </dgm:t>
    </dgm:pt>
    <dgm:pt modelId="{0FF9CDC8-0648-4348-9678-6B46696A2F68}" type="pres">
      <dgm:prSet presAssocID="{043B5162-79AD-4550-853D-21495F0AF634}" presName="text_7" presStyleLbl="node1" presStyleIdx="6" presStyleCnt="7" custLinFactNeighborY="5099">
        <dgm:presLayoutVars>
          <dgm:bulletEnabled val="1"/>
        </dgm:presLayoutVars>
      </dgm:prSet>
      <dgm:spPr/>
      <dgm:t>
        <a:bodyPr/>
        <a:lstStyle/>
        <a:p>
          <a:endParaRPr lang="es-CO"/>
        </a:p>
      </dgm:t>
    </dgm:pt>
    <dgm:pt modelId="{1F6C27D6-F450-4C68-9802-CC7BDFA9A061}" type="pres">
      <dgm:prSet presAssocID="{043B5162-79AD-4550-853D-21495F0AF634}" presName="accent_7" presStyleCnt="0"/>
      <dgm:spPr/>
    </dgm:pt>
    <dgm:pt modelId="{DCE05FC1-360B-4C2B-8629-00CE09474D88}" type="pres">
      <dgm:prSet presAssocID="{043B5162-79AD-4550-853D-21495F0AF634}" presName="accentRepeatNode" presStyleLbl="solidFgAcc1" presStyleIdx="6" presStyleCnt="7"/>
      <dgm:spPr>
        <a:blipFill rotWithShape="0">
          <a:blip xmlns:r="http://schemas.openxmlformats.org/officeDocument/2006/relationships" r:embed="rId7"/>
          <a:stretch>
            <a:fillRect/>
          </a:stretch>
        </a:blipFill>
      </dgm:spPr>
      <dgm:t>
        <a:bodyPr/>
        <a:lstStyle/>
        <a:p>
          <a:endParaRPr lang="es-CO"/>
        </a:p>
      </dgm:t>
    </dgm:pt>
  </dgm:ptLst>
  <dgm:cxnLst>
    <dgm:cxn modelId="{B8D13EC9-9DE9-4BF4-BFA2-D235412402E8}" type="presOf" srcId="{DF7C92E0-BB60-4F6E-8B31-D664EDDE73CA}" destId="{44C84161-71BC-42F2-B1ED-EF3C883482DE}" srcOrd="0" destOrd="0" presId="urn:microsoft.com/office/officeart/2008/layout/VerticalCurvedList"/>
    <dgm:cxn modelId="{626D2651-57F0-48B4-86BA-417822704BA7}" srcId="{B3C8D192-D9B6-4DF9-827B-5B6A12290B87}" destId="{0A3E9B18-DF75-4F93-A774-AE9C186E2925}" srcOrd="3" destOrd="0" parTransId="{A91C688F-ABCC-4560-ACE1-EDE5B991F993}" sibTransId="{800C2B5F-E9BE-4A18-A9E1-D3EC54ECD2EB}"/>
    <dgm:cxn modelId="{4F835495-AD3F-4A2C-A61F-9695DBD9475A}" type="presOf" srcId="{0A3E9B18-DF75-4F93-A774-AE9C186E2925}" destId="{9949A9E1-223F-4825-9401-6D55E035C0B5}" srcOrd="0" destOrd="0" presId="urn:microsoft.com/office/officeart/2008/layout/VerticalCurvedList"/>
    <dgm:cxn modelId="{79565063-17E8-4A97-858D-FCE7A0F2C9E9}" srcId="{B3C8D192-D9B6-4DF9-827B-5B6A12290B87}" destId="{5EB70085-D944-473E-A01E-5C1E3942692E}" srcOrd="0" destOrd="0" parTransId="{9B189BB4-C739-4D87-88D4-13A7FFE7A27A}" sibTransId="{E37A1CFC-A6D4-4C54-AADE-96415CBCBBBA}"/>
    <dgm:cxn modelId="{997752E7-F6F6-4B4E-AFD7-FF92582BF9ED}" type="presOf" srcId="{B3C8D192-D9B6-4DF9-827B-5B6A12290B87}" destId="{F20F7543-060C-4A3E-8F36-40A4D311094C}" srcOrd="0" destOrd="0" presId="urn:microsoft.com/office/officeart/2008/layout/VerticalCurvedList"/>
    <dgm:cxn modelId="{3610B0D4-C942-4F98-9A23-CD2C7D931CEA}" type="presOf" srcId="{E37A1CFC-A6D4-4C54-AADE-96415CBCBBBA}" destId="{C9538749-FCE6-4067-B6CB-4045E1E5948D}" srcOrd="0" destOrd="0" presId="urn:microsoft.com/office/officeart/2008/layout/VerticalCurvedList"/>
    <dgm:cxn modelId="{E5E809F3-ECDD-4DD2-8F8B-0C5A0F9F7F2E}" srcId="{B3C8D192-D9B6-4DF9-827B-5B6A12290B87}" destId="{043B5162-79AD-4550-853D-21495F0AF634}" srcOrd="6" destOrd="0" parTransId="{335DDC52-39A0-4CB0-8EFF-C1FF4D360378}" sibTransId="{6244B996-BFE1-4D45-89EC-03BCD15580DE}"/>
    <dgm:cxn modelId="{5DB1D1AD-DF3A-4D0A-918E-7A5C595ED87E}" type="presOf" srcId="{EB25D718-2B87-4CFB-B8AD-737900EAFEF0}" destId="{9CE18547-4C29-4989-BEC4-6398E2823A1F}" srcOrd="0" destOrd="0" presId="urn:microsoft.com/office/officeart/2008/layout/VerticalCurvedList"/>
    <dgm:cxn modelId="{B67D16CB-12B6-420F-A625-987A205839FC}" type="presOf" srcId="{C953033C-CD2F-4DC5-9B76-A7ADAF9CECB4}" destId="{E2169EAE-583A-43D2-8EC2-97BBA1EE26BC}" srcOrd="0" destOrd="0" presId="urn:microsoft.com/office/officeart/2008/layout/VerticalCurvedList"/>
    <dgm:cxn modelId="{BDCF5918-77BD-4B1C-8430-8A35508C2267}" srcId="{B3C8D192-D9B6-4DF9-827B-5B6A12290B87}" destId="{DF7C92E0-BB60-4F6E-8B31-D664EDDE73CA}" srcOrd="5" destOrd="0" parTransId="{9EB7B3D4-AAA0-4F72-A663-C584EDB81CAF}" sibTransId="{EDF3D399-AE87-4E9A-9ABC-467517B0DA8F}"/>
    <dgm:cxn modelId="{C168B3B0-80EC-445B-9DA9-B0C008A93C9C}" type="presOf" srcId="{043B5162-79AD-4550-853D-21495F0AF634}" destId="{0FF9CDC8-0648-4348-9678-6B46696A2F68}" srcOrd="0" destOrd="0" presId="urn:microsoft.com/office/officeart/2008/layout/VerticalCurvedList"/>
    <dgm:cxn modelId="{D8A3A261-DD4E-4ACF-BA6F-06B9EF5B01D6}" srcId="{B3C8D192-D9B6-4DF9-827B-5B6A12290B87}" destId="{ABEC1564-6439-4A49-B860-4226DABEE632}" srcOrd="2" destOrd="0" parTransId="{09BF67DD-2901-4A71-9FCA-895E239E58B6}" sibTransId="{A0FBF08E-6D33-49AA-BB93-E28EA9764682}"/>
    <dgm:cxn modelId="{43CCAF92-5F1A-41C2-8945-2E994A50760E}" srcId="{B3C8D192-D9B6-4DF9-827B-5B6A12290B87}" destId="{EB25D718-2B87-4CFB-B8AD-737900EAFEF0}" srcOrd="4" destOrd="0" parTransId="{4C40049F-7EDD-4877-9A98-E2187105A92D}" sibTransId="{39A8FE98-6678-4BEF-94F7-346E2A2BAE00}"/>
    <dgm:cxn modelId="{8152316A-8749-4BE6-BAE2-C2D6D70E5AC9}" srcId="{B3C8D192-D9B6-4DF9-827B-5B6A12290B87}" destId="{C953033C-CD2F-4DC5-9B76-A7ADAF9CECB4}" srcOrd="1" destOrd="0" parTransId="{6F5755D0-DFA6-4981-B6DE-C498E4EDAE9E}" sibTransId="{E70A6306-1B0D-4E91-B00C-8C0B54A3E00E}"/>
    <dgm:cxn modelId="{A680AD80-A10F-4378-ADE6-E1C42E63AF62}" type="presOf" srcId="{ABEC1564-6439-4A49-B860-4226DABEE632}" destId="{E2DDE1FA-9567-4F72-9D96-34B92A45BCE3}" srcOrd="0" destOrd="0" presId="urn:microsoft.com/office/officeart/2008/layout/VerticalCurvedList"/>
    <dgm:cxn modelId="{429A38ED-8B83-434C-816A-B743DB6E764A}" type="presOf" srcId="{5EB70085-D944-473E-A01E-5C1E3942692E}" destId="{4FC705A3-6441-4EE7-BCE9-4DEBFF2ECC05}" srcOrd="0" destOrd="0" presId="urn:microsoft.com/office/officeart/2008/layout/VerticalCurvedList"/>
    <dgm:cxn modelId="{AE504239-2601-43E7-B564-7BC9E898706E}" type="presParOf" srcId="{F20F7543-060C-4A3E-8F36-40A4D311094C}" destId="{5D2F0296-F633-4007-8230-1209BA62B114}" srcOrd="0" destOrd="0" presId="urn:microsoft.com/office/officeart/2008/layout/VerticalCurvedList"/>
    <dgm:cxn modelId="{FF44A388-D0BE-4DBB-B790-7B346C2BADA4}" type="presParOf" srcId="{5D2F0296-F633-4007-8230-1209BA62B114}" destId="{2F427596-B36C-41C3-8445-CE084512F429}" srcOrd="0" destOrd="0" presId="urn:microsoft.com/office/officeart/2008/layout/VerticalCurvedList"/>
    <dgm:cxn modelId="{5A057EE0-4C22-4291-9A0D-651C61A81927}" type="presParOf" srcId="{2F427596-B36C-41C3-8445-CE084512F429}" destId="{FAFC12CF-54AF-4696-B225-17ADFE9613DA}" srcOrd="0" destOrd="0" presId="urn:microsoft.com/office/officeart/2008/layout/VerticalCurvedList"/>
    <dgm:cxn modelId="{71191092-DEA2-4E3C-AA24-AA72697EF276}" type="presParOf" srcId="{2F427596-B36C-41C3-8445-CE084512F429}" destId="{C9538749-FCE6-4067-B6CB-4045E1E5948D}" srcOrd="1" destOrd="0" presId="urn:microsoft.com/office/officeart/2008/layout/VerticalCurvedList"/>
    <dgm:cxn modelId="{F0A9F959-F265-4B2F-8E8A-D2AEDBAB9F38}" type="presParOf" srcId="{2F427596-B36C-41C3-8445-CE084512F429}" destId="{667333D4-AC23-4273-902B-02AE4962DF2A}" srcOrd="2" destOrd="0" presId="urn:microsoft.com/office/officeart/2008/layout/VerticalCurvedList"/>
    <dgm:cxn modelId="{07967C56-4F78-4242-A04F-2022CE95D68C}" type="presParOf" srcId="{2F427596-B36C-41C3-8445-CE084512F429}" destId="{52FD608B-062F-4E73-B22B-C8EA61557999}" srcOrd="3" destOrd="0" presId="urn:microsoft.com/office/officeart/2008/layout/VerticalCurvedList"/>
    <dgm:cxn modelId="{F7CD1FA8-8FD5-43E7-8238-9307AF1AF2F5}" type="presParOf" srcId="{5D2F0296-F633-4007-8230-1209BA62B114}" destId="{4FC705A3-6441-4EE7-BCE9-4DEBFF2ECC05}" srcOrd="1" destOrd="0" presId="urn:microsoft.com/office/officeart/2008/layout/VerticalCurvedList"/>
    <dgm:cxn modelId="{12E56B21-0C08-42EB-8D97-C240EC6654C8}" type="presParOf" srcId="{5D2F0296-F633-4007-8230-1209BA62B114}" destId="{5DAEBA64-2E65-4606-A2A3-2117BA27F8CE}" srcOrd="2" destOrd="0" presId="urn:microsoft.com/office/officeart/2008/layout/VerticalCurvedList"/>
    <dgm:cxn modelId="{79955A5E-A6D5-46A0-BA6B-1D8DFC966FF1}" type="presParOf" srcId="{5DAEBA64-2E65-4606-A2A3-2117BA27F8CE}" destId="{77C2556E-CEF6-4AA8-BD8F-D54E13E6BD03}" srcOrd="0" destOrd="0" presId="urn:microsoft.com/office/officeart/2008/layout/VerticalCurvedList"/>
    <dgm:cxn modelId="{9D71AF7D-9D25-43D7-803F-6556FFA6F0D6}" type="presParOf" srcId="{5D2F0296-F633-4007-8230-1209BA62B114}" destId="{E2169EAE-583A-43D2-8EC2-97BBA1EE26BC}" srcOrd="3" destOrd="0" presId="urn:microsoft.com/office/officeart/2008/layout/VerticalCurvedList"/>
    <dgm:cxn modelId="{9F36E4A1-3B51-4843-9CF7-69457AAC0FE8}" type="presParOf" srcId="{5D2F0296-F633-4007-8230-1209BA62B114}" destId="{EDC56B3A-8F50-4EA1-AA7B-1F77807A366D}" srcOrd="4" destOrd="0" presId="urn:microsoft.com/office/officeart/2008/layout/VerticalCurvedList"/>
    <dgm:cxn modelId="{6A887BDB-A578-4FCE-897C-07C822333B6B}" type="presParOf" srcId="{EDC56B3A-8F50-4EA1-AA7B-1F77807A366D}" destId="{A8E9F701-7822-43DB-9FE5-AF507B54A9B4}" srcOrd="0" destOrd="0" presId="urn:microsoft.com/office/officeart/2008/layout/VerticalCurvedList"/>
    <dgm:cxn modelId="{7E539C58-6FAE-4F45-B2AC-26BE31F25CEA}" type="presParOf" srcId="{5D2F0296-F633-4007-8230-1209BA62B114}" destId="{E2DDE1FA-9567-4F72-9D96-34B92A45BCE3}" srcOrd="5" destOrd="0" presId="urn:microsoft.com/office/officeart/2008/layout/VerticalCurvedList"/>
    <dgm:cxn modelId="{D4B7E03A-2AE2-486F-9B5B-760F79B42950}" type="presParOf" srcId="{5D2F0296-F633-4007-8230-1209BA62B114}" destId="{789D278F-9CDA-421C-A1E3-E91EBB04A6E3}" srcOrd="6" destOrd="0" presId="urn:microsoft.com/office/officeart/2008/layout/VerticalCurvedList"/>
    <dgm:cxn modelId="{82412CC4-A010-4BE6-8AF4-BD64C6F44A4F}" type="presParOf" srcId="{789D278F-9CDA-421C-A1E3-E91EBB04A6E3}" destId="{14D0245B-35D9-403D-B052-F03BA821F7FD}" srcOrd="0" destOrd="0" presId="urn:microsoft.com/office/officeart/2008/layout/VerticalCurvedList"/>
    <dgm:cxn modelId="{A44D16C7-A6B0-4890-BA71-1E6B0F1AE232}" type="presParOf" srcId="{5D2F0296-F633-4007-8230-1209BA62B114}" destId="{9949A9E1-223F-4825-9401-6D55E035C0B5}" srcOrd="7" destOrd="0" presId="urn:microsoft.com/office/officeart/2008/layout/VerticalCurvedList"/>
    <dgm:cxn modelId="{75BB14CC-EDD2-46A7-A4B0-1662ED966634}" type="presParOf" srcId="{5D2F0296-F633-4007-8230-1209BA62B114}" destId="{229494F8-AF92-429A-AC06-DCB39A68F487}" srcOrd="8" destOrd="0" presId="urn:microsoft.com/office/officeart/2008/layout/VerticalCurvedList"/>
    <dgm:cxn modelId="{72EEBBB7-CAAD-48B1-8B54-002F4F2BD985}" type="presParOf" srcId="{229494F8-AF92-429A-AC06-DCB39A68F487}" destId="{71F05B5E-E3F3-4165-9C3F-A3627B462458}" srcOrd="0" destOrd="0" presId="urn:microsoft.com/office/officeart/2008/layout/VerticalCurvedList"/>
    <dgm:cxn modelId="{F2B7D02E-E702-4A55-8925-936BE507B194}" type="presParOf" srcId="{5D2F0296-F633-4007-8230-1209BA62B114}" destId="{9CE18547-4C29-4989-BEC4-6398E2823A1F}" srcOrd="9" destOrd="0" presId="urn:microsoft.com/office/officeart/2008/layout/VerticalCurvedList"/>
    <dgm:cxn modelId="{BE883C58-5B89-410A-9343-ADD4214AD3CF}" type="presParOf" srcId="{5D2F0296-F633-4007-8230-1209BA62B114}" destId="{BA8AEAE4-FA61-4D4E-80CD-79A1D8A71B6E}" srcOrd="10" destOrd="0" presId="urn:microsoft.com/office/officeart/2008/layout/VerticalCurvedList"/>
    <dgm:cxn modelId="{70878D3F-EB4A-42A8-B8D3-5EA1DC70C696}" type="presParOf" srcId="{BA8AEAE4-FA61-4D4E-80CD-79A1D8A71B6E}" destId="{58191CF0-B765-44A5-A9FB-4B84B971A798}" srcOrd="0" destOrd="0" presId="urn:microsoft.com/office/officeart/2008/layout/VerticalCurvedList"/>
    <dgm:cxn modelId="{4DEC217E-9289-4878-97CF-F2A65A1C6BBF}" type="presParOf" srcId="{5D2F0296-F633-4007-8230-1209BA62B114}" destId="{44C84161-71BC-42F2-B1ED-EF3C883482DE}" srcOrd="11" destOrd="0" presId="urn:microsoft.com/office/officeart/2008/layout/VerticalCurvedList"/>
    <dgm:cxn modelId="{DE22C1C2-E95B-4533-850F-CA5DC392C862}" type="presParOf" srcId="{5D2F0296-F633-4007-8230-1209BA62B114}" destId="{C625B97E-E01E-4D15-AAA7-DEA7CE43BE87}" srcOrd="12" destOrd="0" presId="urn:microsoft.com/office/officeart/2008/layout/VerticalCurvedList"/>
    <dgm:cxn modelId="{98D8610D-348D-4842-94CE-72BFB9018F80}" type="presParOf" srcId="{C625B97E-E01E-4D15-AAA7-DEA7CE43BE87}" destId="{BCE81709-E898-4C43-A2FB-C952EBA6F7E6}" srcOrd="0" destOrd="0" presId="urn:microsoft.com/office/officeart/2008/layout/VerticalCurvedList"/>
    <dgm:cxn modelId="{B835D4B4-DE88-4B55-8031-7F499D671799}" type="presParOf" srcId="{5D2F0296-F633-4007-8230-1209BA62B114}" destId="{0FF9CDC8-0648-4348-9678-6B46696A2F68}" srcOrd="13" destOrd="0" presId="urn:microsoft.com/office/officeart/2008/layout/VerticalCurvedList"/>
    <dgm:cxn modelId="{6EA8B5A3-1399-4EBF-B901-84D9B177CEED}" type="presParOf" srcId="{5D2F0296-F633-4007-8230-1209BA62B114}" destId="{1F6C27D6-F450-4C68-9802-CC7BDFA9A061}" srcOrd="14" destOrd="0" presId="urn:microsoft.com/office/officeart/2008/layout/VerticalCurvedList"/>
    <dgm:cxn modelId="{EB7057AA-9671-4371-B68B-02B04BC7BA10}" type="presParOf" srcId="{1F6C27D6-F450-4C68-9802-CC7BDFA9A061}" destId="{DCE05FC1-360B-4C2B-8629-00CE09474D8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E156A-B596-4687-B475-EE8BC2EECAB4}" type="datetimeFigureOut">
              <a:rPr lang="es-CO" smtClean="0"/>
              <a:t>28/11/2018</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1BFD8-6690-42B8-906E-3D24A7D51BE9}" type="slidenum">
              <a:rPr lang="es-CO" smtClean="0"/>
              <a:t>‹#›</a:t>
            </a:fld>
            <a:endParaRPr lang="es-CO"/>
          </a:p>
        </p:txBody>
      </p:sp>
    </p:spTree>
    <p:extLst>
      <p:ext uri="{BB962C8B-B14F-4D97-AF65-F5344CB8AC3E}">
        <p14:creationId xmlns:p14="http://schemas.microsoft.com/office/powerpoint/2010/main" val="277600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2</a:t>
            </a:fld>
            <a:endParaRPr lang="es-ES">
              <a:solidFill>
                <a:prstClr val="black"/>
              </a:solidFill>
            </a:endParaRPr>
          </a:p>
        </p:txBody>
      </p:sp>
    </p:spTree>
    <p:extLst>
      <p:ext uri="{BB962C8B-B14F-4D97-AF65-F5344CB8AC3E}">
        <p14:creationId xmlns:p14="http://schemas.microsoft.com/office/powerpoint/2010/main" val="119674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a:defRPr/>
            </a:pPr>
            <a:fld id="{F68D2214-52D8-476D-80CC-C92376F03482}" type="slidenum">
              <a:rPr lang="es-CO" smtClean="0">
                <a:solidFill>
                  <a:prstClr val="black"/>
                </a:solidFill>
              </a:rPr>
              <a:pPr>
                <a:defRPr/>
              </a:pPr>
              <a:t>15</a:t>
            </a:fld>
            <a:endParaRPr lang="es-CO">
              <a:solidFill>
                <a:prstClr val="black"/>
              </a:solidFill>
            </a:endParaRPr>
          </a:p>
        </p:txBody>
      </p:sp>
    </p:spTree>
    <p:extLst>
      <p:ext uri="{BB962C8B-B14F-4D97-AF65-F5344CB8AC3E}">
        <p14:creationId xmlns:p14="http://schemas.microsoft.com/office/powerpoint/2010/main" val="337830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a:r>
              <a:rPr lang="en-US" sz="1200" kern="1200" dirty="0">
                <a:solidFill>
                  <a:schemeClr val="tx1"/>
                </a:solidFill>
                <a:effectLst/>
                <a:latin typeface="+mn-lt"/>
                <a:ea typeface="+mn-ea"/>
                <a:cs typeface="+mn-cs"/>
              </a:rPr>
              <a:t>Education roles.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Colombian Naval Academy has two roles in education.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Is Colombian Navy Naval Academy, along 80 years has trained officers who are crews of Colombian Navy Ships, and Colombian Marines.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in the other role is a University with more than 40 years.  As University is compromised with the essential functions of Colombian education established by the Ministry of Education, which are:  Teaching, investigation, and social projection. </a:t>
            </a:r>
          </a:p>
        </p:txBody>
      </p:sp>
      <p:sp>
        <p:nvSpPr>
          <p:cNvPr id="4" name="3 Marcador de número de diapositiva"/>
          <p:cNvSpPr>
            <a:spLocks noGrp="1"/>
          </p:cNvSpPr>
          <p:nvPr>
            <p:ph type="sldNum" sz="quarter" idx="10"/>
          </p:nvPr>
        </p:nvSpPr>
        <p:spPr/>
        <p:txBody>
          <a:bodyPr/>
          <a:lstStyle/>
          <a:p>
            <a:pPr>
              <a:defRPr/>
            </a:pPr>
            <a:fld id="{F68D2214-52D8-476D-80CC-C92376F03482}" type="slidenum">
              <a:rPr lang="es-CO" smtClean="0">
                <a:solidFill>
                  <a:prstClr val="black"/>
                </a:solidFill>
              </a:rPr>
              <a:pPr>
                <a:defRPr/>
              </a:pPr>
              <a:t>16</a:t>
            </a:fld>
            <a:endParaRPr lang="es-CO">
              <a:solidFill>
                <a:prstClr val="black"/>
              </a:solidFill>
            </a:endParaRPr>
          </a:p>
        </p:txBody>
      </p:sp>
    </p:spTree>
    <p:extLst>
      <p:ext uri="{BB962C8B-B14F-4D97-AF65-F5344CB8AC3E}">
        <p14:creationId xmlns:p14="http://schemas.microsoft.com/office/powerpoint/2010/main" val="22724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17</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As I mentioned earlier, the Colombian Naval Academy is in </a:t>
            </a:r>
            <a:r>
              <a:rPr lang="en-US" sz="1200" kern="1200" dirty="0" err="1">
                <a:solidFill>
                  <a:schemeClr val="tx1"/>
                </a:solidFill>
                <a:effectLst/>
                <a:latin typeface="+mn-lt"/>
                <a:ea typeface="+mn-ea"/>
                <a:cs typeface="+mn-cs"/>
              </a:rPr>
              <a:t>Manzanillo</a:t>
            </a:r>
            <a:r>
              <a:rPr lang="en-US" sz="1200" kern="1200" dirty="0">
                <a:solidFill>
                  <a:schemeClr val="tx1"/>
                </a:solidFill>
                <a:effectLst/>
                <a:latin typeface="+mn-lt"/>
                <a:ea typeface="+mn-ea"/>
                <a:cs typeface="+mn-cs"/>
              </a:rPr>
              <a:t> Island in Cartagena de </a:t>
            </a:r>
            <a:r>
              <a:rPr lang="en-US" sz="1200" kern="1200" dirty="0" err="1">
                <a:solidFill>
                  <a:schemeClr val="tx1"/>
                </a:solidFill>
                <a:effectLst/>
                <a:latin typeface="+mn-lt"/>
                <a:ea typeface="+mn-ea"/>
                <a:cs typeface="+mn-cs"/>
              </a:rPr>
              <a:t>Indias</a:t>
            </a:r>
            <a:r>
              <a:rPr lang="en-US" sz="1200" kern="1200" dirty="0">
                <a:solidFill>
                  <a:schemeClr val="tx1"/>
                </a:solidFill>
                <a:effectLst/>
                <a:latin typeface="+mn-lt"/>
                <a:ea typeface="+mn-ea"/>
                <a:cs typeface="+mn-cs"/>
              </a:rPr>
              <a:t>, where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academy has 44 hectares.</a:t>
            </a:r>
          </a:p>
          <a:p>
            <a:pPr marL="0" lvl="0" indent="0">
              <a:buFont typeface="+mj-lt"/>
              <a:buNone/>
            </a:pP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52 classrooms. (12.597 square </a:t>
            </a:r>
            <a:r>
              <a:rPr lang="en-US" sz="1200" kern="1200" dirty="0" err="1">
                <a:solidFill>
                  <a:schemeClr val="tx1"/>
                </a:solidFill>
                <a:effectLst/>
                <a:latin typeface="+mn-lt"/>
                <a:ea typeface="+mn-ea"/>
                <a:cs typeface="+mn-cs"/>
              </a:rPr>
              <a:t>meteres</a:t>
            </a:r>
            <a:r>
              <a:rPr lang="en-US" sz="1200" kern="1200" dirty="0">
                <a:solidFill>
                  <a:schemeClr val="tx1"/>
                </a:solidFill>
                <a:effectLst/>
                <a:latin typeface="+mn-lt"/>
                <a:ea typeface="+mn-ea"/>
                <a:cs typeface="+mn-cs"/>
              </a:rPr>
              <a:t>)</a:t>
            </a:r>
          </a:p>
          <a:p>
            <a:pPr marL="228600" lvl="0" indent="-228600">
              <a:buFont typeface="+mj-lt"/>
              <a:buAutoNum type="arabicPeriod"/>
            </a:pPr>
            <a:r>
              <a:rPr lang="en-US" sz="1200" kern="1200" dirty="0">
                <a:solidFill>
                  <a:schemeClr val="tx1"/>
                </a:solidFill>
                <a:effectLst/>
                <a:latin typeface="+mn-lt"/>
                <a:ea typeface="+mn-ea"/>
                <a:cs typeface="+mn-cs"/>
              </a:rPr>
              <a:t>10 laboratories (hydrography, oceanography laboratories, naval architecture, electronic, automatic control, communications, etc..), 8 specialized classrooms (systems, GIS, war games, </a:t>
            </a:r>
            <a:r>
              <a:rPr lang="en-US" sz="1200" kern="1200" dirty="0" err="1">
                <a:solidFill>
                  <a:schemeClr val="tx1"/>
                </a:solidFill>
                <a:effectLst/>
                <a:latin typeface="+mn-lt"/>
                <a:ea typeface="+mn-ea"/>
                <a:cs typeface="+mn-cs"/>
              </a:rPr>
              <a:t>GMDSS</a:t>
            </a:r>
            <a:r>
              <a:rPr lang="en-US" sz="1200" kern="1200" dirty="0">
                <a:solidFill>
                  <a:schemeClr val="tx1"/>
                </a:solidFill>
                <a:effectLst/>
                <a:latin typeface="+mn-lt"/>
                <a:ea typeface="+mn-ea"/>
                <a:cs typeface="+mn-cs"/>
              </a:rPr>
              <a:t>, tactics, navigation, seamanship), </a:t>
            </a:r>
          </a:p>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280416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18</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Library. </a:t>
            </a:r>
          </a:p>
          <a:p>
            <a:pPr marL="228600" lvl="0" indent="-228600">
              <a:buFont typeface="+mj-lt"/>
              <a:buAutoNum type="arabicPeriod"/>
            </a:pPr>
            <a:r>
              <a:rPr lang="en-US" sz="1200" kern="1200" dirty="0">
                <a:solidFill>
                  <a:schemeClr val="tx1"/>
                </a:solidFill>
                <a:effectLst/>
                <a:latin typeface="+mn-lt"/>
                <a:ea typeface="+mn-ea"/>
                <a:cs typeface="+mn-cs"/>
              </a:rPr>
              <a:t>Full mission simulator, </a:t>
            </a:r>
            <a:r>
              <a:rPr lang="en-US" sz="1200" kern="1200" dirty="0" err="1">
                <a:solidFill>
                  <a:schemeClr val="tx1"/>
                </a:solidFill>
                <a:effectLst/>
                <a:latin typeface="+mn-lt"/>
                <a:ea typeface="+mn-ea"/>
                <a:cs typeface="+mn-cs"/>
              </a:rPr>
              <a:t>GMDSS</a:t>
            </a:r>
            <a:r>
              <a:rPr lang="en-US" sz="1200" kern="1200" dirty="0">
                <a:solidFill>
                  <a:schemeClr val="tx1"/>
                </a:solidFill>
                <a:effectLst/>
                <a:latin typeface="+mn-lt"/>
                <a:ea typeface="+mn-ea"/>
                <a:cs typeface="+mn-cs"/>
              </a:rPr>
              <a:t> simulator, planetarium (the only one in the Caribbean Colombian coast).</a:t>
            </a:r>
          </a:p>
          <a:p>
            <a:pPr marL="228600" lvl="0" indent="-228600">
              <a:buFont typeface="+mj-lt"/>
              <a:buAutoNum type="arabicPeriod"/>
            </a:pPr>
            <a:r>
              <a:rPr lang="en-US" sz="1200" kern="1200" dirty="0">
                <a:solidFill>
                  <a:schemeClr val="tx1"/>
                </a:solidFill>
                <a:effectLst/>
                <a:latin typeface="+mn-lt"/>
                <a:ea typeface="+mn-ea"/>
                <a:cs typeface="+mn-cs"/>
              </a:rPr>
              <a:t>Two auditoriums with capabilities for four hundreds a one hundred students, six multiples classrooms, five rooms for meetings and video conferences. </a:t>
            </a:r>
          </a:p>
          <a:p>
            <a:pPr marL="228600" lvl="0" indent="-228600">
              <a:buFont typeface="+mj-lt"/>
              <a:buAutoNum type="arabicPeriod"/>
            </a:pPr>
            <a:r>
              <a:rPr lang="en-US" sz="1200" kern="1200" dirty="0">
                <a:solidFill>
                  <a:schemeClr val="tx1"/>
                </a:solidFill>
                <a:effectLst/>
                <a:latin typeface="+mn-lt"/>
                <a:ea typeface="+mn-ea"/>
                <a:cs typeface="+mn-cs"/>
              </a:rPr>
              <a:t>Coffees and snacks bar, mailing office.</a:t>
            </a:r>
          </a:p>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85639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19</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lvl="0" indent="-228600">
              <a:buFont typeface="+mj-lt"/>
              <a:buAutoNum type="arabicPeriod"/>
            </a:pPr>
            <a:r>
              <a:rPr lang="en-US" sz="1200" kern="1200" dirty="0">
                <a:solidFill>
                  <a:schemeClr val="tx1"/>
                </a:solidFill>
                <a:effectLst/>
                <a:latin typeface="+mn-lt"/>
                <a:ea typeface="+mn-ea"/>
                <a:cs typeface="+mn-cs"/>
              </a:rPr>
              <a:t>Sports areas for practice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soccer, swimming, running, basketball, volleyball, and others</a:t>
            </a:r>
          </a:p>
          <a:p>
            <a:pPr marL="228600" lvl="0" indent="-228600">
              <a:buFont typeface="+mj-lt"/>
              <a:buAutoNum type="arabicPeriod"/>
            </a:pPr>
            <a:r>
              <a:rPr lang="en-US" sz="1200" kern="1200" dirty="0">
                <a:solidFill>
                  <a:schemeClr val="tx1"/>
                </a:solidFill>
                <a:effectLst/>
                <a:latin typeface="+mn-lt"/>
                <a:ea typeface="+mn-ea"/>
                <a:cs typeface="+mn-cs"/>
              </a:rPr>
              <a:t>Boats for sailing, and practice traditional nautical sports as bow. </a:t>
            </a:r>
          </a:p>
          <a:p>
            <a:pPr marL="228600" lvl="0" indent="-228600">
              <a:buFont typeface="+mj-lt"/>
              <a:buAutoNum type="arabicPeriod"/>
            </a:pPr>
            <a:r>
              <a:rPr lang="en-US" sz="1200" kern="1200" dirty="0">
                <a:solidFill>
                  <a:schemeClr val="tx1"/>
                </a:solidFill>
                <a:effectLst/>
                <a:latin typeface="+mn-lt"/>
                <a:ea typeface="+mn-ea"/>
                <a:cs typeface="+mn-cs"/>
              </a:rPr>
              <a:t>Team of dive. </a:t>
            </a:r>
          </a:p>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1230472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20</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institution has libraries, archives, practice sites, laboratories, computer resources, audiovisual equipment and other sufficient and adequate bibliographic and technological resources. </a:t>
            </a:r>
          </a:p>
          <a:p>
            <a:endParaRPr lang="en-US" sz="1200" kern="1200" dirty="0">
              <a:solidFill>
                <a:schemeClr val="tx1"/>
              </a:solidFill>
              <a:effectLst/>
              <a:latin typeface="+mn-lt"/>
              <a:ea typeface="+mn-ea"/>
              <a:cs typeface="+mn-cs"/>
            </a:endParaRPr>
          </a:p>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613479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Technologic infrastructure as, web server, data server, email server, web- academic based system (</a:t>
            </a:r>
            <a:r>
              <a:rPr lang="en-US" sz="1200" kern="1200" dirty="0" err="1">
                <a:solidFill>
                  <a:schemeClr val="tx1"/>
                </a:solidFill>
                <a:effectLst/>
                <a:latin typeface="+mn-lt"/>
                <a:ea typeface="+mn-ea"/>
                <a:cs typeface="+mn-cs"/>
              </a:rPr>
              <a:t>BlackBoard</a:t>
            </a:r>
            <a:r>
              <a:rPr lang="en-US" sz="1200" kern="1200" dirty="0">
                <a:solidFill>
                  <a:schemeClr val="tx1"/>
                </a:solidFill>
                <a:effectLst/>
                <a:latin typeface="+mn-lt"/>
                <a:ea typeface="+mn-ea"/>
                <a:cs typeface="+mn-cs"/>
              </a:rPr>
              <a:t>).</a:t>
            </a:r>
          </a:p>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21</a:t>
            </a:fld>
            <a:endParaRPr lang="es-ES">
              <a:solidFill>
                <a:prstClr val="black"/>
              </a:solidFill>
            </a:endParaRPr>
          </a:p>
        </p:txBody>
      </p:sp>
    </p:spTree>
    <p:extLst>
      <p:ext uri="{BB962C8B-B14F-4D97-AF65-F5344CB8AC3E}">
        <p14:creationId xmlns:p14="http://schemas.microsoft.com/office/powerpoint/2010/main" val="359310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22</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 the Island of </a:t>
            </a:r>
            <a:r>
              <a:rPr lang="en-US" sz="1200" kern="1200" dirty="0" err="1">
                <a:solidFill>
                  <a:schemeClr val="tx1"/>
                </a:solidFill>
                <a:effectLst/>
                <a:latin typeface="+mn-lt"/>
                <a:ea typeface="+mn-ea"/>
                <a:cs typeface="+mn-cs"/>
              </a:rPr>
              <a:t>Manzanillo</a:t>
            </a:r>
            <a:r>
              <a:rPr lang="en-US" sz="1200" kern="1200" dirty="0">
                <a:solidFill>
                  <a:schemeClr val="tx1"/>
                </a:solidFill>
                <a:effectLst/>
                <a:latin typeface="+mn-lt"/>
                <a:ea typeface="+mn-ea"/>
                <a:cs typeface="+mn-cs"/>
              </a:rPr>
              <a:t> there is also the Center for Oceanographic and Hydrographic Research of the Caribbean (CIOH), with whom there is an agreement of academic cooperation and therefore we can use its laboratories of Chemistry, Geology, Hydrography, and Cartography. Also through this agreement we can uses the platforms from the Colombian Hydrographic Service under the command of the CIOH.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center has 3 Oceanographic and Hydrographic platforms, with capabilities to do surveys in depth and shallow waters, with multibeam and single beam sounders, likewise magnetometers, and side scan sonar, sub bottom profiler, sound velocity profilers,  Also fast boats with the same type of sensors used to do surveys.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in the center the students will be able to do the post processing, as part of the final project, using the software available for this purpose.</a:t>
            </a:r>
          </a:p>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271116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23</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238603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25</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buFontTx/>
              <a:buNone/>
            </a:pPr>
            <a:r>
              <a:rPr lang="es-ES" dirty="0">
                <a:latin typeface="Arial" charset="0"/>
              </a:rPr>
              <a:t>No cuadran las cuentas de los docentes ocasionales: Verificar con </a:t>
            </a:r>
            <a:r>
              <a:rPr lang="es-ES" dirty="0" err="1">
                <a:latin typeface="Arial" charset="0"/>
              </a:rPr>
              <a:t>Moises</a:t>
            </a:r>
            <a:r>
              <a:rPr lang="es-ES" dirty="0">
                <a:latin typeface="Arial" charset="0"/>
              </a:rPr>
              <a:t>.</a:t>
            </a:r>
          </a:p>
        </p:txBody>
      </p:sp>
    </p:spTree>
    <p:extLst>
      <p:ext uri="{BB962C8B-B14F-4D97-AF65-F5344CB8AC3E}">
        <p14:creationId xmlns:p14="http://schemas.microsoft.com/office/powerpoint/2010/main" val="94032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3</a:t>
            </a:fld>
            <a:endParaRPr lang="es-ES">
              <a:solidFill>
                <a:prstClr val="black"/>
              </a:solidFill>
            </a:endParaRPr>
          </a:p>
        </p:txBody>
      </p:sp>
    </p:spTree>
    <p:extLst>
      <p:ext uri="{BB962C8B-B14F-4D97-AF65-F5344CB8AC3E}">
        <p14:creationId xmlns:p14="http://schemas.microsoft.com/office/powerpoint/2010/main" val="407228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04057-FBF3-4E03-9418-2156F2873EC4}" type="slidenum">
              <a:rPr lang="es-CO" smtClean="0">
                <a:solidFill>
                  <a:prstClr val="black"/>
                </a:solidFill>
                <a:latin typeface="Arial" pitchFamily="34" charset="0"/>
              </a:rPr>
              <a:pPr fontAlgn="base">
                <a:spcBef>
                  <a:spcPct val="0"/>
                </a:spcBef>
                <a:spcAft>
                  <a:spcPct val="0"/>
                </a:spcAft>
                <a:defRPr/>
              </a:pPr>
              <a:t>26</a:t>
            </a:fld>
            <a:endParaRPr lang="es-CO">
              <a:solidFill>
                <a:prstClr val="black"/>
              </a:solidFill>
              <a:latin typeface="Arial"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buFontTx/>
              <a:buNone/>
            </a:pPr>
            <a:endParaRPr lang="es-ES" dirty="0">
              <a:latin typeface="Arial" charset="0"/>
            </a:endParaRPr>
          </a:p>
        </p:txBody>
      </p:sp>
    </p:spTree>
    <p:extLst>
      <p:ext uri="{BB962C8B-B14F-4D97-AF65-F5344CB8AC3E}">
        <p14:creationId xmlns:p14="http://schemas.microsoft.com/office/powerpoint/2010/main" val="114378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28</a:t>
            </a:fld>
            <a:endParaRPr lang="es-ES">
              <a:solidFill>
                <a:prstClr val="black"/>
              </a:solidFill>
            </a:endParaRPr>
          </a:p>
        </p:txBody>
      </p:sp>
    </p:spTree>
    <p:extLst>
      <p:ext uri="{BB962C8B-B14F-4D97-AF65-F5344CB8AC3E}">
        <p14:creationId xmlns:p14="http://schemas.microsoft.com/office/powerpoint/2010/main" val="156019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30</a:t>
            </a:fld>
            <a:endParaRPr lang="es-ES">
              <a:solidFill>
                <a:prstClr val="black"/>
              </a:solidFill>
            </a:endParaRPr>
          </a:p>
        </p:txBody>
      </p:sp>
    </p:spTree>
    <p:extLst>
      <p:ext uri="{BB962C8B-B14F-4D97-AF65-F5344CB8AC3E}">
        <p14:creationId xmlns:p14="http://schemas.microsoft.com/office/powerpoint/2010/main" val="840943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6EDFE5-4990-480F-A0BF-20901AF32BE8}" type="slidenum">
              <a:rPr lang="es-CO" smtClean="0">
                <a:solidFill>
                  <a:prstClr val="black"/>
                </a:solidFill>
                <a:latin typeface="Arial" pitchFamily="34" charset="0"/>
              </a:rPr>
              <a:pPr fontAlgn="base">
                <a:spcBef>
                  <a:spcPct val="0"/>
                </a:spcBef>
                <a:spcAft>
                  <a:spcPct val="0"/>
                </a:spcAft>
                <a:defRPr/>
              </a:pPr>
              <a:t>31</a:t>
            </a:fld>
            <a:endParaRPr lang="es-CO">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14712" y="4342464"/>
            <a:ext cx="5028579"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buFontTx/>
              <a:buNone/>
            </a:pPr>
            <a:endParaRPr lang="es-ES" dirty="0">
              <a:latin typeface="Arial" pitchFamily="34" charset="0"/>
            </a:endParaRPr>
          </a:p>
        </p:txBody>
      </p:sp>
    </p:spTree>
    <p:extLst>
      <p:ext uri="{BB962C8B-B14F-4D97-AF65-F5344CB8AC3E}">
        <p14:creationId xmlns:p14="http://schemas.microsoft.com/office/powerpoint/2010/main" val="359327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Colombia is a bi-oceanic country with a privileged geographic position over the world, it has three thousand and hundred eighty-nine kilometers of coastline on the Caribbean and Pacific, nine hundred twenty-eight thousand and six hundred square kilometers of maritime surface, two thousand eight hundred sixty square kilometers of coral areas, four archipelagos an at least one hundred islands.   </a:t>
            </a:r>
          </a:p>
        </p:txBody>
      </p:sp>
      <p:sp>
        <p:nvSpPr>
          <p:cNvPr id="4" name="3 Marcador de número de diapositiva"/>
          <p:cNvSpPr>
            <a:spLocks noGrp="1"/>
          </p:cNvSpPr>
          <p:nvPr>
            <p:ph type="sldNum" sz="quarter" idx="10"/>
          </p:nvPr>
        </p:nvSpPr>
        <p:spPr/>
        <p:txBody>
          <a:bodyPr/>
          <a:lstStyle/>
          <a:p>
            <a:fld id="{DF70AEE9-7C46-8D4A-9F38-8F8B1DB4685F}" type="slidenum">
              <a:rPr lang="es-ES" smtClean="0">
                <a:solidFill>
                  <a:prstClr val="black"/>
                </a:solidFill>
              </a:rPr>
              <a:pPr/>
              <a:t>4</a:t>
            </a:fld>
            <a:endParaRPr lang="es-ES">
              <a:solidFill>
                <a:prstClr val="black"/>
              </a:solidFill>
            </a:endParaRPr>
          </a:p>
        </p:txBody>
      </p:sp>
    </p:spTree>
    <p:extLst>
      <p:ext uri="{BB962C8B-B14F-4D97-AF65-F5344CB8AC3E}">
        <p14:creationId xmlns:p14="http://schemas.microsoft.com/office/powerpoint/2010/main" val="391133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kern="1200" dirty="0">
                <a:solidFill>
                  <a:schemeClr val="tx1"/>
                </a:solidFill>
                <a:effectLst/>
                <a:latin typeface="+mn-lt"/>
                <a:ea typeface="+mn-ea"/>
                <a:cs typeface="+mn-cs"/>
              </a:rPr>
              <a:t>Aware of importance, it is structured a National Policy of the Ocean and the Maritime Spaces (</a:t>
            </a:r>
            <a:r>
              <a:rPr lang="en-US" sz="1200" kern="1200" dirty="0" err="1">
                <a:solidFill>
                  <a:schemeClr val="tx1"/>
                </a:solidFill>
                <a:effectLst/>
                <a:latin typeface="+mn-lt"/>
                <a:ea typeface="+mn-ea"/>
                <a:cs typeface="+mn-cs"/>
              </a:rPr>
              <a:t>PNOEC</a:t>
            </a:r>
            <a:r>
              <a:rPr lang="en-US" sz="1200" kern="1200" dirty="0">
                <a:solidFill>
                  <a:schemeClr val="tx1"/>
                </a:solidFill>
                <a:effectLst/>
                <a:latin typeface="+mn-lt"/>
                <a:ea typeface="+mn-ea"/>
                <a:cs typeface="+mn-cs"/>
              </a:rPr>
              <a:t>) for the period to twenty sixty to twenty thirty, document that projects the route of Colombia to be a Maritime Middle Power (</a:t>
            </a:r>
            <a:r>
              <a:rPr lang="en-US" sz="1200" kern="1200" dirty="0" err="1">
                <a:solidFill>
                  <a:schemeClr val="tx1"/>
                </a:solidFill>
                <a:effectLst/>
                <a:latin typeface="+mn-lt"/>
                <a:ea typeface="+mn-ea"/>
                <a:cs typeface="+mn-cs"/>
              </a:rPr>
              <a:t>MMP</a:t>
            </a:r>
            <a:r>
              <a:rPr lang="en-US" sz="1200" kern="1200" dirty="0">
                <a:solidFill>
                  <a:schemeClr val="tx1"/>
                </a:solidFill>
                <a:effectLst/>
                <a:latin typeface="+mn-lt"/>
                <a:ea typeface="+mn-ea"/>
                <a:cs typeface="+mn-cs"/>
              </a:rPr>
              <a:t>), in where recognize the, Maritime and Oceanic Privileged position,  National Maritime Interest, and Politic Will of Maritime Power .  </a:t>
            </a:r>
          </a:p>
          <a:p>
            <a:pPr algn="just"/>
            <a:endParaRPr lang="en-US" sz="1200" kern="1200" dirty="0">
              <a:solidFill>
                <a:schemeClr val="tx1"/>
              </a:solidFill>
              <a:effectLst/>
              <a:latin typeface="+mn-lt"/>
              <a:ea typeface="+mn-ea"/>
              <a:cs typeface="+mn-cs"/>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Policy projects the path of Colombia towards a Maritime Middle Power (</a:t>
            </a:r>
            <a:r>
              <a:rPr lang="en-US" sz="1200" kern="1200" dirty="0" err="1">
                <a:solidFill>
                  <a:schemeClr val="tx1"/>
                </a:solidFill>
                <a:effectLst/>
                <a:latin typeface="+mn-lt"/>
                <a:ea typeface="+mn-ea"/>
                <a:cs typeface="+mn-cs"/>
              </a:rPr>
              <a:t>MMP</a:t>
            </a:r>
            <a:r>
              <a:rPr lang="en-US" sz="1200" kern="1200" dirty="0">
                <a:solidFill>
                  <a:schemeClr val="tx1"/>
                </a:solidFill>
                <a:effectLst/>
                <a:latin typeface="+mn-lt"/>
                <a:ea typeface="+mn-ea"/>
                <a:cs typeface="+mn-cs"/>
              </a:rPr>
              <a:t>), through guidelines for cooperation and integration in marine affairs, economic development, sustainable use of resources, ordering of the marine-coastal territory, protection of biodiversity and defense of the sobering; always seeking the welfare of Colombians.</a:t>
            </a:r>
          </a:p>
          <a:p>
            <a:r>
              <a:rPr lang="en-US" sz="1200" kern="1200" dirty="0">
                <a:solidFill>
                  <a:schemeClr val="tx1"/>
                </a:solidFill>
                <a:effectLst/>
                <a:latin typeface="+mn-lt"/>
                <a:ea typeface="+mn-ea"/>
                <a:cs typeface="+mn-cs"/>
              </a:rPr>
              <a:t> </a:t>
            </a:r>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5</a:t>
            </a:fld>
            <a:endParaRPr lang="es-ES">
              <a:solidFill>
                <a:prstClr val="black"/>
              </a:solidFill>
            </a:endParaRPr>
          </a:p>
        </p:txBody>
      </p:sp>
    </p:spTree>
    <p:extLst>
      <p:ext uri="{BB962C8B-B14F-4D97-AF65-F5344CB8AC3E}">
        <p14:creationId xmlns:p14="http://schemas.microsoft.com/office/powerpoint/2010/main" val="4098486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new policy was projected with vision 2030, and will seek the promotion of the National Maritime Interests, the appropriation and recognition of the maritime territory, the sustainable use of resources, the conservation of the environment, the ordering and governance of the territory, the surveillance and control permanent of the jurisdictional spaces, and the growth and competitiveness of the sectors that develop maritime activities, safeguarding the resource for the current and future generations, increasing the quality of life of the inhabitants of the coastal zones and promoting the national development.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renewed approach also incorporates scenarios of multilateral participation and concepts such as "Blue Economy" and "Integral Maritime Security" as management tools.</a:t>
            </a:r>
          </a:p>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6</a:t>
            </a:fld>
            <a:endParaRPr lang="es-ES">
              <a:solidFill>
                <a:prstClr val="black"/>
              </a:solidFill>
            </a:endParaRPr>
          </a:p>
        </p:txBody>
      </p:sp>
    </p:spTree>
    <p:extLst>
      <p:ext uri="{BB962C8B-B14F-4D97-AF65-F5344CB8AC3E}">
        <p14:creationId xmlns:p14="http://schemas.microsoft.com/office/powerpoint/2010/main" val="223099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pPr/>
              <a:t>7</a:t>
            </a:fld>
            <a:endParaRPr lang="es-ES"/>
          </a:p>
        </p:txBody>
      </p:sp>
    </p:spTree>
    <p:extLst>
      <p:ext uri="{BB962C8B-B14F-4D97-AF65-F5344CB8AC3E}">
        <p14:creationId xmlns:p14="http://schemas.microsoft.com/office/powerpoint/2010/main" val="14977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Colombia in its privileged position and as mentioned above requires a "strategy that leads to think about the reduction of risks in the development of maritime activities, contemplating new aids to navigation, monitoring systems, generation of Colombian nautical cartography, and acquisition of equipment for Surveillance, Control and Maritime Traffic "(</a:t>
            </a:r>
            <a:r>
              <a:rPr lang="en-US" sz="1200" kern="1200" dirty="0" err="1">
                <a:solidFill>
                  <a:schemeClr val="tx1"/>
                </a:solidFill>
                <a:effectLst/>
                <a:latin typeface="+mn-lt"/>
                <a:ea typeface="+mn-ea"/>
                <a:cs typeface="+mn-cs"/>
              </a:rPr>
              <a:t>Comision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Colombiana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Oceano</a:t>
            </a:r>
            <a:r>
              <a:rPr lang="en-US" sz="1200" kern="1200" dirty="0">
                <a:solidFill>
                  <a:schemeClr val="tx1"/>
                </a:solidFill>
                <a:effectLst/>
                <a:latin typeface="+mn-lt"/>
                <a:ea typeface="+mn-ea"/>
                <a:cs typeface="+mn-cs"/>
              </a:rPr>
              <a:t>, 2017).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task, the National Government, through the Ministry of National Defense, has delegated to the Colombian Navy, and the Maritime General Direction, so that by working in a coordinated manner, they generate strategies and lines of action.</a:t>
            </a:r>
          </a:p>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233769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Strengthening of activities aimed at administering, preserving and defending the marine, submarine, coastal and fluvial Colombian territory.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Fluvial and Maritime Vertex</a:t>
            </a:r>
          </a:p>
          <a:p>
            <a:r>
              <a:rPr lang="en-US" sz="1200" kern="1200" dirty="0">
                <a:solidFill>
                  <a:schemeClr val="tx1"/>
                </a:solidFill>
                <a:effectLst/>
                <a:latin typeface="+mn-lt"/>
                <a:ea typeface="+mn-ea"/>
                <a:cs typeface="+mn-cs"/>
              </a:rPr>
              <a:t>a.	State presence in all oceanic’s and fluvial spaces through the protection of human live.</a:t>
            </a:r>
          </a:p>
          <a:p>
            <a:r>
              <a:rPr lang="en-US" sz="1200" kern="1200" dirty="0">
                <a:solidFill>
                  <a:schemeClr val="tx1"/>
                </a:solidFill>
                <a:effectLst/>
                <a:latin typeface="+mn-lt"/>
                <a:ea typeface="+mn-ea"/>
                <a:cs typeface="+mn-cs"/>
              </a:rPr>
              <a:t>b.	To guarantee the free navigation.</a:t>
            </a:r>
          </a:p>
          <a:p>
            <a:r>
              <a:rPr lang="en-US" sz="1200" kern="1200" dirty="0">
                <a:solidFill>
                  <a:schemeClr val="tx1"/>
                </a:solidFill>
                <a:effectLst/>
                <a:latin typeface="+mn-lt"/>
                <a:ea typeface="+mn-ea"/>
                <a:cs typeface="+mn-cs"/>
              </a:rPr>
              <a:t>c.	Establish and maintain the enough cartography and maritime signaling in ports, coasts and rivers.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Maritime Development Vertex</a:t>
            </a:r>
          </a:p>
          <a:p>
            <a:r>
              <a:rPr lang="en-US" sz="1200" kern="1200" dirty="0">
                <a:solidFill>
                  <a:schemeClr val="tx1"/>
                </a:solidFill>
                <a:effectLst/>
                <a:latin typeface="+mn-lt"/>
                <a:ea typeface="+mn-ea"/>
                <a:cs typeface="+mn-cs"/>
              </a:rPr>
              <a:t>a.	Keep, enhance and promote the national cartographic service.</a:t>
            </a:r>
          </a:p>
          <a:p>
            <a:r>
              <a:rPr lang="en-US" sz="1200" kern="1200" dirty="0">
                <a:solidFill>
                  <a:schemeClr val="tx1"/>
                </a:solidFill>
                <a:effectLst/>
                <a:latin typeface="+mn-lt"/>
                <a:ea typeface="+mn-ea"/>
                <a:cs typeface="+mn-cs"/>
              </a:rPr>
              <a:t>b.	Keep a meteorological service with operational focus, able to give opportune and reliable information.</a:t>
            </a:r>
          </a:p>
          <a:p>
            <a:r>
              <a:rPr lang="en-US" sz="1200" kern="1200" dirty="0">
                <a:solidFill>
                  <a:schemeClr val="tx1"/>
                </a:solidFill>
                <a:effectLst/>
                <a:latin typeface="+mn-lt"/>
                <a:ea typeface="+mn-ea"/>
                <a:cs typeface="+mn-cs"/>
              </a:rPr>
              <a:t>c.	Contribute to navigation security, and support whom use the sea as a economic support.</a:t>
            </a:r>
          </a:p>
          <a:p>
            <a:r>
              <a:rPr lang="es-CO" dirty="0"/>
              <a:t>Cambiar por la estrategia pentagonal </a:t>
            </a:r>
            <a:r>
              <a:rPr lang="es-CO" dirty="0" err="1"/>
              <a:t>arc</a:t>
            </a:r>
            <a:endParaRPr lang="es-CO" dirty="0"/>
          </a:p>
          <a:p>
            <a:endParaRPr lang="es-CO" dirty="0"/>
          </a:p>
          <a:p>
            <a:pPr marL="228600" marR="0" indent="-228600" algn="l" defTabSz="457200" rtl="0" eaLnBrk="1" fontAlgn="auto" latinLnBrk="0" hangingPunct="1">
              <a:lnSpc>
                <a:spcPct val="100000"/>
              </a:lnSpc>
              <a:spcBef>
                <a:spcPts val="0"/>
              </a:spcBef>
              <a:spcAft>
                <a:spcPts val="0"/>
              </a:spcAft>
              <a:buClrTx/>
              <a:buSzTx/>
              <a:buFontTx/>
              <a:buAutoNum type="arabicPeriod" startAt="3"/>
              <a:tabLst/>
              <a:defRPr/>
            </a:pPr>
            <a:r>
              <a:rPr lang="en-US" sz="1200" kern="1200" dirty="0">
                <a:solidFill>
                  <a:schemeClr val="tx1"/>
                </a:solidFill>
                <a:effectLst/>
                <a:latin typeface="+mn-lt"/>
                <a:ea typeface="+mn-ea"/>
                <a:cs typeface="+mn-cs"/>
              </a:rPr>
              <a:t>International</a:t>
            </a:r>
            <a:r>
              <a:rPr lang="en-US" sz="1200" kern="1200" baseline="0" dirty="0">
                <a:solidFill>
                  <a:schemeClr val="tx1"/>
                </a:solidFill>
                <a:effectLst/>
                <a:latin typeface="+mn-lt"/>
                <a:ea typeface="+mn-ea"/>
                <a:cs typeface="+mn-cs"/>
              </a:rPr>
              <a:t> Role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Strengthening of the presence and leadership in international maritime coordination scenarios such as Antarctic Treaty, </a:t>
            </a:r>
            <a:r>
              <a:rPr lang="en-US" sz="1200" kern="1200" dirty="0" err="1">
                <a:solidFill>
                  <a:schemeClr val="tx1"/>
                </a:solidFill>
                <a:effectLst/>
                <a:latin typeface="+mn-lt"/>
                <a:ea typeface="+mn-ea"/>
                <a:cs typeface="+mn-cs"/>
              </a:rPr>
              <a:t>GMDSS</a:t>
            </a:r>
            <a:r>
              <a:rPr lang="en-US" sz="1200" kern="1200" dirty="0">
                <a:solidFill>
                  <a:schemeClr val="tx1"/>
                </a:solidFill>
                <a:effectLst/>
                <a:latin typeface="+mn-lt"/>
                <a:ea typeface="+mn-ea"/>
                <a:cs typeface="+mn-cs"/>
              </a:rPr>
              <a:t>, and the security system of the Colombian west Caribbean. </a:t>
            </a:r>
          </a:p>
          <a:p>
            <a:endParaRPr lang="es-CO" dirty="0"/>
          </a:p>
        </p:txBody>
      </p:sp>
      <p:sp>
        <p:nvSpPr>
          <p:cNvPr id="4" name="3 Marcador de número de diapositiva"/>
          <p:cNvSpPr>
            <a:spLocks noGrp="1"/>
          </p:cNvSpPr>
          <p:nvPr>
            <p:ph type="sldNum" sz="quarter" idx="10"/>
          </p:nvPr>
        </p:nvSpPr>
        <p:spPr/>
        <p:txBody>
          <a:bodyPr/>
          <a:lstStyle/>
          <a:p>
            <a:fld id="{A491287F-A834-44B5-BC58-6E4515B9F9E9}" type="slidenum">
              <a:rPr lang="es-CO" smtClean="0">
                <a:solidFill>
                  <a:prstClr val="black"/>
                </a:solidFill>
              </a:rPr>
              <a:pPr/>
              <a:t>9</a:t>
            </a:fld>
            <a:endParaRPr lang="es-CO">
              <a:solidFill>
                <a:prstClr val="black"/>
              </a:solidFill>
            </a:endParaRPr>
          </a:p>
        </p:txBody>
      </p:sp>
    </p:spTree>
    <p:extLst>
      <p:ext uri="{BB962C8B-B14F-4D97-AF65-F5344CB8AC3E}">
        <p14:creationId xmlns:p14="http://schemas.microsoft.com/office/powerpoint/2010/main" val="2391106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DF70AEE9-7C46-8D4A-9F38-8F8B1DB4685F}" type="slidenum">
              <a:rPr lang="es-ES" smtClean="0">
                <a:solidFill>
                  <a:prstClr val="black"/>
                </a:solidFill>
              </a:rPr>
              <a:pPr/>
              <a:t>10</a:t>
            </a:fld>
            <a:endParaRPr lang="es-ES">
              <a:solidFill>
                <a:prstClr val="black"/>
              </a:solidFill>
            </a:endParaRPr>
          </a:p>
        </p:txBody>
      </p:sp>
    </p:spTree>
    <p:extLst>
      <p:ext uri="{BB962C8B-B14F-4D97-AF65-F5344CB8AC3E}">
        <p14:creationId xmlns:p14="http://schemas.microsoft.com/office/powerpoint/2010/main" val="137217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421098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225615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1010337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992774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351289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109993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2101834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202353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788245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118771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17675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4195209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70147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264506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073467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3" name="Rectangle 4"/>
          <p:cNvSpPr>
            <a:spLocks noGrp="1" noChangeArrowheads="1"/>
          </p:cNvSpPr>
          <p:nvPr>
            <p:ph type="dt" sz="half" idx="10"/>
          </p:nvPr>
        </p:nvSpPr>
        <p:spPr/>
        <p:txBody>
          <a:bodyPr/>
          <a:lstStyle>
            <a:lvl1pPr>
              <a:defRPr/>
            </a:lvl1pPr>
          </a:lstStyle>
          <a:p>
            <a:pPr>
              <a:defRPr/>
            </a:pPr>
            <a:endParaRPr lang="es-CO">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06FBD79-74B4-4CAB-AAFB-61D2C4607E5A}" type="slidenum">
              <a:rPr lang="es-CO">
                <a:solidFill>
                  <a:prstClr val="black">
                    <a:tint val="75000"/>
                  </a:prstClr>
                </a:solidFill>
              </a:rPr>
              <a:pPr>
                <a:defRPr/>
              </a:pPr>
              <a:t>‹#›</a:t>
            </a:fld>
            <a:endParaRPr lang="es-CO">
              <a:solidFill>
                <a:prstClr val="black">
                  <a:tint val="75000"/>
                </a:prstClr>
              </a:solidFill>
            </a:endParaRPr>
          </a:p>
        </p:txBody>
      </p:sp>
    </p:spTree>
    <p:extLst>
      <p:ext uri="{BB962C8B-B14F-4D97-AF65-F5344CB8AC3E}">
        <p14:creationId xmlns:p14="http://schemas.microsoft.com/office/powerpoint/2010/main" val="395437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164698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317328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119039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275095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327264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265538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F5D344B-19BB-47BA-AC8F-3B3398878AEC}" type="datetimeFigureOut">
              <a:rPr lang="es-CO" smtClean="0"/>
              <a:t>28/11/2018</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AE082798-703F-4EDD-9FDC-DC5259FEE2FC}" type="slidenum">
              <a:rPr lang="es-CO" smtClean="0"/>
              <a:t>‹#›</a:t>
            </a:fld>
            <a:endParaRPr lang="es-CO"/>
          </a:p>
        </p:txBody>
      </p:sp>
    </p:spTree>
    <p:extLst>
      <p:ext uri="{BB962C8B-B14F-4D97-AF65-F5344CB8AC3E}">
        <p14:creationId xmlns:p14="http://schemas.microsoft.com/office/powerpoint/2010/main" val="1237128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D344B-19BB-47BA-AC8F-3B3398878AEC}" type="datetimeFigureOut">
              <a:rPr lang="es-CO" smtClean="0"/>
              <a:t>28/11/2018</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82798-703F-4EDD-9FDC-DC5259FEE2FC}" type="slidenum">
              <a:rPr lang="es-CO" smtClean="0"/>
              <a:t>‹#›</a:t>
            </a:fld>
            <a:endParaRPr lang="es-CO"/>
          </a:p>
        </p:txBody>
      </p:sp>
    </p:spTree>
    <p:extLst>
      <p:ext uri="{BB962C8B-B14F-4D97-AF65-F5344CB8AC3E}">
        <p14:creationId xmlns:p14="http://schemas.microsoft.com/office/powerpoint/2010/main" val="663328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F5C98-2858-4BC5-94E7-E5533469F7C9}" type="datetimeFigureOut">
              <a:rPr lang="es-CO" smtClean="0">
                <a:solidFill>
                  <a:prstClr val="black">
                    <a:tint val="75000"/>
                  </a:prstClr>
                </a:solidFill>
              </a:rPr>
              <a:pPr/>
              <a:t>28/11/2018</a:t>
            </a:fld>
            <a:endParaRPr lang="es-C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27E7F-A3C8-48B8-A8E2-2ED399C0369A}"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156195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1.emf"/><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hyperlink" Target="mailto:jpfof@enap.edu.co"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mailto:jdfof@enap.edu.c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10.png"/><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16024" y="2060848"/>
            <a:ext cx="7772400" cy="1470025"/>
          </a:xfrm>
        </p:spPr>
        <p:txBody>
          <a:bodyPr>
            <a:noAutofit/>
          </a:bodyPr>
          <a:lstStyle/>
          <a:p>
            <a:r>
              <a:rPr lang="en-US" sz="3200" b="1" dirty="0"/>
              <a:t>CATEGORY A HYDROGRAPHY COURSE</a:t>
            </a:r>
            <a:r>
              <a:rPr lang="es-CO" sz="3000" b="1" dirty="0"/>
              <a:t/>
            </a:r>
            <a:br>
              <a:rPr lang="es-CO" sz="3000" b="1" dirty="0"/>
            </a:br>
            <a:endParaRPr lang="es-CO" sz="3000" b="1" dirty="0"/>
          </a:p>
        </p:txBody>
      </p:sp>
      <p:sp>
        <p:nvSpPr>
          <p:cNvPr id="3" name="2 Subtítulo"/>
          <p:cNvSpPr>
            <a:spLocks noGrp="1"/>
          </p:cNvSpPr>
          <p:nvPr>
            <p:ph type="subTitle" idx="1"/>
          </p:nvPr>
        </p:nvSpPr>
        <p:spPr>
          <a:xfrm>
            <a:off x="827584" y="3789040"/>
            <a:ext cx="7560840" cy="2520280"/>
          </a:xfrm>
        </p:spPr>
        <p:txBody>
          <a:bodyPr>
            <a:noAutofit/>
          </a:bodyPr>
          <a:lstStyle/>
          <a:p>
            <a:r>
              <a:rPr lang="es-CO" sz="2400" b="1" dirty="0"/>
              <a:t>OCEANOGRAPHY FACULTY</a:t>
            </a:r>
          </a:p>
          <a:p>
            <a:r>
              <a:rPr lang="es-CO" sz="2400" b="1" dirty="0"/>
              <a:t/>
            </a:r>
            <a:br>
              <a:rPr lang="es-CO" sz="2400" b="1" dirty="0"/>
            </a:br>
            <a:r>
              <a:rPr lang="es-CO" sz="2000" b="1" dirty="0"/>
              <a:t>COLOMBIAN NAVAL ACADEMY "ALMIRANTE PADILLA"</a:t>
            </a:r>
            <a:endParaRPr lang="es-CO" sz="2000" dirty="0"/>
          </a:p>
          <a:p>
            <a:r>
              <a:rPr lang="es-CO" sz="1800" dirty="0"/>
              <a:t/>
            </a:r>
            <a:br>
              <a:rPr lang="es-CO" sz="1800" dirty="0"/>
            </a:br>
            <a:r>
              <a:rPr lang="es-CO" sz="1800" dirty="0" smtClean="0"/>
              <a:t>27 de Noviembre de 2018</a:t>
            </a:r>
            <a:endParaRPr lang="es-CO" sz="1800" dirty="0"/>
          </a:p>
        </p:txBody>
      </p:sp>
    </p:spTree>
    <p:extLst>
      <p:ext uri="{BB962C8B-B14F-4D97-AF65-F5344CB8AC3E}">
        <p14:creationId xmlns:p14="http://schemas.microsoft.com/office/powerpoint/2010/main" val="27144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l="20204" t="21796" b="24556"/>
          <a:stretch/>
        </p:blipFill>
        <p:spPr>
          <a:xfrm>
            <a:off x="0" y="-27384"/>
            <a:ext cx="9144000" cy="6912768"/>
          </a:xfrm>
          <a:prstGeom prst="rect">
            <a:avLst/>
          </a:prstGeom>
        </p:spPr>
      </p:pic>
      <p:grpSp>
        <p:nvGrpSpPr>
          <p:cNvPr id="19" name="Grupo 18"/>
          <p:cNvGrpSpPr/>
          <p:nvPr/>
        </p:nvGrpSpPr>
        <p:grpSpPr>
          <a:xfrm>
            <a:off x="107504" y="116632"/>
            <a:ext cx="3240360" cy="1620000"/>
            <a:chOff x="3803741" y="4137637"/>
            <a:chExt cx="3515194" cy="1644221"/>
          </a:xfrm>
        </p:grpSpPr>
        <p:sp>
          <p:nvSpPr>
            <p:cNvPr id="20" name="Rectángulo redondeado 19"/>
            <p:cNvSpPr/>
            <p:nvPr/>
          </p:nvSpPr>
          <p:spPr>
            <a:xfrm>
              <a:off x="3803741" y="4137637"/>
              <a:ext cx="3515194" cy="1644221"/>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1" name="CuadroTexto 20"/>
            <p:cNvSpPr txBox="1"/>
            <p:nvPr/>
          </p:nvSpPr>
          <p:spPr>
            <a:xfrm>
              <a:off x="3803741" y="5151391"/>
              <a:ext cx="3515193" cy="374854"/>
            </a:xfrm>
            <a:prstGeom prst="rect">
              <a:avLst/>
            </a:prstGeom>
            <a:noFill/>
          </p:spPr>
          <p:txBody>
            <a:bodyPr wrap="square" rtlCol="0">
              <a:spAutoFit/>
            </a:bodyPr>
            <a:lstStyle/>
            <a:p>
              <a:pPr algn="ctr"/>
              <a:r>
                <a:rPr lang="es-ES" b="1" dirty="0">
                  <a:solidFill>
                    <a:srgbClr val="FFFF00"/>
                  </a:solidFill>
                  <a:latin typeface="Arial"/>
                  <a:cs typeface="Arial"/>
                </a:rPr>
                <a:t>2. </a:t>
              </a:r>
              <a:r>
                <a:rPr lang="en-US" dirty="0">
                  <a:solidFill>
                    <a:srgbClr val="FFFFFF"/>
                  </a:solidFill>
                  <a:latin typeface="Arial"/>
                  <a:cs typeface="Arial"/>
                </a:rPr>
                <a:t>Colombian Hydrography</a:t>
              </a:r>
              <a:endParaRPr lang="es-ES" dirty="0">
                <a:solidFill>
                  <a:srgbClr val="FFFFFF"/>
                </a:solidFill>
                <a:latin typeface="Arial"/>
                <a:cs typeface="Arial"/>
              </a:endParaRPr>
            </a:p>
          </p:txBody>
        </p:sp>
        <p:grpSp>
          <p:nvGrpSpPr>
            <p:cNvPr id="22" name="Grupo 21"/>
            <p:cNvGrpSpPr/>
            <p:nvPr/>
          </p:nvGrpSpPr>
          <p:grpSpPr>
            <a:xfrm>
              <a:off x="4391871" y="4413705"/>
              <a:ext cx="2004158" cy="461666"/>
              <a:chOff x="2106389" y="3157366"/>
              <a:chExt cx="2004158" cy="461666"/>
            </a:xfrm>
          </p:grpSpPr>
          <p:sp>
            <p:nvSpPr>
              <p:cNvPr id="23" name="Rectángulo redondeado 22"/>
              <p:cNvSpPr/>
              <p:nvPr/>
            </p:nvSpPr>
            <p:spPr>
              <a:xfrm>
                <a:off x="2106389" y="3157366"/>
                <a:ext cx="2004158" cy="461665"/>
              </a:xfrm>
              <a:prstGeom prst="roundRect">
                <a:avLst/>
              </a:prstGeom>
              <a:solidFill>
                <a:schemeClr val="tx2">
                  <a:lumMod val="40000"/>
                  <a:lumOff val="60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4" name="CuadroTexto 23"/>
              <p:cNvSpPr txBox="1"/>
              <p:nvPr/>
            </p:nvSpPr>
            <p:spPr>
              <a:xfrm>
                <a:off x="2322413" y="3157367"/>
                <a:ext cx="1728192"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grpSp>
      </p:grpSp>
    </p:spTree>
    <p:extLst>
      <p:ext uri="{BB962C8B-B14F-4D97-AF65-F5344CB8AC3E}">
        <p14:creationId xmlns:p14="http://schemas.microsoft.com/office/powerpoint/2010/main" val="284218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cxnSp>
        <p:nvCxnSpPr>
          <p:cNvPr id="4" name="23 Conector angular"/>
          <p:cNvCxnSpPr/>
          <p:nvPr/>
        </p:nvCxnSpPr>
        <p:spPr>
          <a:xfrm rot="16200000" flipV="1">
            <a:off x="4017020" y="3710692"/>
            <a:ext cx="529482" cy="577250"/>
          </a:xfrm>
          <a:prstGeom prst="bentConnector2">
            <a:avLst/>
          </a:prstGeom>
          <a:ln w="22225">
            <a:solidFill>
              <a:srgbClr val="FFC67A"/>
            </a:solidFill>
          </a:ln>
        </p:spPr>
        <p:style>
          <a:lnRef idx="1">
            <a:schemeClr val="dk1"/>
          </a:lnRef>
          <a:fillRef idx="0">
            <a:schemeClr val="dk1"/>
          </a:fillRef>
          <a:effectRef idx="0">
            <a:schemeClr val="dk1"/>
          </a:effectRef>
          <a:fontRef idx="minor">
            <a:schemeClr val="tx1"/>
          </a:fontRef>
        </p:style>
      </p:cxnSp>
      <p:sp>
        <p:nvSpPr>
          <p:cNvPr id="8" name="8 CuadroTexto"/>
          <p:cNvSpPr txBox="1"/>
          <p:nvPr/>
        </p:nvSpPr>
        <p:spPr>
          <a:xfrm>
            <a:off x="-39339" y="2262802"/>
            <a:ext cx="1800609" cy="830997"/>
          </a:xfrm>
          <a:prstGeom prst="rect">
            <a:avLst/>
          </a:prstGeom>
          <a:noFill/>
          <a:ln>
            <a:noFill/>
          </a:ln>
        </p:spPr>
        <p:txBody>
          <a:bodyPr wrap="square" rtlCol="0">
            <a:spAutoFit/>
          </a:bodyPr>
          <a:lstStyle/>
          <a:p>
            <a:pPr algn="ctr"/>
            <a:r>
              <a:rPr lang="es-MX" sz="1200" b="1" dirty="0">
                <a:solidFill>
                  <a:srgbClr val="FFC67A"/>
                </a:solidFill>
                <a:latin typeface="Arial"/>
                <a:cs typeface="Arial"/>
              </a:rPr>
              <a:t>1947</a:t>
            </a:r>
            <a:r>
              <a:rPr lang="es-MX" sz="1200" b="1" dirty="0">
                <a:solidFill>
                  <a:prstClr val="white"/>
                </a:solidFill>
                <a:latin typeface="Arial"/>
                <a:cs typeface="Arial"/>
              </a:rPr>
              <a:t> </a:t>
            </a:r>
          </a:p>
          <a:p>
            <a:pPr algn="ctr"/>
            <a:r>
              <a:rPr lang="en-US" sz="1200" dirty="0">
                <a:solidFill>
                  <a:prstClr val="white"/>
                </a:solidFill>
                <a:latin typeface="Arial"/>
                <a:cs typeface="Arial"/>
              </a:rPr>
              <a:t>Cooperative agreement between DIMAR and </a:t>
            </a:r>
            <a:r>
              <a:rPr lang="en-US" sz="1200" dirty="0" err="1">
                <a:solidFill>
                  <a:prstClr val="white"/>
                </a:solidFill>
                <a:latin typeface="Arial"/>
                <a:cs typeface="Arial"/>
              </a:rPr>
              <a:t>NAVOCEANO</a:t>
            </a:r>
            <a:endParaRPr lang="es-CO" sz="1200" dirty="0">
              <a:solidFill>
                <a:prstClr val="white"/>
              </a:solidFill>
              <a:latin typeface="Arial"/>
              <a:cs typeface="Arial"/>
            </a:endParaRPr>
          </a:p>
        </p:txBody>
      </p:sp>
      <p:sp>
        <p:nvSpPr>
          <p:cNvPr id="11" name="11 CuadroTexto"/>
          <p:cNvSpPr txBox="1"/>
          <p:nvPr/>
        </p:nvSpPr>
        <p:spPr>
          <a:xfrm>
            <a:off x="1122512" y="4226718"/>
            <a:ext cx="2520280" cy="646331"/>
          </a:xfrm>
          <a:prstGeom prst="rect">
            <a:avLst/>
          </a:prstGeom>
          <a:noFill/>
          <a:ln>
            <a:noFill/>
          </a:ln>
        </p:spPr>
        <p:txBody>
          <a:bodyPr wrap="square" rtlCol="0">
            <a:spAutoFit/>
          </a:bodyPr>
          <a:lstStyle/>
          <a:p>
            <a:pPr algn="ctr"/>
            <a:r>
              <a:rPr lang="es-MX" sz="1200" b="1" dirty="0">
                <a:solidFill>
                  <a:srgbClr val="FFC67A"/>
                </a:solidFill>
                <a:latin typeface="Arial"/>
                <a:cs typeface="Arial"/>
              </a:rPr>
              <a:t>1965</a:t>
            </a:r>
            <a:r>
              <a:rPr lang="es-MX" sz="1200" dirty="0">
                <a:solidFill>
                  <a:srgbClr val="FFC67A"/>
                </a:solidFill>
                <a:latin typeface="Arial"/>
                <a:cs typeface="Arial"/>
              </a:rPr>
              <a:t> </a:t>
            </a:r>
          </a:p>
          <a:p>
            <a:pPr algn="ctr"/>
            <a:r>
              <a:rPr lang="es-MX" sz="1200" dirty="0">
                <a:solidFill>
                  <a:srgbClr val="FFFFFF"/>
                </a:solidFill>
                <a:latin typeface="Arial"/>
                <a:cs typeface="Arial"/>
              </a:rPr>
              <a:t> </a:t>
            </a:r>
            <a:r>
              <a:rPr lang="en-US" sz="1200" dirty="0">
                <a:solidFill>
                  <a:srgbClr val="FFFFFF"/>
                </a:solidFill>
                <a:latin typeface="Arial"/>
                <a:cs typeface="Arial"/>
              </a:rPr>
              <a:t>DIMAR creates the Hydrography Division in Bogotá</a:t>
            </a:r>
            <a:endParaRPr lang="es-CO" sz="1200" dirty="0">
              <a:solidFill>
                <a:srgbClr val="FFFFFF"/>
              </a:solidFill>
              <a:latin typeface="Arial"/>
              <a:cs typeface="Arial"/>
            </a:endParaRPr>
          </a:p>
        </p:txBody>
      </p:sp>
      <p:sp>
        <p:nvSpPr>
          <p:cNvPr id="16" name="18 CuadroTexto"/>
          <p:cNvSpPr txBox="1"/>
          <p:nvPr/>
        </p:nvSpPr>
        <p:spPr>
          <a:xfrm>
            <a:off x="2200427" y="2047485"/>
            <a:ext cx="2293414" cy="1015663"/>
          </a:xfrm>
          <a:prstGeom prst="rect">
            <a:avLst/>
          </a:prstGeom>
          <a:noFill/>
          <a:ln>
            <a:noFill/>
          </a:ln>
        </p:spPr>
        <p:txBody>
          <a:bodyPr wrap="square" rtlCol="0">
            <a:spAutoFit/>
          </a:bodyPr>
          <a:lstStyle/>
          <a:p>
            <a:pPr algn="ctr"/>
            <a:r>
              <a:rPr lang="es-MX" sz="1200" b="1" dirty="0">
                <a:solidFill>
                  <a:srgbClr val="FFC67A"/>
                </a:solidFill>
                <a:latin typeface="Arial"/>
                <a:cs typeface="Arial"/>
              </a:rPr>
              <a:t>1968 </a:t>
            </a:r>
          </a:p>
          <a:p>
            <a:pPr algn="ctr"/>
            <a:r>
              <a:rPr lang="en-US" sz="1200" dirty="0">
                <a:solidFill>
                  <a:prstClr val="white"/>
                </a:solidFill>
                <a:latin typeface="Arial"/>
                <a:cs typeface="Arial"/>
              </a:rPr>
              <a:t>First hydrographic survey on board the ARC "Quindío" elaboration of the Nautical Chart Col 101</a:t>
            </a:r>
            <a:endParaRPr lang="es-CO" sz="1200" dirty="0">
              <a:solidFill>
                <a:prstClr val="white"/>
              </a:solidFill>
              <a:latin typeface="Arial"/>
              <a:cs typeface="Arial"/>
            </a:endParaRPr>
          </a:p>
        </p:txBody>
      </p:sp>
      <p:cxnSp>
        <p:nvCxnSpPr>
          <p:cNvPr id="17" name="19 Conector angular"/>
          <p:cNvCxnSpPr/>
          <p:nvPr/>
        </p:nvCxnSpPr>
        <p:spPr>
          <a:xfrm rot="5400000">
            <a:off x="2315801" y="2651215"/>
            <a:ext cx="684968" cy="1501257"/>
          </a:xfrm>
          <a:prstGeom prst="bentConnector2">
            <a:avLst/>
          </a:prstGeom>
          <a:ln w="22225">
            <a:solidFill>
              <a:srgbClr val="FFC67A"/>
            </a:solidFill>
          </a:ln>
        </p:spPr>
        <p:style>
          <a:lnRef idx="1">
            <a:schemeClr val="dk1"/>
          </a:lnRef>
          <a:fillRef idx="0">
            <a:schemeClr val="dk1"/>
          </a:fillRef>
          <a:effectRef idx="0">
            <a:schemeClr val="dk1"/>
          </a:effectRef>
          <a:fontRef idx="minor">
            <a:schemeClr val="tx1"/>
          </a:fontRef>
        </p:style>
      </p:cxnSp>
      <p:sp>
        <p:nvSpPr>
          <p:cNvPr id="20" name="22 CuadroTexto"/>
          <p:cNvSpPr txBox="1"/>
          <p:nvPr/>
        </p:nvSpPr>
        <p:spPr>
          <a:xfrm>
            <a:off x="3635896" y="4293096"/>
            <a:ext cx="1906221" cy="1015663"/>
          </a:xfrm>
          <a:prstGeom prst="rect">
            <a:avLst/>
          </a:prstGeom>
          <a:noFill/>
          <a:ln>
            <a:noFill/>
          </a:ln>
        </p:spPr>
        <p:txBody>
          <a:bodyPr wrap="square" rtlCol="0">
            <a:spAutoFit/>
          </a:bodyPr>
          <a:lstStyle/>
          <a:p>
            <a:pPr algn="ctr"/>
            <a:r>
              <a:rPr lang="es-MX" sz="1200" b="1" dirty="0">
                <a:solidFill>
                  <a:srgbClr val="FFC67A"/>
                </a:solidFill>
                <a:latin typeface="Arial"/>
                <a:cs typeface="Arial"/>
              </a:rPr>
              <a:t>1975</a:t>
            </a:r>
            <a:endParaRPr lang="en-US" sz="1200" dirty="0">
              <a:solidFill>
                <a:srgbClr val="FFFFFF"/>
              </a:solidFill>
              <a:latin typeface="Arial"/>
              <a:cs typeface="Arial"/>
            </a:endParaRPr>
          </a:p>
          <a:p>
            <a:pPr algn="ctr"/>
            <a:r>
              <a:rPr lang="en-US" sz="1200" dirty="0">
                <a:solidFill>
                  <a:srgbClr val="FFFFFF"/>
                </a:solidFill>
                <a:latin typeface="Arial"/>
                <a:cs typeface="Arial"/>
              </a:rPr>
              <a:t>Creation of the CIOH and </a:t>
            </a:r>
            <a:r>
              <a:rPr lang="en-US" sz="1200" dirty="0" smtClean="0">
                <a:solidFill>
                  <a:srgbClr val="FFFFFF"/>
                </a:solidFill>
                <a:latin typeface="Arial"/>
                <a:cs typeface="Arial"/>
              </a:rPr>
              <a:t>transfer </a:t>
            </a:r>
            <a:r>
              <a:rPr lang="en-US" sz="1200" dirty="0">
                <a:solidFill>
                  <a:srgbClr val="FFFFFF"/>
                </a:solidFill>
                <a:latin typeface="Arial"/>
                <a:cs typeface="Arial"/>
              </a:rPr>
              <a:t>of the Division of Hydrography to Cartagena</a:t>
            </a:r>
            <a:endParaRPr lang="es-CO" sz="1200" dirty="0">
              <a:solidFill>
                <a:srgbClr val="FFFFFF"/>
              </a:solidFill>
              <a:latin typeface="Arial"/>
              <a:cs typeface="Arial"/>
            </a:endParaRPr>
          </a:p>
        </p:txBody>
      </p:sp>
      <p:cxnSp>
        <p:nvCxnSpPr>
          <p:cNvPr id="28" name="31 Conector angular"/>
          <p:cNvCxnSpPr/>
          <p:nvPr/>
        </p:nvCxnSpPr>
        <p:spPr>
          <a:xfrm rot="16200000" flipV="1">
            <a:off x="7458222" y="3875299"/>
            <a:ext cx="468072" cy="231890"/>
          </a:xfrm>
          <a:prstGeom prst="bentConnector3">
            <a:avLst>
              <a:gd name="adj1" fmla="val 131641"/>
            </a:avLst>
          </a:prstGeom>
          <a:ln w="22225">
            <a:solidFill>
              <a:srgbClr val="FFC67A"/>
            </a:solidFill>
          </a:ln>
        </p:spPr>
        <p:style>
          <a:lnRef idx="1">
            <a:schemeClr val="dk1"/>
          </a:lnRef>
          <a:fillRef idx="0">
            <a:schemeClr val="dk1"/>
          </a:fillRef>
          <a:effectRef idx="0">
            <a:schemeClr val="dk1"/>
          </a:effectRef>
          <a:fontRef idx="minor">
            <a:schemeClr val="tx1"/>
          </a:fontRef>
        </p:style>
      </p:cxnSp>
      <p:sp>
        <p:nvSpPr>
          <p:cNvPr id="31" name="34 CuadroTexto"/>
          <p:cNvSpPr txBox="1"/>
          <p:nvPr/>
        </p:nvSpPr>
        <p:spPr>
          <a:xfrm>
            <a:off x="4932040" y="1860222"/>
            <a:ext cx="2581311" cy="1200329"/>
          </a:xfrm>
          <a:prstGeom prst="rect">
            <a:avLst/>
          </a:prstGeom>
          <a:noFill/>
          <a:ln>
            <a:noFill/>
          </a:ln>
        </p:spPr>
        <p:txBody>
          <a:bodyPr wrap="square" rtlCol="0">
            <a:spAutoFit/>
          </a:bodyPr>
          <a:lstStyle/>
          <a:p>
            <a:pPr algn="ctr"/>
            <a:r>
              <a:rPr lang="es-MX" sz="1200" b="1" dirty="0">
                <a:solidFill>
                  <a:srgbClr val="FFC67A"/>
                </a:solidFill>
                <a:latin typeface="Arial"/>
                <a:cs typeface="Arial"/>
              </a:rPr>
              <a:t>1980 </a:t>
            </a:r>
          </a:p>
          <a:p>
            <a:pPr algn="ctr"/>
            <a:r>
              <a:rPr lang="en-US" sz="1200" dirty="0">
                <a:solidFill>
                  <a:prstClr val="white"/>
                </a:solidFill>
                <a:latin typeface="Arial"/>
                <a:cs typeface="Arial"/>
              </a:rPr>
              <a:t>Acquisition of the ARC </a:t>
            </a:r>
            <a:r>
              <a:rPr lang="en-US" sz="1200" dirty="0" err="1">
                <a:solidFill>
                  <a:prstClr val="white"/>
                </a:solidFill>
                <a:latin typeface="Arial"/>
                <a:cs typeface="Arial"/>
              </a:rPr>
              <a:t>Providencia</a:t>
            </a:r>
            <a:r>
              <a:rPr lang="en-US" sz="1200" dirty="0">
                <a:solidFill>
                  <a:prstClr val="white"/>
                </a:solidFill>
                <a:latin typeface="Arial"/>
                <a:cs typeface="Arial"/>
              </a:rPr>
              <a:t> and ARC </a:t>
            </a:r>
            <a:r>
              <a:rPr lang="en-US" sz="1200" dirty="0" err="1">
                <a:solidFill>
                  <a:prstClr val="white"/>
                </a:solidFill>
                <a:latin typeface="Arial"/>
                <a:cs typeface="Arial"/>
              </a:rPr>
              <a:t>Malpelo</a:t>
            </a:r>
            <a:r>
              <a:rPr lang="en-US" sz="1200" dirty="0">
                <a:solidFill>
                  <a:prstClr val="white"/>
                </a:solidFill>
                <a:latin typeface="Arial"/>
                <a:cs typeface="Arial"/>
              </a:rPr>
              <a:t> hydrographic platforms as part of the "National Cartographic Plan" for the elaboration of nautical cartography</a:t>
            </a:r>
            <a:endParaRPr lang="es-CO" sz="1200" dirty="0">
              <a:solidFill>
                <a:prstClr val="white"/>
              </a:solidFill>
              <a:latin typeface="Arial"/>
              <a:cs typeface="Arial"/>
            </a:endParaRPr>
          </a:p>
        </p:txBody>
      </p:sp>
      <p:sp>
        <p:nvSpPr>
          <p:cNvPr id="2" name="Rectángulo 1"/>
          <p:cNvSpPr/>
          <p:nvPr/>
        </p:nvSpPr>
        <p:spPr>
          <a:xfrm>
            <a:off x="0" y="3501008"/>
            <a:ext cx="9132859" cy="289549"/>
          </a:xfrm>
          <a:prstGeom prst="rect">
            <a:avLst/>
          </a:prstGeom>
          <a:solidFill>
            <a:srgbClr val="FFC6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9" name="Rectángulo 38"/>
          <p:cNvSpPr/>
          <p:nvPr/>
        </p:nvSpPr>
        <p:spPr>
          <a:xfrm>
            <a:off x="6884596" y="4285584"/>
            <a:ext cx="1656184" cy="1015663"/>
          </a:xfrm>
          <a:prstGeom prst="rect">
            <a:avLst/>
          </a:prstGeom>
        </p:spPr>
        <p:txBody>
          <a:bodyPr wrap="square">
            <a:spAutoFit/>
          </a:bodyPr>
          <a:lstStyle/>
          <a:p>
            <a:pPr algn="ctr"/>
            <a:r>
              <a:rPr lang="es-MX" sz="1200" b="1" dirty="0">
                <a:solidFill>
                  <a:srgbClr val="FFC67A"/>
                </a:solidFill>
                <a:latin typeface="Arial"/>
                <a:cs typeface="Arial"/>
              </a:rPr>
              <a:t>1980</a:t>
            </a:r>
            <a:r>
              <a:rPr lang="es-MX" sz="1200" dirty="0">
                <a:solidFill>
                  <a:srgbClr val="FFC67A"/>
                </a:solidFill>
                <a:latin typeface="Arial"/>
                <a:cs typeface="Arial"/>
              </a:rPr>
              <a:t> </a:t>
            </a:r>
          </a:p>
          <a:p>
            <a:pPr algn="ctr"/>
            <a:r>
              <a:rPr lang="en-US" sz="1200" dirty="0">
                <a:solidFill>
                  <a:srgbClr val="FFFFFF"/>
                </a:solidFill>
                <a:latin typeface="Arial"/>
                <a:cs typeface="Arial"/>
              </a:rPr>
              <a:t>Creation of the Colombian Hydrographic Service (</a:t>
            </a:r>
            <a:r>
              <a:rPr lang="en-US" sz="1200" dirty="0" err="1">
                <a:solidFill>
                  <a:srgbClr val="FFFFFF"/>
                </a:solidFill>
                <a:latin typeface="Arial"/>
                <a:cs typeface="Arial"/>
              </a:rPr>
              <a:t>SHN</a:t>
            </a:r>
            <a:r>
              <a:rPr lang="en-US" sz="1200" dirty="0">
                <a:solidFill>
                  <a:srgbClr val="FFFFFF"/>
                </a:solidFill>
                <a:latin typeface="Arial"/>
                <a:cs typeface="Arial"/>
              </a:rPr>
              <a:t>).</a:t>
            </a:r>
            <a:endParaRPr lang="es-CO" sz="1200" dirty="0">
              <a:solidFill>
                <a:srgbClr val="FFFFFF"/>
              </a:solidFill>
              <a:latin typeface="Arial"/>
              <a:cs typeface="Arial"/>
            </a:endParaRPr>
          </a:p>
        </p:txBody>
      </p:sp>
      <p:pic>
        <p:nvPicPr>
          <p:cNvPr id="41" name="Imagen 40" descr="FONDO.jpg"/>
          <p:cNvPicPr>
            <a:picLocks noChangeAspect="1"/>
          </p:cNvPicPr>
          <p:nvPr/>
        </p:nvPicPr>
        <p:blipFill rotWithShape="1">
          <a:blip r:embed="rId3" cstate="email">
            <a:alphaModFix amt="42000"/>
            <a:extLst>
              <a:ext uri="{28A0092B-C50C-407E-A947-70E740481C1C}">
                <a14:useLocalDpi xmlns:a14="http://schemas.microsoft.com/office/drawing/2010/main"/>
              </a:ext>
            </a:extLst>
          </a:blip>
          <a:srcRect/>
          <a:stretch/>
        </p:blipFill>
        <p:spPr>
          <a:xfrm>
            <a:off x="74870" y="3492300"/>
            <a:ext cx="9069130" cy="288032"/>
          </a:xfrm>
          <a:prstGeom prst="rect">
            <a:avLst/>
          </a:prstGeom>
          <a:ln>
            <a:noFill/>
          </a:ln>
        </p:spPr>
      </p:pic>
      <p:cxnSp>
        <p:nvCxnSpPr>
          <p:cNvPr id="35" name="Conector recto 34"/>
          <p:cNvCxnSpPr/>
          <p:nvPr/>
        </p:nvCxnSpPr>
        <p:spPr>
          <a:xfrm>
            <a:off x="2403747" y="3793232"/>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cxnSp>
        <p:nvCxnSpPr>
          <p:cNvPr id="36" name="Conector recto 35"/>
          <p:cNvCxnSpPr/>
          <p:nvPr/>
        </p:nvCxnSpPr>
        <p:spPr>
          <a:xfrm>
            <a:off x="833926" y="3059359"/>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cxnSp>
        <p:nvCxnSpPr>
          <p:cNvPr id="32" name="Conector recto 31"/>
          <p:cNvCxnSpPr/>
          <p:nvPr/>
        </p:nvCxnSpPr>
        <p:spPr>
          <a:xfrm>
            <a:off x="6222696" y="3059359"/>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sp>
        <p:nvSpPr>
          <p:cNvPr id="42" name="CuadroTexto 41"/>
          <p:cNvSpPr txBox="1"/>
          <p:nvPr/>
        </p:nvSpPr>
        <p:spPr>
          <a:xfrm>
            <a:off x="323528" y="188640"/>
            <a:ext cx="4791696" cy="461665"/>
          </a:xfrm>
          <a:prstGeom prst="rect">
            <a:avLst/>
          </a:prstGeom>
          <a:noFill/>
        </p:spPr>
        <p:txBody>
          <a:bodyPr wrap="none" rtlCol="0">
            <a:spAutoFit/>
          </a:bodyPr>
          <a:lstStyle/>
          <a:p>
            <a:r>
              <a:rPr lang="es-CO" sz="2400" i="1" dirty="0" err="1">
                <a:solidFill>
                  <a:prstClr val="white"/>
                </a:solidFill>
                <a:latin typeface="Arial" panose="020B0604020202020204" pitchFamily="34" charset="0"/>
                <a:cs typeface="Arial" panose="020B0604020202020204" pitchFamily="34" charset="0"/>
              </a:rPr>
              <a:t>Hydrography</a:t>
            </a:r>
            <a:r>
              <a:rPr lang="es-CO" sz="2400" i="1" dirty="0">
                <a:solidFill>
                  <a:prstClr val="white"/>
                </a:solidFill>
                <a:latin typeface="Arial" panose="020B0604020202020204" pitchFamily="34" charset="0"/>
                <a:cs typeface="Arial" panose="020B0604020202020204" pitchFamily="34" charset="0"/>
              </a:rPr>
              <a:t> </a:t>
            </a:r>
            <a:r>
              <a:rPr lang="es-CO" sz="2400" i="1" dirty="0" err="1">
                <a:solidFill>
                  <a:prstClr val="white"/>
                </a:solidFill>
                <a:latin typeface="Arial" panose="020B0604020202020204" pitchFamily="34" charset="0"/>
                <a:cs typeface="Arial" panose="020B0604020202020204" pitchFamily="34" charset="0"/>
              </a:rPr>
              <a:t>History</a:t>
            </a:r>
            <a:r>
              <a:rPr lang="es-CO" sz="2400" i="1" dirty="0">
                <a:solidFill>
                  <a:prstClr val="white"/>
                </a:solidFill>
                <a:latin typeface="Arial" panose="020B0604020202020204" pitchFamily="34" charset="0"/>
                <a:cs typeface="Arial" panose="020B0604020202020204" pitchFamily="34" charset="0"/>
              </a:rPr>
              <a:t> in Colombia.</a:t>
            </a:r>
            <a:endParaRPr lang="es-ES" sz="2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886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cxnSp>
        <p:nvCxnSpPr>
          <p:cNvPr id="34" name="Conector recto 33"/>
          <p:cNvCxnSpPr/>
          <p:nvPr/>
        </p:nvCxnSpPr>
        <p:spPr>
          <a:xfrm>
            <a:off x="782845" y="3717032"/>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cxnSp>
        <p:nvCxnSpPr>
          <p:cNvPr id="4" name="23 Conector angular"/>
          <p:cNvCxnSpPr/>
          <p:nvPr/>
        </p:nvCxnSpPr>
        <p:spPr>
          <a:xfrm rot="16200000" flipV="1">
            <a:off x="2645872" y="3742977"/>
            <a:ext cx="529482" cy="577250"/>
          </a:xfrm>
          <a:prstGeom prst="bentConnector2">
            <a:avLst/>
          </a:prstGeom>
          <a:ln w="22225">
            <a:solidFill>
              <a:srgbClr val="FFC67A"/>
            </a:solidFill>
          </a:ln>
        </p:spPr>
        <p:style>
          <a:lnRef idx="1">
            <a:schemeClr val="dk1"/>
          </a:lnRef>
          <a:fillRef idx="0">
            <a:schemeClr val="dk1"/>
          </a:fillRef>
          <a:effectRef idx="0">
            <a:schemeClr val="dk1"/>
          </a:effectRef>
          <a:fontRef idx="minor">
            <a:schemeClr val="tx1"/>
          </a:fontRef>
        </p:style>
      </p:cxnSp>
      <p:sp>
        <p:nvSpPr>
          <p:cNvPr id="16" name="18 CuadroTexto"/>
          <p:cNvSpPr txBox="1"/>
          <p:nvPr/>
        </p:nvSpPr>
        <p:spPr>
          <a:xfrm>
            <a:off x="1043608" y="2003200"/>
            <a:ext cx="2293414" cy="1015663"/>
          </a:xfrm>
          <a:prstGeom prst="rect">
            <a:avLst/>
          </a:prstGeom>
          <a:noFill/>
          <a:ln>
            <a:noFill/>
          </a:ln>
        </p:spPr>
        <p:txBody>
          <a:bodyPr wrap="square" rtlCol="0">
            <a:spAutoFit/>
          </a:bodyPr>
          <a:lstStyle/>
          <a:p>
            <a:pPr algn="ctr"/>
            <a:r>
              <a:rPr lang="es-MX" sz="1200" b="1" dirty="0">
                <a:solidFill>
                  <a:srgbClr val="FFC67A"/>
                </a:solidFill>
                <a:latin typeface="Arial"/>
                <a:cs typeface="Arial"/>
              </a:rPr>
              <a:t>1998 </a:t>
            </a:r>
          </a:p>
          <a:p>
            <a:pPr algn="ctr"/>
            <a:r>
              <a:rPr lang="en-US" sz="1200" dirty="0">
                <a:solidFill>
                  <a:prstClr val="white"/>
                </a:solidFill>
                <a:latin typeface="Arial"/>
                <a:cs typeface="Arial"/>
              </a:rPr>
              <a:t>Colombia is recognized as an active member of the International Hydrographic Organization (</a:t>
            </a:r>
            <a:r>
              <a:rPr lang="en-US" sz="1200" dirty="0" err="1">
                <a:solidFill>
                  <a:prstClr val="white"/>
                </a:solidFill>
                <a:latin typeface="Arial"/>
                <a:cs typeface="Arial"/>
              </a:rPr>
              <a:t>OHI</a:t>
            </a:r>
            <a:r>
              <a:rPr lang="en-US" sz="1200" dirty="0">
                <a:solidFill>
                  <a:prstClr val="white"/>
                </a:solidFill>
                <a:latin typeface="Arial"/>
                <a:cs typeface="Arial"/>
              </a:rPr>
              <a:t>).</a:t>
            </a:r>
            <a:endParaRPr lang="es-CO" sz="1200" dirty="0">
              <a:solidFill>
                <a:prstClr val="white"/>
              </a:solidFill>
              <a:latin typeface="Arial"/>
              <a:cs typeface="Arial"/>
            </a:endParaRPr>
          </a:p>
        </p:txBody>
      </p:sp>
      <p:sp>
        <p:nvSpPr>
          <p:cNvPr id="20" name="22 CuadroTexto"/>
          <p:cNvSpPr txBox="1"/>
          <p:nvPr/>
        </p:nvSpPr>
        <p:spPr>
          <a:xfrm>
            <a:off x="2246127" y="4293798"/>
            <a:ext cx="1906221" cy="1384995"/>
          </a:xfrm>
          <a:prstGeom prst="rect">
            <a:avLst/>
          </a:prstGeom>
          <a:noFill/>
          <a:ln>
            <a:noFill/>
          </a:ln>
        </p:spPr>
        <p:txBody>
          <a:bodyPr wrap="square" rtlCol="0">
            <a:spAutoFit/>
          </a:bodyPr>
          <a:lstStyle/>
          <a:p>
            <a:pPr algn="ctr"/>
            <a:r>
              <a:rPr lang="es-MX" sz="1200" b="1" dirty="0">
                <a:solidFill>
                  <a:srgbClr val="FFC67A"/>
                </a:solidFill>
                <a:latin typeface="Arial"/>
                <a:cs typeface="Arial"/>
              </a:rPr>
              <a:t>2000</a:t>
            </a:r>
          </a:p>
          <a:p>
            <a:pPr algn="ctr"/>
            <a:r>
              <a:rPr lang="es-MX" sz="1200" dirty="0">
                <a:solidFill>
                  <a:srgbClr val="FFFFFF"/>
                </a:solidFill>
                <a:latin typeface="Arial"/>
                <a:cs typeface="Arial"/>
              </a:rPr>
              <a:t> </a:t>
            </a:r>
            <a:r>
              <a:rPr lang="en-US" sz="1200" dirty="0">
                <a:solidFill>
                  <a:srgbClr val="FFFFFF"/>
                </a:solidFill>
                <a:latin typeface="Arial"/>
                <a:cs typeface="Arial"/>
              </a:rPr>
              <a:t>Preparation and edition of national electronic cartography under internationally established standards in S-57 format</a:t>
            </a:r>
            <a:endParaRPr lang="es-CO" sz="1200" dirty="0">
              <a:solidFill>
                <a:srgbClr val="FFFFFF"/>
              </a:solidFill>
              <a:latin typeface="Arial"/>
              <a:cs typeface="Arial"/>
            </a:endParaRPr>
          </a:p>
        </p:txBody>
      </p:sp>
      <p:sp>
        <p:nvSpPr>
          <p:cNvPr id="23" name="26 CuadroTexto"/>
          <p:cNvSpPr txBox="1"/>
          <p:nvPr/>
        </p:nvSpPr>
        <p:spPr>
          <a:xfrm>
            <a:off x="3661327" y="1664820"/>
            <a:ext cx="1955193" cy="1384995"/>
          </a:xfrm>
          <a:prstGeom prst="rect">
            <a:avLst/>
          </a:prstGeom>
          <a:noFill/>
          <a:ln>
            <a:noFill/>
          </a:ln>
        </p:spPr>
        <p:txBody>
          <a:bodyPr wrap="square" rtlCol="0">
            <a:spAutoFit/>
          </a:bodyPr>
          <a:lstStyle/>
          <a:p>
            <a:pPr algn="ctr"/>
            <a:r>
              <a:rPr lang="es-MX" sz="1200" b="1" dirty="0">
                <a:solidFill>
                  <a:srgbClr val="FFC67A"/>
                </a:solidFill>
                <a:latin typeface="Arial"/>
                <a:cs typeface="Arial"/>
              </a:rPr>
              <a:t>2001</a:t>
            </a:r>
            <a:endParaRPr lang="es-MX" sz="1200" dirty="0">
              <a:solidFill>
                <a:srgbClr val="FFC67A"/>
              </a:solidFill>
              <a:latin typeface="Arial"/>
              <a:cs typeface="Arial"/>
            </a:endParaRPr>
          </a:p>
          <a:p>
            <a:pPr algn="ctr"/>
            <a:r>
              <a:rPr lang="en-US" sz="1200" dirty="0">
                <a:solidFill>
                  <a:prstClr val="white"/>
                </a:solidFill>
                <a:latin typeface="Arial"/>
                <a:cs typeface="Arial"/>
              </a:rPr>
              <a:t>Presentation Hydrography course before the </a:t>
            </a:r>
            <a:r>
              <a:rPr lang="en-US" sz="1200" dirty="0" err="1">
                <a:solidFill>
                  <a:prstClr val="white"/>
                </a:solidFill>
                <a:latin typeface="Arial"/>
                <a:cs typeface="Arial"/>
              </a:rPr>
              <a:t>IHO</a:t>
            </a:r>
            <a:r>
              <a:rPr lang="en-US" sz="1200" dirty="0">
                <a:solidFill>
                  <a:prstClr val="white"/>
                </a:solidFill>
                <a:latin typeface="Arial"/>
                <a:cs typeface="Arial"/>
              </a:rPr>
              <a:t> achieving the recognition of the certification as Category A Hydrographers.</a:t>
            </a:r>
            <a:endParaRPr lang="es-CO" sz="1200" dirty="0">
              <a:solidFill>
                <a:prstClr val="white"/>
              </a:solidFill>
              <a:latin typeface="Arial"/>
              <a:cs typeface="Arial"/>
            </a:endParaRPr>
          </a:p>
        </p:txBody>
      </p:sp>
      <p:cxnSp>
        <p:nvCxnSpPr>
          <p:cNvPr id="24" name="27 Conector angular"/>
          <p:cNvCxnSpPr/>
          <p:nvPr/>
        </p:nvCxnSpPr>
        <p:spPr>
          <a:xfrm rot="5400000">
            <a:off x="3568059" y="2633429"/>
            <a:ext cx="667555" cy="1474173"/>
          </a:xfrm>
          <a:prstGeom prst="bentConnector2">
            <a:avLst/>
          </a:prstGeom>
          <a:ln w="22225">
            <a:solidFill>
              <a:srgbClr val="FFC67A"/>
            </a:solidFill>
          </a:ln>
        </p:spPr>
        <p:style>
          <a:lnRef idx="1">
            <a:schemeClr val="dk1"/>
          </a:lnRef>
          <a:fillRef idx="0">
            <a:schemeClr val="dk1"/>
          </a:fillRef>
          <a:effectRef idx="0">
            <a:schemeClr val="dk1"/>
          </a:effectRef>
          <a:fontRef idx="minor">
            <a:schemeClr val="tx1"/>
          </a:fontRef>
        </p:style>
      </p:cxnSp>
      <p:sp>
        <p:nvSpPr>
          <p:cNvPr id="31" name="34 CuadroTexto"/>
          <p:cNvSpPr txBox="1"/>
          <p:nvPr/>
        </p:nvSpPr>
        <p:spPr>
          <a:xfrm>
            <a:off x="5221404" y="4253769"/>
            <a:ext cx="2086900" cy="1200329"/>
          </a:xfrm>
          <a:prstGeom prst="rect">
            <a:avLst/>
          </a:prstGeom>
          <a:noFill/>
          <a:ln>
            <a:noFill/>
          </a:ln>
        </p:spPr>
        <p:txBody>
          <a:bodyPr wrap="square" rtlCol="0">
            <a:spAutoFit/>
          </a:bodyPr>
          <a:lstStyle/>
          <a:p>
            <a:pPr algn="ctr"/>
            <a:r>
              <a:rPr lang="es-MX" sz="1200" b="1" dirty="0">
                <a:solidFill>
                  <a:srgbClr val="FFC67A"/>
                </a:solidFill>
                <a:latin typeface="Arial"/>
                <a:cs typeface="Arial"/>
              </a:rPr>
              <a:t>2004 </a:t>
            </a:r>
          </a:p>
          <a:p>
            <a:pPr algn="ctr"/>
            <a:r>
              <a:rPr lang="en-US" sz="1200" dirty="0">
                <a:solidFill>
                  <a:prstClr val="white"/>
                </a:solidFill>
                <a:latin typeface="Arial"/>
                <a:cs typeface="Arial"/>
              </a:rPr>
              <a:t>Opening of the first "Geographic Information Systems" (GIS) Laboratory in the Colombian Caribbean region.</a:t>
            </a:r>
            <a:endParaRPr lang="es-CO" sz="1200" dirty="0">
              <a:solidFill>
                <a:prstClr val="white"/>
              </a:solidFill>
              <a:latin typeface="Arial"/>
              <a:cs typeface="Arial"/>
            </a:endParaRPr>
          </a:p>
        </p:txBody>
      </p:sp>
      <p:sp>
        <p:nvSpPr>
          <p:cNvPr id="2" name="Rectángulo 1"/>
          <p:cNvSpPr/>
          <p:nvPr/>
        </p:nvSpPr>
        <p:spPr>
          <a:xfrm>
            <a:off x="0" y="3501008"/>
            <a:ext cx="9132859" cy="289549"/>
          </a:xfrm>
          <a:prstGeom prst="rect">
            <a:avLst/>
          </a:prstGeom>
          <a:solidFill>
            <a:srgbClr val="FFC6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9" name="Rectángulo 38"/>
          <p:cNvSpPr/>
          <p:nvPr/>
        </p:nvSpPr>
        <p:spPr>
          <a:xfrm>
            <a:off x="6767944" y="2030657"/>
            <a:ext cx="2092045" cy="1015663"/>
          </a:xfrm>
          <a:prstGeom prst="rect">
            <a:avLst/>
          </a:prstGeom>
        </p:spPr>
        <p:txBody>
          <a:bodyPr wrap="square">
            <a:spAutoFit/>
          </a:bodyPr>
          <a:lstStyle/>
          <a:p>
            <a:pPr algn="ctr"/>
            <a:r>
              <a:rPr lang="es-MX" sz="1200" b="1" dirty="0">
                <a:solidFill>
                  <a:srgbClr val="FFC67A"/>
                </a:solidFill>
                <a:latin typeface="Arial"/>
                <a:cs typeface="Arial"/>
              </a:rPr>
              <a:t>2010</a:t>
            </a:r>
            <a:r>
              <a:rPr lang="es-MX" sz="1200" dirty="0">
                <a:solidFill>
                  <a:srgbClr val="FFC67A"/>
                </a:solidFill>
                <a:latin typeface="Arial"/>
                <a:cs typeface="Arial"/>
              </a:rPr>
              <a:t> </a:t>
            </a:r>
          </a:p>
          <a:p>
            <a:pPr algn="ctr"/>
            <a:r>
              <a:rPr lang="en-US" sz="1200" dirty="0">
                <a:solidFill>
                  <a:srgbClr val="FFFFFF"/>
                </a:solidFill>
                <a:latin typeface="Arial"/>
                <a:cs typeface="Arial"/>
              </a:rPr>
              <a:t>Expiration of the accreditation granted by the </a:t>
            </a:r>
            <a:r>
              <a:rPr lang="en-US" sz="1200" dirty="0" err="1">
                <a:solidFill>
                  <a:srgbClr val="FFFFFF"/>
                </a:solidFill>
                <a:latin typeface="Arial"/>
                <a:cs typeface="Arial"/>
              </a:rPr>
              <a:t>IHO</a:t>
            </a:r>
            <a:r>
              <a:rPr lang="en-US" sz="1200" dirty="0">
                <a:solidFill>
                  <a:srgbClr val="FFFFFF"/>
                </a:solidFill>
                <a:latin typeface="Arial"/>
                <a:cs typeface="Arial"/>
              </a:rPr>
              <a:t> to the hydrography program of the ENAP</a:t>
            </a:r>
            <a:endParaRPr lang="es-CO" sz="1200" dirty="0">
              <a:solidFill>
                <a:srgbClr val="FFFFFF"/>
              </a:solidFill>
              <a:latin typeface="Arial"/>
              <a:cs typeface="Arial"/>
            </a:endParaRPr>
          </a:p>
        </p:txBody>
      </p:sp>
      <p:pic>
        <p:nvPicPr>
          <p:cNvPr id="41" name="Imagen 40" descr="FONDO.jpg"/>
          <p:cNvPicPr>
            <a:picLocks noChangeAspect="1"/>
          </p:cNvPicPr>
          <p:nvPr/>
        </p:nvPicPr>
        <p:blipFill rotWithShape="1">
          <a:blip r:embed="rId3" cstate="email">
            <a:alphaModFix amt="42000"/>
            <a:extLst>
              <a:ext uri="{28A0092B-C50C-407E-A947-70E740481C1C}">
                <a14:useLocalDpi xmlns:a14="http://schemas.microsoft.com/office/drawing/2010/main"/>
              </a:ext>
            </a:extLst>
          </a:blip>
          <a:srcRect/>
          <a:stretch/>
        </p:blipFill>
        <p:spPr>
          <a:xfrm>
            <a:off x="74870" y="3492300"/>
            <a:ext cx="9069130" cy="288032"/>
          </a:xfrm>
          <a:prstGeom prst="rect">
            <a:avLst/>
          </a:prstGeom>
          <a:ln>
            <a:noFill/>
          </a:ln>
        </p:spPr>
      </p:pic>
      <p:cxnSp>
        <p:nvCxnSpPr>
          <p:cNvPr id="32" name="Conector recto 31"/>
          <p:cNvCxnSpPr/>
          <p:nvPr/>
        </p:nvCxnSpPr>
        <p:spPr>
          <a:xfrm>
            <a:off x="6349321" y="3789040"/>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sp>
        <p:nvSpPr>
          <p:cNvPr id="43" name="8 CuadroTexto"/>
          <p:cNvSpPr txBox="1"/>
          <p:nvPr/>
        </p:nvSpPr>
        <p:spPr>
          <a:xfrm>
            <a:off x="-34552" y="4144372"/>
            <a:ext cx="1683150" cy="1384995"/>
          </a:xfrm>
          <a:prstGeom prst="rect">
            <a:avLst/>
          </a:prstGeom>
          <a:noFill/>
          <a:ln>
            <a:noFill/>
          </a:ln>
        </p:spPr>
        <p:txBody>
          <a:bodyPr wrap="square" rtlCol="0">
            <a:spAutoFit/>
          </a:bodyPr>
          <a:lstStyle/>
          <a:p>
            <a:pPr algn="ctr"/>
            <a:r>
              <a:rPr lang="es-MX" sz="1200" b="1" dirty="0">
                <a:solidFill>
                  <a:srgbClr val="FFC67A"/>
                </a:solidFill>
                <a:latin typeface="Arial"/>
                <a:cs typeface="Arial"/>
              </a:rPr>
              <a:t>1981</a:t>
            </a:r>
            <a:endParaRPr lang="es-MX" sz="1200" b="1" dirty="0">
              <a:solidFill>
                <a:prstClr val="white"/>
              </a:solidFill>
              <a:latin typeface="Arial"/>
              <a:cs typeface="Arial"/>
            </a:endParaRPr>
          </a:p>
          <a:p>
            <a:pPr algn="ctr"/>
            <a:r>
              <a:rPr lang="en-US" sz="1200" dirty="0">
                <a:solidFill>
                  <a:prstClr val="white"/>
                </a:solidFill>
                <a:latin typeface="Arial"/>
                <a:cs typeface="Arial"/>
              </a:rPr>
              <a:t>Oceanographic officers complement their training as hydrographers in international training centers.</a:t>
            </a:r>
            <a:endParaRPr lang="es-CO" sz="1200" dirty="0">
              <a:solidFill>
                <a:prstClr val="white"/>
              </a:solidFill>
              <a:latin typeface="Arial"/>
              <a:cs typeface="Arial"/>
            </a:endParaRPr>
          </a:p>
        </p:txBody>
      </p:sp>
      <p:cxnSp>
        <p:nvCxnSpPr>
          <p:cNvPr id="19" name="Conector recto 18"/>
          <p:cNvCxnSpPr/>
          <p:nvPr/>
        </p:nvCxnSpPr>
        <p:spPr>
          <a:xfrm>
            <a:off x="7884368" y="3068960"/>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cxnSp>
        <p:nvCxnSpPr>
          <p:cNvPr id="21" name="Conector recto 20"/>
          <p:cNvCxnSpPr/>
          <p:nvPr/>
        </p:nvCxnSpPr>
        <p:spPr>
          <a:xfrm>
            <a:off x="2190315" y="3046320"/>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sp>
        <p:nvSpPr>
          <p:cNvPr id="22" name="CuadroTexto 21"/>
          <p:cNvSpPr txBox="1"/>
          <p:nvPr/>
        </p:nvSpPr>
        <p:spPr>
          <a:xfrm>
            <a:off x="323528" y="188640"/>
            <a:ext cx="4791696" cy="461665"/>
          </a:xfrm>
          <a:prstGeom prst="rect">
            <a:avLst/>
          </a:prstGeom>
          <a:noFill/>
        </p:spPr>
        <p:txBody>
          <a:bodyPr wrap="none" rtlCol="0">
            <a:spAutoFit/>
          </a:bodyPr>
          <a:lstStyle/>
          <a:p>
            <a:r>
              <a:rPr lang="es-CO" sz="2400" i="1" dirty="0" err="1">
                <a:solidFill>
                  <a:prstClr val="white"/>
                </a:solidFill>
                <a:latin typeface="Arial" panose="020B0604020202020204" pitchFamily="34" charset="0"/>
                <a:cs typeface="Arial" panose="020B0604020202020204" pitchFamily="34" charset="0"/>
              </a:rPr>
              <a:t>Hydrography</a:t>
            </a:r>
            <a:r>
              <a:rPr lang="es-CO" sz="2400" i="1" dirty="0">
                <a:solidFill>
                  <a:prstClr val="white"/>
                </a:solidFill>
                <a:latin typeface="Arial" panose="020B0604020202020204" pitchFamily="34" charset="0"/>
                <a:cs typeface="Arial" panose="020B0604020202020204" pitchFamily="34" charset="0"/>
              </a:rPr>
              <a:t> </a:t>
            </a:r>
            <a:r>
              <a:rPr lang="es-CO" sz="2400" i="1" dirty="0" err="1">
                <a:solidFill>
                  <a:prstClr val="white"/>
                </a:solidFill>
                <a:latin typeface="Arial" panose="020B0604020202020204" pitchFamily="34" charset="0"/>
                <a:cs typeface="Arial" panose="020B0604020202020204" pitchFamily="34" charset="0"/>
              </a:rPr>
              <a:t>History</a:t>
            </a:r>
            <a:r>
              <a:rPr lang="es-CO" sz="2400" i="1" dirty="0">
                <a:solidFill>
                  <a:prstClr val="white"/>
                </a:solidFill>
                <a:latin typeface="Arial" panose="020B0604020202020204" pitchFamily="34" charset="0"/>
                <a:cs typeface="Arial" panose="020B0604020202020204" pitchFamily="34" charset="0"/>
              </a:rPr>
              <a:t> in Colombia.</a:t>
            </a:r>
            <a:endParaRPr lang="es-ES" sz="2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53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cxnSp>
        <p:nvCxnSpPr>
          <p:cNvPr id="8" name="45 Conector angular"/>
          <p:cNvCxnSpPr>
            <a:stCxn id="17" idx="0"/>
          </p:cNvCxnSpPr>
          <p:nvPr/>
        </p:nvCxnSpPr>
        <p:spPr>
          <a:xfrm rot="5400000" flipH="1" flipV="1">
            <a:off x="3285200" y="3004376"/>
            <a:ext cx="492592" cy="2023449"/>
          </a:xfrm>
          <a:prstGeom prst="bentConnector2">
            <a:avLst/>
          </a:prstGeom>
          <a:ln w="22225">
            <a:solidFill>
              <a:srgbClr val="FFC67A"/>
            </a:solidFill>
          </a:ln>
        </p:spPr>
        <p:style>
          <a:lnRef idx="1">
            <a:schemeClr val="dk1"/>
          </a:lnRef>
          <a:fillRef idx="0">
            <a:schemeClr val="dk1"/>
          </a:fillRef>
          <a:effectRef idx="0">
            <a:schemeClr val="dk1"/>
          </a:effectRef>
          <a:fontRef idx="minor">
            <a:schemeClr val="tx1"/>
          </a:fontRef>
        </p:style>
      </p:cxnSp>
      <p:sp>
        <p:nvSpPr>
          <p:cNvPr id="11" name="50 CuadroTexto"/>
          <p:cNvSpPr txBox="1"/>
          <p:nvPr/>
        </p:nvSpPr>
        <p:spPr>
          <a:xfrm>
            <a:off x="-108520" y="1760044"/>
            <a:ext cx="2304256" cy="1200329"/>
          </a:xfrm>
          <a:prstGeom prst="rect">
            <a:avLst/>
          </a:prstGeom>
          <a:noFill/>
          <a:ln>
            <a:noFill/>
          </a:ln>
        </p:spPr>
        <p:txBody>
          <a:bodyPr wrap="square" rtlCol="0">
            <a:spAutoFit/>
          </a:bodyPr>
          <a:lstStyle/>
          <a:p>
            <a:pPr algn="ctr"/>
            <a:r>
              <a:rPr lang="es-MX" sz="1200" b="1" dirty="0">
                <a:solidFill>
                  <a:srgbClr val="FFC67A"/>
                </a:solidFill>
                <a:latin typeface="Arial"/>
                <a:cs typeface="Arial"/>
              </a:rPr>
              <a:t>2014</a:t>
            </a:r>
            <a:r>
              <a:rPr lang="es-MX" sz="1200" dirty="0">
                <a:solidFill>
                  <a:srgbClr val="FFC67A"/>
                </a:solidFill>
                <a:latin typeface="Arial"/>
                <a:cs typeface="Arial"/>
              </a:rPr>
              <a:t> </a:t>
            </a:r>
          </a:p>
          <a:p>
            <a:pPr algn="ctr"/>
            <a:r>
              <a:rPr lang="en-US" sz="1200" dirty="0">
                <a:solidFill>
                  <a:srgbClr val="FFFFFF"/>
                </a:solidFill>
                <a:latin typeface="Arial"/>
                <a:cs typeface="Arial"/>
              </a:rPr>
              <a:t>Active participation with teachers and students of the Naval School "Almirante Padilla" in the PAC, which continues to date.</a:t>
            </a:r>
            <a:endParaRPr lang="es-CO" sz="1200" dirty="0">
              <a:solidFill>
                <a:srgbClr val="FFFFFF"/>
              </a:solidFill>
              <a:latin typeface="Arial"/>
              <a:cs typeface="Arial"/>
            </a:endParaRPr>
          </a:p>
        </p:txBody>
      </p:sp>
      <p:sp>
        <p:nvSpPr>
          <p:cNvPr id="17" name="56 CuadroTexto"/>
          <p:cNvSpPr txBox="1"/>
          <p:nvPr/>
        </p:nvSpPr>
        <p:spPr>
          <a:xfrm>
            <a:off x="1331640" y="4262396"/>
            <a:ext cx="2376264" cy="1384995"/>
          </a:xfrm>
          <a:prstGeom prst="rect">
            <a:avLst/>
          </a:prstGeom>
          <a:noFill/>
        </p:spPr>
        <p:txBody>
          <a:bodyPr wrap="square" rtlCol="0">
            <a:spAutoFit/>
          </a:bodyPr>
          <a:lstStyle/>
          <a:p>
            <a:pPr algn="ctr"/>
            <a:r>
              <a:rPr lang="es-MX" sz="1200" b="1" dirty="0">
                <a:solidFill>
                  <a:srgbClr val="FFC67A"/>
                </a:solidFill>
                <a:latin typeface="Gill Sans"/>
                <a:cs typeface="Gill Sans"/>
              </a:rPr>
              <a:t>2014</a:t>
            </a:r>
            <a:endParaRPr lang="es-MX" sz="1200" dirty="0">
              <a:solidFill>
                <a:srgbClr val="FFC67A"/>
              </a:solidFill>
              <a:latin typeface="Gill Sans"/>
              <a:cs typeface="Gill Sans"/>
            </a:endParaRPr>
          </a:p>
          <a:p>
            <a:pPr algn="ctr"/>
            <a:r>
              <a:rPr lang="en-US" sz="1200" dirty="0">
                <a:solidFill>
                  <a:prstClr val="white"/>
                </a:solidFill>
                <a:latin typeface="Gill Sans"/>
                <a:cs typeface="Gill Sans"/>
              </a:rPr>
              <a:t>Acquisition of hydrographic platforms, </a:t>
            </a:r>
            <a:r>
              <a:rPr lang="en-US" sz="1200" dirty="0" smtClean="0">
                <a:solidFill>
                  <a:prstClr val="white"/>
                </a:solidFill>
                <a:latin typeface="Gill Sans"/>
                <a:cs typeface="Gill Sans"/>
              </a:rPr>
              <a:t>new </a:t>
            </a:r>
            <a:r>
              <a:rPr lang="en-US" sz="1200" dirty="0">
                <a:solidFill>
                  <a:prstClr val="white"/>
                </a:solidFill>
                <a:latin typeface="Gill Sans"/>
                <a:cs typeface="Gill Sans"/>
              </a:rPr>
              <a:t>technology equipment and bathymetric data management software, </a:t>
            </a:r>
            <a:r>
              <a:rPr lang="en-US" sz="1200" dirty="0" smtClean="0">
                <a:solidFill>
                  <a:prstClr val="white"/>
                </a:solidFill>
                <a:latin typeface="Gill Sans"/>
                <a:cs typeface="Gill Sans"/>
              </a:rPr>
              <a:t>strengthening </a:t>
            </a:r>
            <a:r>
              <a:rPr lang="en-US" sz="1200" dirty="0">
                <a:solidFill>
                  <a:prstClr val="white"/>
                </a:solidFill>
                <a:latin typeface="Gill Sans"/>
                <a:cs typeface="Gill Sans"/>
              </a:rPr>
              <a:t>the national hydrographic capacity.</a:t>
            </a:r>
            <a:endParaRPr lang="es-CO" sz="1200" dirty="0">
              <a:solidFill>
                <a:prstClr val="white"/>
              </a:solidFill>
              <a:latin typeface="Gill Sans"/>
              <a:cs typeface="Gill Sans"/>
            </a:endParaRPr>
          </a:p>
        </p:txBody>
      </p:sp>
      <p:sp>
        <p:nvSpPr>
          <p:cNvPr id="30" name="Rectangle 76"/>
          <p:cNvSpPr/>
          <p:nvPr/>
        </p:nvSpPr>
        <p:spPr>
          <a:xfrm>
            <a:off x="3184551" y="1717400"/>
            <a:ext cx="2107529" cy="1569660"/>
          </a:xfrm>
          <a:prstGeom prst="rect">
            <a:avLst/>
          </a:prstGeom>
        </p:spPr>
        <p:txBody>
          <a:bodyPr wrap="square">
            <a:spAutoFit/>
          </a:bodyPr>
          <a:lstStyle/>
          <a:p>
            <a:pPr algn="ctr"/>
            <a:r>
              <a:rPr lang="es-MX" sz="1200" b="1" dirty="0">
                <a:solidFill>
                  <a:srgbClr val="FFC67A"/>
                </a:solidFill>
                <a:latin typeface="Arial"/>
                <a:cs typeface="Arial"/>
              </a:rPr>
              <a:t>2017</a:t>
            </a:r>
            <a:r>
              <a:rPr lang="es-MX" sz="1200" dirty="0">
                <a:solidFill>
                  <a:srgbClr val="FFC67A"/>
                </a:solidFill>
                <a:latin typeface="Arial"/>
                <a:cs typeface="Arial"/>
              </a:rPr>
              <a:t> </a:t>
            </a:r>
          </a:p>
          <a:p>
            <a:pPr algn="ctr"/>
            <a:r>
              <a:rPr lang="en-US" sz="1200" dirty="0">
                <a:solidFill>
                  <a:srgbClr val="FFFFFF"/>
                </a:solidFill>
                <a:latin typeface="Arial"/>
                <a:cs typeface="Arial"/>
              </a:rPr>
              <a:t>Update of the postgraduate program in Hydrography for Officers with the purpose of recovering the recognition of the certification as Category A Hydrographers before the </a:t>
            </a:r>
            <a:r>
              <a:rPr lang="en-US" sz="1200" dirty="0" err="1">
                <a:solidFill>
                  <a:srgbClr val="FFFFFF"/>
                </a:solidFill>
                <a:latin typeface="Arial"/>
                <a:cs typeface="Arial"/>
              </a:rPr>
              <a:t>IHO</a:t>
            </a:r>
            <a:r>
              <a:rPr lang="en-US" sz="1200" dirty="0">
                <a:solidFill>
                  <a:srgbClr val="FFFFFF"/>
                </a:solidFill>
                <a:latin typeface="Arial"/>
                <a:cs typeface="Arial"/>
              </a:rPr>
              <a:t>.</a:t>
            </a:r>
            <a:endParaRPr lang="es-CO" sz="1200" dirty="0">
              <a:solidFill>
                <a:srgbClr val="FFFFFF"/>
              </a:solidFill>
              <a:latin typeface="Arial"/>
              <a:cs typeface="Arial"/>
            </a:endParaRPr>
          </a:p>
        </p:txBody>
      </p:sp>
      <p:sp>
        <p:nvSpPr>
          <p:cNvPr id="3" name="Flecha derecha 2"/>
          <p:cNvSpPr/>
          <p:nvPr/>
        </p:nvSpPr>
        <p:spPr>
          <a:xfrm>
            <a:off x="0" y="3501008"/>
            <a:ext cx="9036496" cy="432048"/>
          </a:xfrm>
          <a:prstGeom prst="rightArrow">
            <a:avLst/>
          </a:prstGeom>
          <a:solidFill>
            <a:srgbClr val="FFC6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cxnSp>
        <p:nvCxnSpPr>
          <p:cNvPr id="44" name="Conector recto 43"/>
          <p:cNvCxnSpPr/>
          <p:nvPr/>
        </p:nvCxnSpPr>
        <p:spPr>
          <a:xfrm>
            <a:off x="4234472" y="3248195"/>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pic>
        <p:nvPicPr>
          <p:cNvPr id="38" name="Imagen 37" descr="FONDO.jpg"/>
          <p:cNvPicPr>
            <a:picLocks noChangeAspect="1"/>
          </p:cNvPicPr>
          <p:nvPr/>
        </p:nvPicPr>
        <p:blipFill rotWithShape="1">
          <a:blip r:embed="rId3" cstate="email">
            <a:alphaModFix amt="42000"/>
            <a:extLst>
              <a:ext uri="{28A0092B-C50C-407E-A947-70E740481C1C}">
                <a14:useLocalDpi xmlns:a14="http://schemas.microsoft.com/office/drawing/2010/main"/>
              </a:ext>
            </a:extLst>
          </a:blip>
          <a:srcRect/>
          <a:stretch/>
        </p:blipFill>
        <p:spPr>
          <a:xfrm>
            <a:off x="0" y="3396405"/>
            <a:ext cx="9144000" cy="573317"/>
          </a:xfrm>
          <a:prstGeom prst="rect">
            <a:avLst/>
          </a:prstGeom>
          <a:ln>
            <a:noFill/>
          </a:ln>
        </p:spPr>
      </p:pic>
      <p:cxnSp>
        <p:nvCxnSpPr>
          <p:cNvPr id="33" name="Conector recto 32"/>
          <p:cNvCxnSpPr/>
          <p:nvPr/>
        </p:nvCxnSpPr>
        <p:spPr>
          <a:xfrm>
            <a:off x="1043608" y="3180381"/>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sp>
        <p:nvSpPr>
          <p:cNvPr id="40" name="Rectángulo 39"/>
          <p:cNvSpPr/>
          <p:nvPr/>
        </p:nvSpPr>
        <p:spPr>
          <a:xfrm>
            <a:off x="4716016" y="4290144"/>
            <a:ext cx="2052227" cy="1015663"/>
          </a:xfrm>
          <a:prstGeom prst="rect">
            <a:avLst/>
          </a:prstGeom>
        </p:spPr>
        <p:txBody>
          <a:bodyPr wrap="square">
            <a:spAutoFit/>
          </a:bodyPr>
          <a:lstStyle/>
          <a:p>
            <a:pPr algn="ctr"/>
            <a:r>
              <a:rPr lang="es-MX" sz="1200" b="1" dirty="0">
                <a:solidFill>
                  <a:srgbClr val="FFC67A"/>
                </a:solidFill>
                <a:latin typeface="Gill Sans"/>
                <a:cs typeface="Gill Sans"/>
              </a:rPr>
              <a:t>2018</a:t>
            </a:r>
            <a:r>
              <a:rPr lang="es-MX" sz="1200" dirty="0">
                <a:solidFill>
                  <a:srgbClr val="FFC67A"/>
                </a:solidFill>
                <a:latin typeface="Gill Sans"/>
                <a:cs typeface="Gill Sans"/>
              </a:rPr>
              <a:t> </a:t>
            </a:r>
          </a:p>
          <a:p>
            <a:pPr algn="ctr"/>
            <a:r>
              <a:rPr lang="en-US" sz="1200" dirty="0" smtClean="0">
                <a:solidFill>
                  <a:prstClr val="white"/>
                </a:solidFill>
                <a:latin typeface="Gill Sans"/>
                <a:cs typeface="Gill Sans"/>
              </a:rPr>
              <a:t>April - Submission at </a:t>
            </a:r>
            <a:r>
              <a:rPr lang="en-US" sz="1200" dirty="0">
                <a:solidFill>
                  <a:prstClr val="white"/>
                </a:solidFill>
                <a:latin typeface="Gill Sans"/>
                <a:cs typeface="Gill Sans"/>
              </a:rPr>
              <a:t>the "Annual Meeting of the </a:t>
            </a:r>
            <a:r>
              <a:rPr lang="en-US" sz="1200" dirty="0" smtClean="0">
                <a:solidFill>
                  <a:prstClr val="white"/>
                </a:solidFill>
                <a:latin typeface="Gill Sans"/>
                <a:cs typeface="Gill Sans"/>
              </a:rPr>
              <a:t>IBSC-41 </a:t>
            </a:r>
            <a:r>
              <a:rPr lang="en-US" sz="1200" dirty="0">
                <a:solidFill>
                  <a:prstClr val="white"/>
                </a:solidFill>
                <a:latin typeface="Gill Sans"/>
                <a:cs typeface="Gill Sans"/>
              </a:rPr>
              <a:t>Bandung (Indonesia)</a:t>
            </a:r>
            <a:endParaRPr lang="es-CO" sz="1200" dirty="0">
              <a:solidFill>
                <a:prstClr val="white"/>
              </a:solidFill>
              <a:latin typeface="Gill Sans"/>
              <a:cs typeface="Gill Sans"/>
            </a:endParaRPr>
          </a:p>
        </p:txBody>
      </p:sp>
      <p:cxnSp>
        <p:nvCxnSpPr>
          <p:cNvPr id="46" name="Conector recto 45"/>
          <p:cNvCxnSpPr/>
          <p:nvPr/>
        </p:nvCxnSpPr>
        <p:spPr>
          <a:xfrm>
            <a:off x="5771418" y="3830348"/>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pic>
        <p:nvPicPr>
          <p:cNvPr id="47" name="Imagen 4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067" y="925602"/>
            <a:ext cx="743081" cy="756256"/>
          </a:xfrm>
          <a:prstGeom prst="rect">
            <a:avLst/>
          </a:prstGeom>
        </p:spPr>
      </p:pic>
      <p:sp>
        <p:nvSpPr>
          <p:cNvPr id="16" name="CuadroTexto 15"/>
          <p:cNvSpPr txBox="1"/>
          <p:nvPr/>
        </p:nvSpPr>
        <p:spPr>
          <a:xfrm>
            <a:off x="323528" y="188640"/>
            <a:ext cx="4791696" cy="461665"/>
          </a:xfrm>
          <a:prstGeom prst="rect">
            <a:avLst/>
          </a:prstGeom>
          <a:noFill/>
        </p:spPr>
        <p:txBody>
          <a:bodyPr wrap="none" rtlCol="0">
            <a:spAutoFit/>
          </a:bodyPr>
          <a:lstStyle/>
          <a:p>
            <a:r>
              <a:rPr lang="es-CO" sz="2400" i="1" dirty="0" err="1" smtClean="0">
                <a:solidFill>
                  <a:prstClr val="white"/>
                </a:solidFill>
                <a:latin typeface="Arial" panose="020B0604020202020204" pitchFamily="34" charset="0"/>
                <a:cs typeface="Arial" panose="020B0604020202020204" pitchFamily="34" charset="0"/>
              </a:rPr>
              <a:t>Hydrography</a:t>
            </a:r>
            <a:r>
              <a:rPr lang="es-CO" sz="2400" i="1" dirty="0" smtClean="0">
                <a:solidFill>
                  <a:prstClr val="white"/>
                </a:solidFill>
                <a:latin typeface="Arial" panose="020B0604020202020204" pitchFamily="34" charset="0"/>
                <a:cs typeface="Arial" panose="020B0604020202020204" pitchFamily="34" charset="0"/>
              </a:rPr>
              <a:t> </a:t>
            </a:r>
            <a:r>
              <a:rPr lang="es-CO" sz="2400" i="1" dirty="0" err="1" smtClean="0">
                <a:solidFill>
                  <a:prstClr val="white"/>
                </a:solidFill>
                <a:latin typeface="Arial" panose="020B0604020202020204" pitchFamily="34" charset="0"/>
                <a:cs typeface="Arial" panose="020B0604020202020204" pitchFamily="34" charset="0"/>
              </a:rPr>
              <a:t>History</a:t>
            </a:r>
            <a:r>
              <a:rPr lang="es-CO" sz="2400" i="1" dirty="0" smtClean="0">
                <a:solidFill>
                  <a:prstClr val="white"/>
                </a:solidFill>
                <a:latin typeface="Arial" panose="020B0604020202020204" pitchFamily="34" charset="0"/>
                <a:cs typeface="Arial" panose="020B0604020202020204" pitchFamily="34" charset="0"/>
              </a:rPr>
              <a:t> in Colombia.</a:t>
            </a:r>
            <a:endParaRPr lang="es-ES" sz="2400" i="1" dirty="0">
              <a:solidFill>
                <a:prstClr val="white"/>
              </a:solidFill>
              <a:latin typeface="Arial" panose="020B0604020202020204" pitchFamily="34" charset="0"/>
              <a:cs typeface="Arial" panose="020B0604020202020204" pitchFamily="34" charset="0"/>
            </a:endParaRPr>
          </a:p>
        </p:txBody>
      </p:sp>
      <p:sp>
        <p:nvSpPr>
          <p:cNvPr id="14" name="Rectangle 76"/>
          <p:cNvSpPr/>
          <p:nvPr/>
        </p:nvSpPr>
        <p:spPr>
          <a:xfrm>
            <a:off x="5940152" y="1590079"/>
            <a:ext cx="2107529" cy="1569660"/>
          </a:xfrm>
          <a:prstGeom prst="rect">
            <a:avLst/>
          </a:prstGeom>
        </p:spPr>
        <p:txBody>
          <a:bodyPr wrap="square">
            <a:spAutoFit/>
          </a:bodyPr>
          <a:lstStyle/>
          <a:p>
            <a:pPr algn="ctr"/>
            <a:r>
              <a:rPr lang="es-MX" sz="1200" b="1" dirty="0" smtClean="0">
                <a:solidFill>
                  <a:srgbClr val="FFC67A"/>
                </a:solidFill>
                <a:latin typeface="Arial"/>
                <a:cs typeface="Arial"/>
              </a:rPr>
              <a:t>2018</a:t>
            </a:r>
            <a:r>
              <a:rPr lang="es-MX" sz="1200" dirty="0" smtClean="0">
                <a:solidFill>
                  <a:srgbClr val="FFC67A"/>
                </a:solidFill>
                <a:latin typeface="Arial"/>
                <a:cs typeface="Arial"/>
              </a:rPr>
              <a:t> </a:t>
            </a:r>
            <a:endParaRPr lang="es-MX" sz="1200" dirty="0">
              <a:solidFill>
                <a:srgbClr val="FFC67A"/>
              </a:solidFill>
              <a:latin typeface="Arial"/>
              <a:cs typeface="Arial"/>
            </a:endParaRPr>
          </a:p>
          <a:p>
            <a:pPr algn="ctr"/>
            <a:r>
              <a:rPr lang="en-US" sz="1200" dirty="0">
                <a:solidFill>
                  <a:srgbClr val="FFFFFF"/>
                </a:solidFill>
                <a:latin typeface="Arial"/>
                <a:cs typeface="Arial"/>
              </a:rPr>
              <a:t>November - Colombian Naval Academy "Almirante Padilla" in gaining recognition of the </a:t>
            </a:r>
            <a:r>
              <a:rPr lang="en-US" sz="1200" dirty="0" err="1">
                <a:solidFill>
                  <a:srgbClr val="FFFFFF"/>
                </a:solidFill>
                <a:latin typeface="Arial"/>
                <a:cs typeface="Arial"/>
              </a:rPr>
              <a:t>Programme</a:t>
            </a:r>
            <a:r>
              <a:rPr lang="en-US" sz="1200" dirty="0">
                <a:solidFill>
                  <a:srgbClr val="FFFFFF"/>
                </a:solidFill>
                <a:latin typeface="Arial"/>
                <a:cs typeface="Arial"/>
              </a:rPr>
              <a:t> against Edition 1.0.1 of</a:t>
            </a:r>
          </a:p>
          <a:p>
            <a:pPr algn="ctr"/>
            <a:r>
              <a:rPr lang="en-US" sz="1200" dirty="0">
                <a:solidFill>
                  <a:srgbClr val="FFFFFF"/>
                </a:solidFill>
                <a:latin typeface="Arial"/>
                <a:cs typeface="Arial"/>
              </a:rPr>
              <a:t>the Standards S-5A</a:t>
            </a:r>
            <a:endParaRPr lang="es-CO" sz="1200" dirty="0">
              <a:solidFill>
                <a:srgbClr val="FFFFFF"/>
              </a:solidFill>
              <a:latin typeface="Arial"/>
              <a:cs typeface="Arial"/>
            </a:endParaRPr>
          </a:p>
        </p:txBody>
      </p:sp>
      <p:cxnSp>
        <p:nvCxnSpPr>
          <p:cNvPr id="15" name="Conector recto 14"/>
          <p:cNvCxnSpPr/>
          <p:nvPr/>
        </p:nvCxnSpPr>
        <p:spPr>
          <a:xfrm>
            <a:off x="7200293" y="3180381"/>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sp>
        <p:nvSpPr>
          <p:cNvPr id="18" name="Rectángulo 17"/>
          <p:cNvSpPr/>
          <p:nvPr/>
        </p:nvSpPr>
        <p:spPr>
          <a:xfrm>
            <a:off x="7200293" y="4285545"/>
            <a:ext cx="2052227" cy="1384995"/>
          </a:xfrm>
          <a:prstGeom prst="rect">
            <a:avLst/>
          </a:prstGeom>
        </p:spPr>
        <p:txBody>
          <a:bodyPr wrap="square">
            <a:spAutoFit/>
          </a:bodyPr>
          <a:lstStyle/>
          <a:p>
            <a:pPr algn="ctr"/>
            <a:r>
              <a:rPr lang="es-MX" sz="1200" b="1" dirty="0">
                <a:solidFill>
                  <a:srgbClr val="FFC67A"/>
                </a:solidFill>
                <a:latin typeface="Gill Sans"/>
                <a:cs typeface="Gill Sans"/>
              </a:rPr>
              <a:t>2018</a:t>
            </a:r>
            <a:r>
              <a:rPr lang="es-MX" sz="1200" dirty="0">
                <a:solidFill>
                  <a:srgbClr val="FFC67A"/>
                </a:solidFill>
                <a:latin typeface="Gill Sans"/>
                <a:cs typeface="Gill Sans"/>
              </a:rPr>
              <a:t> </a:t>
            </a:r>
          </a:p>
          <a:p>
            <a:pPr algn="ctr"/>
            <a:r>
              <a:rPr lang="en-US" sz="1200" dirty="0">
                <a:solidFill>
                  <a:srgbClr val="FFFFFF"/>
                </a:solidFill>
                <a:latin typeface="Arial"/>
                <a:cs typeface="Arial"/>
              </a:rPr>
              <a:t>December –Workshop of support of Courses in hydrography </a:t>
            </a:r>
            <a:r>
              <a:rPr lang="en-US" sz="1200" dirty="0">
                <a:solidFill>
                  <a:prstClr val="white"/>
                </a:solidFill>
                <a:latin typeface="Gill Sans"/>
                <a:cs typeface="Gill Sans"/>
              </a:rPr>
              <a:t>with the support of Captain Leonel Pereira Manteigas of the </a:t>
            </a:r>
            <a:r>
              <a:rPr lang="en-US" sz="1200" dirty="0" smtClean="0">
                <a:solidFill>
                  <a:prstClr val="white"/>
                </a:solidFill>
                <a:latin typeface="Gill Sans"/>
                <a:cs typeface="Gill Sans"/>
              </a:rPr>
              <a:t>Portuguese </a:t>
            </a:r>
            <a:r>
              <a:rPr lang="en-US" sz="1200" dirty="0">
                <a:solidFill>
                  <a:prstClr val="white"/>
                </a:solidFill>
                <a:latin typeface="Gill Sans"/>
                <a:cs typeface="Gill Sans"/>
              </a:rPr>
              <a:t>navy</a:t>
            </a:r>
            <a:endParaRPr lang="es-CO" sz="1200" dirty="0">
              <a:solidFill>
                <a:prstClr val="white"/>
              </a:solidFill>
              <a:latin typeface="Gill Sans"/>
              <a:cs typeface="Gill Sans"/>
            </a:endParaRPr>
          </a:p>
        </p:txBody>
      </p:sp>
      <p:cxnSp>
        <p:nvCxnSpPr>
          <p:cNvPr id="19" name="Conector recto 18"/>
          <p:cNvCxnSpPr/>
          <p:nvPr/>
        </p:nvCxnSpPr>
        <p:spPr>
          <a:xfrm>
            <a:off x="8255695" y="3825749"/>
            <a:ext cx="0" cy="432048"/>
          </a:xfrm>
          <a:prstGeom prst="line">
            <a:avLst/>
          </a:prstGeom>
          <a:ln>
            <a:solidFill>
              <a:srgbClr val="FFC67A"/>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01052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SC_028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212" y="-57076"/>
            <a:ext cx="9275100" cy="6915076"/>
          </a:xfrm>
          <a:prstGeom prst="rect">
            <a:avLst/>
          </a:prstGeom>
        </p:spPr>
      </p:pic>
      <p:grpSp>
        <p:nvGrpSpPr>
          <p:cNvPr id="10" name="Grupo 9"/>
          <p:cNvGrpSpPr/>
          <p:nvPr/>
        </p:nvGrpSpPr>
        <p:grpSpPr>
          <a:xfrm>
            <a:off x="107504" y="116632"/>
            <a:ext cx="3240360" cy="1620000"/>
            <a:chOff x="3803741" y="4137637"/>
            <a:chExt cx="3515194" cy="1644221"/>
          </a:xfrm>
        </p:grpSpPr>
        <p:sp>
          <p:nvSpPr>
            <p:cNvPr id="12" name="Rectángulo redondeado 11"/>
            <p:cNvSpPr/>
            <p:nvPr/>
          </p:nvSpPr>
          <p:spPr>
            <a:xfrm>
              <a:off x="3803741" y="4137637"/>
              <a:ext cx="3515194" cy="1644221"/>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6" name="CuadroTexto 15"/>
            <p:cNvSpPr txBox="1"/>
            <p:nvPr/>
          </p:nvSpPr>
          <p:spPr>
            <a:xfrm>
              <a:off x="3803741" y="4989770"/>
              <a:ext cx="3515193" cy="655994"/>
            </a:xfrm>
            <a:prstGeom prst="rect">
              <a:avLst/>
            </a:prstGeom>
            <a:noFill/>
          </p:spPr>
          <p:txBody>
            <a:bodyPr wrap="square" rtlCol="0">
              <a:spAutoFit/>
            </a:bodyPr>
            <a:lstStyle/>
            <a:p>
              <a:pPr algn="ctr"/>
              <a:r>
                <a:rPr lang="es-ES" dirty="0">
                  <a:solidFill>
                    <a:srgbClr val="FFFF00"/>
                  </a:solidFill>
                  <a:latin typeface="Arial"/>
                  <a:cs typeface="Arial"/>
                </a:rPr>
                <a:t>3. </a:t>
              </a:r>
              <a:r>
                <a:rPr lang="en-US" dirty="0">
                  <a:solidFill>
                    <a:srgbClr val="FFFFFF"/>
                  </a:solidFill>
                  <a:latin typeface="Arial"/>
                  <a:cs typeface="Arial"/>
                </a:rPr>
                <a:t>Colombian Naval Academy</a:t>
              </a:r>
            </a:p>
            <a:p>
              <a:pPr algn="ctr"/>
              <a:r>
                <a:rPr lang="es-MX" dirty="0">
                  <a:solidFill>
                    <a:srgbClr val="FFFFFF"/>
                  </a:solidFill>
                  <a:latin typeface="Arial"/>
                  <a:cs typeface="Arial"/>
                </a:rPr>
                <a:t>“Almirante Padilla”</a:t>
              </a:r>
              <a:endParaRPr lang="en-US" dirty="0">
                <a:solidFill>
                  <a:srgbClr val="FFFFFF"/>
                </a:solidFill>
                <a:latin typeface="Arial"/>
                <a:cs typeface="Arial"/>
              </a:endParaRPr>
            </a:p>
          </p:txBody>
        </p:sp>
        <p:grpSp>
          <p:nvGrpSpPr>
            <p:cNvPr id="17" name="Grupo 16"/>
            <p:cNvGrpSpPr/>
            <p:nvPr/>
          </p:nvGrpSpPr>
          <p:grpSpPr>
            <a:xfrm>
              <a:off x="4391871" y="4413705"/>
              <a:ext cx="2004158" cy="461666"/>
              <a:chOff x="2106389" y="3157366"/>
              <a:chExt cx="2004158" cy="461666"/>
            </a:xfrm>
          </p:grpSpPr>
          <p:sp>
            <p:nvSpPr>
              <p:cNvPr id="18" name="Rectángulo redondeado 17"/>
              <p:cNvSpPr/>
              <p:nvPr/>
            </p:nvSpPr>
            <p:spPr>
              <a:xfrm>
                <a:off x="2106389" y="3157366"/>
                <a:ext cx="2004158" cy="461665"/>
              </a:xfrm>
              <a:prstGeom prst="roundRect">
                <a:avLst/>
              </a:prstGeom>
              <a:solidFill>
                <a:schemeClr val="tx2">
                  <a:lumMod val="40000"/>
                  <a:lumOff val="60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9" name="CuadroTexto 18"/>
              <p:cNvSpPr txBox="1"/>
              <p:nvPr/>
            </p:nvSpPr>
            <p:spPr>
              <a:xfrm>
                <a:off x="2322413" y="3157367"/>
                <a:ext cx="1728192"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grpSp>
      </p:grpSp>
    </p:spTree>
    <p:extLst>
      <p:ext uri="{BB962C8B-B14F-4D97-AF65-F5344CB8AC3E}">
        <p14:creationId xmlns:p14="http://schemas.microsoft.com/office/powerpoint/2010/main" val="2994839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3449" y="1484784"/>
            <a:ext cx="8328503" cy="369332"/>
          </a:xfrm>
          <a:prstGeom prst="rect">
            <a:avLst/>
          </a:prstGeom>
        </p:spPr>
        <p:txBody>
          <a:bodyPr wrap="square">
            <a:spAutoFit/>
          </a:bodyPr>
          <a:lstStyle/>
          <a:p>
            <a:pPr algn="just">
              <a:defRPr/>
            </a:pPr>
            <a:r>
              <a:rPr lang="es-CO" dirty="0" err="1">
                <a:solidFill>
                  <a:prstClr val="black"/>
                </a:solidFill>
                <a:latin typeface="Gill Sans"/>
                <a:ea typeface="Tahoma" panose="020B0604030504040204" pitchFamily="34" charset="0"/>
                <a:cs typeface="Gill Sans"/>
              </a:rPr>
              <a:t>Located</a:t>
            </a:r>
            <a:r>
              <a:rPr lang="es-CO" dirty="0">
                <a:solidFill>
                  <a:prstClr val="black"/>
                </a:solidFill>
                <a:latin typeface="Gill Sans"/>
                <a:ea typeface="Tahoma" panose="020B0604030504040204" pitchFamily="34" charset="0"/>
                <a:cs typeface="Gill Sans"/>
              </a:rPr>
              <a:t> </a:t>
            </a:r>
            <a:r>
              <a:rPr lang="es-CO" dirty="0" err="1">
                <a:solidFill>
                  <a:prstClr val="black"/>
                </a:solidFill>
                <a:latin typeface="Gill Sans"/>
                <a:ea typeface="Tahoma" panose="020B0604030504040204" pitchFamily="34" charset="0"/>
                <a:cs typeface="Gill Sans"/>
              </a:rPr>
              <a:t>on</a:t>
            </a:r>
            <a:r>
              <a:rPr lang="es-CO" dirty="0">
                <a:solidFill>
                  <a:prstClr val="black"/>
                </a:solidFill>
                <a:latin typeface="Gill Sans"/>
                <a:ea typeface="Tahoma" panose="020B0604030504040204" pitchFamily="34" charset="0"/>
                <a:cs typeface="Gill Sans"/>
              </a:rPr>
              <a:t> </a:t>
            </a:r>
            <a:r>
              <a:rPr lang="es-CO" dirty="0" err="1">
                <a:solidFill>
                  <a:prstClr val="black"/>
                </a:solidFill>
                <a:latin typeface="Gill Sans"/>
                <a:ea typeface="Tahoma" panose="020B0604030504040204" pitchFamily="34" charset="0"/>
                <a:cs typeface="Gill Sans"/>
              </a:rPr>
              <a:t>the</a:t>
            </a:r>
            <a:r>
              <a:rPr lang="es-CO" dirty="0">
                <a:solidFill>
                  <a:prstClr val="black"/>
                </a:solidFill>
                <a:latin typeface="Gill Sans"/>
                <a:ea typeface="Tahoma" panose="020B0604030504040204" pitchFamily="34" charset="0"/>
                <a:cs typeface="Gill Sans"/>
              </a:rPr>
              <a:t> Island </a:t>
            </a:r>
            <a:r>
              <a:rPr lang="es-CO" dirty="0" err="1">
                <a:solidFill>
                  <a:prstClr val="black"/>
                </a:solidFill>
                <a:latin typeface="Gill Sans"/>
                <a:ea typeface="Tahoma" panose="020B0604030504040204" pitchFamily="34" charset="0"/>
                <a:cs typeface="Gill Sans"/>
              </a:rPr>
              <a:t>of</a:t>
            </a:r>
            <a:r>
              <a:rPr lang="es-CO" dirty="0">
                <a:solidFill>
                  <a:prstClr val="black"/>
                </a:solidFill>
                <a:latin typeface="Gill Sans"/>
                <a:ea typeface="Tahoma" panose="020B0604030504040204" pitchFamily="34" charset="0"/>
                <a:cs typeface="Gill Sans"/>
              </a:rPr>
              <a:t> Manzanillo in </a:t>
            </a:r>
            <a:r>
              <a:rPr lang="es-CO" dirty="0" err="1">
                <a:solidFill>
                  <a:prstClr val="black"/>
                </a:solidFill>
                <a:latin typeface="Gill Sans"/>
                <a:ea typeface="Tahoma" panose="020B0604030504040204" pitchFamily="34" charset="0"/>
                <a:cs typeface="Gill Sans"/>
              </a:rPr>
              <a:t>the</a:t>
            </a:r>
            <a:r>
              <a:rPr lang="es-CO" dirty="0">
                <a:solidFill>
                  <a:prstClr val="black"/>
                </a:solidFill>
                <a:latin typeface="Gill Sans"/>
                <a:ea typeface="Tahoma" panose="020B0604030504040204" pitchFamily="34" charset="0"/>
                <a:cs typeface="Gill Sans"/>
              </a:rPr>
              <a:t> City </a:t>
            </a:r>
            <a:r>
              <a:rPr lang="es-CO" dirty="0" err="1">
                <a:solidFill>
                  <a:prstClr val="black"/>
                </a:solidFill>
                <a:latin typeface="Gill Sans"/>
                <a:ea typeface="Tahoma" panose="020B0604030504040204" pitchFamily="34" charset="0"/>
                <a:cs typeface="Gill Sans"/>
              </a:rPr>
              <a:t>of</a:t>
            </a:r>
            <a:r>
              <a:rPr lang="es-CO" dirty="0">
                <a:solidFill>
                  <a:prstClr val="black"/>
                </a:solidFill>
                <a:latin typeface="Gill Sans"/>
                <a:ea typeface="Tahoma" panose="020B0604030504040204" pitchFamily="34" charset="0"/>
                <a:cs typeface="Gill Sans"/>
              </a:rPr>
              <a:t> Cartagena de Indias </a:t>
            </a:r>
          </a:p>
        </p:txBody>
      </p:sp>
      <p:sp>
        <p:nvSpPr>
          <p:cNvPr id="15" name="Rectángulo 14"/>
          <p:cNvSpPr/>
          <p:nvPr/>
        </p:nvSpPr>
        <p:spPr>
          <a:xfrm>
            <a:off x="3419872" y="476672"/>
            <a:ext cx="5220072" cy="738664"/>
          </a:xfrm>
          <a:prstGeom prst="rect">
            <a:avLst/>
          </a:prstGeom>
        </p:spPr>
        <p:txBody>
          <a:bodyPr wrap="square">
            <a:spAutoFit/>
          </a:bodyPr>
          <a:lstStyle/>
          <a:p>
            <a:pPr algn="r">
              <a:defRPr/>
            </a:pP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Colombian Naval Academy &amp; </a:t>
            </a:r>
          </a:p>
          <a:p>
            <a:pPr algn="r">
              <a:defRPr/>
            </a:pPr>
            <a:r>
              <a:rPr lang="en-US" sz="2400" b="1" dirty="0">
                <a:solidFill>
                  <a:srgbClr val="4F81BD">
                    <a:lumMod val="75000"/>
                  </a:srgbClr>
                </a:solidFill>
                <a:latin typeface="Arial Black" panose="020B0A04020102020204" pitchFamily="34" charset="0"/>
                <a:ea typeface="Tahoma" panose="020B0604030504040204" pitchFamily="34" charset="0"/>
                <a:cs typeface="Arial" panose="020B0604020202020204" pitchFamily="34" charset="0"/>
              </a:rPr>
              <a:t>National Maritime University</a:t>
            </a:r>
            <a:endParaRPr lang="es-CO" sz="4400" b="1" dirty="0">
              <a:solidFill>
                <a:srgbClr val="4F81BD">
                  <a:lumMod val="75000"/>
                </a:srgbClr>
              </a:solidFill>
              <a:latin typeface="Arial Black" panose="020B0A04020102020204" pitchFamily="34" charset="0"/>
              <a:ea typeface="Tahoma" panose="020B0604030504040204" pitchFamily="34" charset="0"/>
              <a:cs typeface="Arial" panose="020B0604020202020204" pitchFamily="34" charset="0"/>
            </a:endParaRPr>
          </a:p>
        </p:txBody>
      </p:sp>
      <p:grpSp>
        <p:nvGrpSpPr>
          <p:cNvPr id="3" name="Grupo 2"/>
          <p:cNvGrpSpPr/>
          <p:nvPr/>
        </p:nvGrpSpPr>
        <p:grpSpPr>
          <a:xfrm>
            <a:off x="156792" y="260648"/>
            <a:ext cx="3263080" cy="658988"/>
            <a:chOff x="0" y="317097"/>
            <a:chExt cx="4067944" cy="431049"/>
          </a:xfrm>
        </p:grpSpPr>
        <p:sp>
          <p:nvSpPr>
            <p:cNvPr id="26" name="Rectángulo redondeado 25"/>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7" name="CuadroTexto 26"/>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sp>
        <p:nvSpPr>
          <p:cNvPr id="25" name="Rectángulo 24"/>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 name="Imagen 4">
            <a:extLst>
              <a:ext uri="{FF2B5EF4-FFF2-40B4-BE49-F238E27FC236}">
                <a16:creationId xmlns="" xmlns:a16="http://schemas.microsoft.com/office/drawing/2014/main" id="{D43A253D-442B-41B3-9B04-36FFE157F2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46"/>
          <a:stretch/>
        </p:blipFill>
        <p:spPr>
          <a:xfrm>
            <a:off x="827585" y="4500479"/>
            <a:ext cx="3593047" cy="1972602"/>
          </a:xfrm>
          <a:prstGeom prst="rect">
            <a:avLst/>
          </a:prstGeom>
        </p:spPr>
      </p:pic>
      <p:pic>
        <p:nvPicPr>
          <p:cNvPr id="6" name="Imagen 5">
            <a:extLst>
              <a:ext uri="{FF2B5EF4-FFF2-40B4-BE49-F238E27FC236}">
                <a16:creationId xmlns="" xmlns:a16="http://schemas.microsoft.com/office/drawing/2014/main" id="{D571E5BA-59CA-475D-94C4-63A2996367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9787" y="1997760"/>
            <a:ext cx="3519596" cy="1979773"/>
          </a:xfrm>
          <a:prstGeom prst="rect">
            <a:avLst/>
          </a:prstGeom>
        </p:spPr>
      </p:pic>
      <p:pic>
        <p:nvPicPr>
          <p:cNvPr id="1028" name="Picture 4" descr="Resultado de imagen para escuela naval de cadetes almirante padilla">
            <a:extLst>
              <a:ext uri="{FF2B5EF4-FFF2-40B4-BE49-F238E27FC236}">
                <a16:creationId xmlns="" xmlns:a16="http://schemas.microsoft.com/office/drawing/2014/main" id="{531A9E5A-F086-4C3D-B184-5DA5F5FD442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7584" y="1997760"/>
            <a:ext cx="3593048" cy="23803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 xmlns:a16="http://schemas.microsoft.com/office/drawing/2014/main" id="{8D9D824C-B0A3-46FE-9906-E3495A95BFF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65142" y="4106502"/>
            <a:ext cx="3519596" cy="2366579"/>
          </a:xfrm>
          <a:prstGeom prst="rect">
            <a:avLst/>
          </a:prstGeom>
        </p:spPr>
      </p:pic>
    </p:spTree>
    <p:extLst>
      <p:ext uri="{BB962C8B-B14F-4D97-AF65-F5344CB8AC3E}">
        <p14:creationId xmlns:p14="http://schemas.microsoft.com/office/powerpoint/2010/main" val="2486886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3419872" y="476672"/>
            <a:ext cx="5220072" cy="738664"/>
          </a:xfrm>
          <a:prstGeom prst="rect">
            <a:avLst/>
          </a:prstGeom>
        </p:spPr>
        <p:txBody>
          <a:bodyPr wrap="square">
            <a:spAutoFit/>
          </a:bodyPr>
          <a:lstStyle/>
          <a:p>
            <a:pPr algn="r">
              <a:defRPr/>
            </a:pPr>
            <a:r>
              <a:rPr lang="es-CO" dirty="0" err="1">
                <a:solidFill>
                  <a:prstClr val="black"/>
                </a:solidFill>
                <a:latin typeface="Arial Black" panose="020B0A04020102020204" pitchFamily="34" charset="0"/>
                <a:ea typeface="Tahoma" panose="020B0604030504040204" pitchFamily="34" charset="0"/>
                <a:cs typeface="Arial" panose="020B0604020202020204" pitchFamily="34" charset="0"/>
              </a:rPr>
              <a:t>Education</a:t>
            </a:r>
            <a:endParaRPr lang="es-CO" dirty="0">
              <a:solidFill>
                <a:prstClr val="black"/>
              </a:solidFill>
              <a:latin typeface="Arial Black" panose="020B0A04020102020204" pitchFamily="34" charset="0"/>
              <a:ea typeface="Tahoma" panose="020B0604030504040204" pitchFamily="34" charset="0"/>
              <a:cs typeface="Arial" panose="020B0604020202020204" pitchFamily="34" charset="0"/>
            </a:endParaRPr>
          </a:p>
          <a:p>
            <a:pPr algn="r">
              <a:defRPr/>
            </a:pPr>
            <a:r>
              <a:rPr lang="es-CO" sz="2400" b="1" dirty="0">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rPr>
              <a:t>Roles</a:t>
            </a:r>
          </a:p>
        </p:txBody>
      </p:sp>
      <p:grpSp>
        <p:nvGrpSpPr>
          <p:cNvPr id="28" name="Grupo 27"/>
          <p:cNvGrpSpPr/>
          <p:nvPr/>
        </p:nvGrpSpPr>
        <p:grpSpPr>
          <a:xfrm>
            <a:off x="156792" y="260648"/>
            <a:ext cx="3263080" cy="658988"/>
            <a:chOff x="0" y="317097"/>
            <a:chExt cx="4067944" cy="431049"/>
          </a:xfrm>
        </p:grpSpPr>
        <p:sp>
          <p:nvSpPr>
            <p:cNvPr id="29" name="Rectángulo redondeado 28"/>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30" name="CuadroTexto 29"/>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sp>
        <p:nvSpPr>
          <p:cNvPr id="31" name="CuadroTexto 30"/>
          <p:cNvSpPr txBox="1"/>
          <p:nvPr/>
        </p:nvSpPr>
        <p:spPr>
          <a:xfrm>
            <a:off x="4812067" y="4584614"/>
            <a:ext cx="4343417" cy="1877437"/>
          </a:xfrm>
          <a:prstGeom prst="rect">
            <a:avLst/>
          </a:prstGeom>
          <a:noFill/>
        </p:spPr>
        <p:txBody>
          <a:bodyPr wrap="square" rtlCol="0">
            <a:spAutoFit/>
          </a:bodyPr>
          <a:lstStyle/>
          <a:p>
            <a:pPr algn="ctr">
              <a:defRPr/>
            </a:pPr>
            <a:r>
              <a:rPr lang="en-US" b="1" dirty="0">
                <a:solidFill>
                  <a:srgbClr val="07224A"/>
                </a:solidFill>
                <a:latin typeface="Gill Sans"/>
                <a:ea typeface="Tahoma" panose="020B0604030504040204" pitchFamily="34" charset="0"/>
                <a:cs typeface="Gill Sans"/>
              </a:rPr>
              <a:t>Essential Functions of Colombian Education</a:t>
            </a:r>
            <a:endParaRPr lang="es-CO" dirty="0">
              <a:solidFill>
                <a:prstClr val="black"/>
              </a:solidFill>
              <a:latin typeface="Gill Sans"/>
              <a:ea typeface="Tahoma" panose="020B0604030504040204" pitchFamily="34" charset="0"/>
              <a:cs typeface="Gill Sans"/>
            </a:endParaRPr>
          </a:p>
          <a:p>
            <a:pPr algn="ctr">
              <a:defRPr/>
            </a:pPr>
            <a:r>
              <a:rPr lang="es-CO" sz="2000" dirty="0" err="1" smtClean="0">
                <a:solidFill>
                  <a:prstClr val="black"/>
                </a:solidFill>
                <a:latin typeface="Gill Sans"/>
                <a:ea typeface="Tahoma" panose="020B0604030504040204" pitchFamily="34" charset="0"/>
                <a:cs typeface="Gill Sans"/>
              </a:rPr>
              <a:t>Teaching</a:t>
            </a:r>
            <a:endParaRPr lang="es-CO" sz="2000" dirty="0">
              <a:solidFill>
                <a:prstClr val="black"/>
              </a:solidFill>
              <a:latin typeface="Gill Sans"/>
              <a:ea typeface="Tahoma" panose="020B0604030504040204" pitchFamily="34" charset="0"/>
              <a:cs typeface="Gill Sans"/>
            </a:endParaRPr>
          </a:p>
          <a:p>
            <a:pPr algn="ctr">
              <a:defRPr/>
            </a:pPr>
            <a:r>
              <a:rPr lang="es-CO" sz="2000" dirty="0" err="1">
                <a:solidFill>
                  <a:prstClr val="black"/>
                </a:solidFill>
                <a:latin typeface="Gill Sans"/>
                <a:ea typeface="Tahoma" panose="020B0604030504040204" pitchFamily="34" charset="0"/>
                <a:cs typeface="Gill Sans"/>
              </a:rPr>
              <a:t>Investigation</a:t>
            </a:r>
            <a:endParaRPr lang="es-CO" sz="2000" dirty="0">
              <a:solidFill>
                <a:prstClr val="black"/>
              </a:solidFill>
              <a:latin typeface="Gill Sans"/>
              <a:ea typeface="Tahoma" panose="020B0604030504040204" pitchFamily="34" charset="0"/>
              <a:cs typeface="Gill Sans"/>
            </a:endParaRPr>
          </a:p>
          <a:p>
            <a:pPr algn="ctr">
              <a:defRPr/>
            </a:pPr>
            <a:r>
              <a:rPr lang="es-CO" sz="2000" dirty="0">
                <a:solidFill>
                  <a:prstClr val="black"/>
                </a:solidFill>
                <a:latin typeface="Gill Sans"/>
                <a:ea typeface="Tahoma" panose="020B0604030504040204" pitchFamily="34" charset="0"/>
                <a:cs typeface="Gill Sans"/>
              </a:rPr>
              <a:t>Social </a:t>
            </a:r>
            <a:r>
              <a:rPr lang="es-CO" sz="2000" dirty="0" err="1" smtClean="0">
                <a:solidFill>
                  <a:prstClr val="black"/>
                </a:solidFill>
                <a:latin typeface="Gill Sans"/>
                <a:ea typeface="Tahoma" panose="020B0604030504040204" pitchFamily="34" charset="0"/>
                <a:cs typeface="Gill Sans"/>
              </a:rPr>
              <a:t>Projection</a:t>
            </a:r>
            <a:endParaRPr lang="es-CO" sz="2000" dirty="0" smtClean="0">
              <a:solidFill>
                <a:prstClr val="black"/>
              </a:solidFill>
              <a:latin typeface="Gill Sans"/>
              <a:ea typeface="Tahoma" panose="020B0604030504040204" pitchFamily="34" charset="0"/>
              <a:cs typeface="Gill Sans"/>
            </a:endParaRPr>
          </a:p>
          <a:p>
            <a:pPr algn="ctr">
              <a:defRPr/>
            </a:pPr>
            <a:r>
              <a:rPr lang="es-CO" sz="2000" dirty="0" smtClean="0">
                <a:solidFill>
                  <a:prstClr val="black"/>
                </a:solidFill>
                <a:latin typeface="Gill Sans"/>
                <a:ea typeface="Tahoma" panose="020B0604030504040204" pitchFamily="34" charset="0"/>
                <a:cs typeface="Gill Sans"/>
              </a:rPr>
              <a:t>International </a:t>
            </a:r>
            <a:r>
              <a:rPr lang="es-CO" sz="2000" dirty="0" err="1" smtClean="0">
                <a:solidFill>
                  <a:prstClr val="black"/>
                </a:solidFill>
                <a:latin typeface="Gill Sans"/>
                <a:ea typeface="Tahoma" panose="020B0604030504040204" pitchFamily="34" charset="0"/>
                <a:cs typeface="Gill Sans"/>
              </a:rPr>
              <a:t>Projects</a:t>
            </a:r>
            <a:endParaRPr lang="es-CO" sz="2000" dirty="0">
              <a:solidFill>
                <a:prstClr val="black"/>
              </a:solidFill>
              <a:latin typeface="Gill Sans"/>
              <a:ea typeface="Tahoma" panose="020B0604030504040204" pitchFamily="34" charset="0"/>
              <a:cs typeface="Gill Sans"/>
            </a:endParaRPr>
          </a:p>
        </p:txBody>
      </p:sp>
      <p:grpSp>
        <p:nvGrpSpPr>
          <p:cNvPr id="32" name="Grupo 31"/>
          <p:cNvGrpSpPr/>
          <p:nvPr/>
        </p:nvGrpSpPr>
        <p:grpSpPr>
          <a:xfrm>
            <a:off x="235137" y="2564904"/>
            <a:ext cx="4120839" cy="2304256"/>
            <a:chOff x="693353" y="1574522"/>
            <a:chExt cx="7678057" cy="4950822"/>
          </a:xfrm>
        </p:grpSpPr>
        <p:sp>
          <p:nvSpPr>
            <p:cNvPr id="33" name="Rectángulo 32"/>
            <p:cNvSpPr/>
            <p:nvPr/>
          </p:nvSpPr>
          <p:spPr>
            <a:xfrm>
              <a:off x="693353" y="5013176"/>
              <a:ext cx="7678057" cy="1512168"/>
            </a:xfrm>
            <a:prstGeom prst="rect">
              <a:avLst/>
            </a:prstGeom>
            <a:solidFill>
              <a:schemeClr val="bg1"/>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defRPr/>
              </a:pPr>
              <a:endParaRPr lang="es-ES">
                <a:solidFill>
                  <a:prstClr val="white"/>
                </a:solidFill>
              </a:endParaRPr>
            </a:p>
          </p:txBody>
        </p:sp>
        <p:pic>
          <p:nvPicPr>
            <p:cNvPr id="34" name="Imagen 33" descr="grados cadetes-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600" y="5129677"/>
              <a:ext cx="7117264" cy="699177"/>
            </a:xfrm>
            <a:prstGeom prst="rect">
              <a:avLst/>
            </a:prstGeom>
          </p:spPr>
        </p:pic>
        <p:pic>
          <p:nvPicPr>
            <p:cNvPr id="35" name="Imagen 34" descr="DSC_699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3353" y="1574522"/>
              <a:ext cx="7678057" cy="3438652"/>
            </a:xfrm>
            <a:prstGeom prst="rect">
              <a:avLst/>
            </a:prstGeom>
          </p:spPr>
        </p:pic>
        <p:sp>
          <p:nvSpPr>
            <p:cNvPr id="36" name="Rectángulo 35"/>
            <p:cNvSpPr/>
            <p:nvPr/>
          </p:nvSpPr>
          <p:spPr>
            <a:xfrm>
              <a:off x="1349573" y="5877272"/>
              <a:ext cx="1088221" cy="512962"/>
            </a:xfrm>
            <a:prstGeom prst="rect">
              <a:avLst/>
            </a:prstGeom>
          </p:spPr>
          <p:txBody>
            <a:bodyPr wrap="none">
              <a:spAutoFit/>
            </a:bodyPr>
            <a:lstStyle/>
            <a:p>
              <a:pPr algn="ctr">
                <a:defRPr/>
              </a:pPr>
              <a:r>
                <a:rPr lang="es-CO" sz="700" dirty="0">
                  <a:solidFill>
                    <a:prstClr val="black"/>
                  </a:solidFill>
                </a:rPr>
                <a:t>SUBALTERNO</a:t>
              </a:r>
            </a:p>
            <a:p>
              <a:pPr algn="ctr">
                <a:defRPr/>
              </a:pPr>
              <a:r>
                <a:rPr lang="es-CO" sz="700" dirty="0">
                  <a:solidFill>
                    <a:prstClr val="black"/>
                  </a:solidFill>
                </a:rPr>
                <a:t>APRENDIZ</a:t>
              </a:r>
              <a:endParaRPr lang="es-ES" sz="700" dirty="0">
                <a:solidFill>
                  <a:prstClr val="black"/>
                </a:solidFill>
              </a:endParaRPr>
            </a:p>
          </p:txBody>
        </p:sp>
        <p:sp>
          <p:nvSpPr>
            <p:cNvPr id="37" name="Rectángulo 36"/>
            <p:cNvSpPr/>
            <p:nvPr/>
          </p:nvSpPr>
          <p:spPr>
            <a:xfrm>
              <a:off x="3108034" y="5877272"/>
              <a:ext cx="1088221" cy="512962"/>
            </a:xfrm>
            <a:prstGeom prst="rect">
              <a:avLst/>
            </a:prstGeom>
          </p:spPr>
          <p:txBody>
            <a:bodyPr wrap="none">
              <a:spAutoFit/>
            </a:bodyPr>
            <a:lstStyle/>
            <a:p>
              <a:pPr algn="ctr">
                <a:defRPr/>
              </a:pPr>
              <a:r>
                <a:rPr lang="es-CO" sz="700" dirty="0">
                  <a:solidFill>
                    <a:prstClr val="black"/>
                  </a:solidFill>
                </a:rPr>
                <a:t>SUBALTERNO</a:t>
              </a:r>
            </a:p>
            <a:p>
              <a:pPr algn="ctr">
                <a:defRPr/>
              </a:pPr>
              <a:r>
                <a:rPr lang="es-CO" sz="700" dirty="0">
                  <a:solidFill>
                    <a:prstClr val="black"/>
                  </a:solidFill>
                </a:rPr>
                <a:t>EJEMPLAR</a:t>
              </a:r>
              <a:endParaRPr lang="es-ES" sz="700" dirty="0">
                <a:solidFill>
                  <a:prstClr val="black"/>
                </a:solidFill>
              </a:endParaRPr>
            </a:p>
          </p:txBody>
        </p:sp>
        <p:sp>
          <p:nvSpPr>
            <p:cNvPr id="38" name="Rectángulo 37"/>
            <p:cNvSpPr/>
            <p:nvPr/>
          </p:nvSpPr>
          <p:spPr>
            <a:xfrm>
              <a:off x="4987498" y="5877272"/>
              <a:ext cx="1041605" cy="512962"/>
            </a:xfrm>
            <a:prstGeom prst="rect">
              <a:avLst/>
            </a:prstGeom>
          </p:spPr>
          <p:txBody>
            <a:bodyPr wrap="none">
              <a:spAutoFit/>
            </a:bodyPr>
            <a:lstStyle/>
            <a:p>
              <a:pPr algn="ctr">
                <a:defRPr/>
              </a:pPr>
              <a:r>
                <a:rPr lang="es-CO" sz="700" dirty="0">
                  <a:solidFill>
                    <a:prstClr val="black"/>
                  </a:solidFill>
                </a:rPr>
                <a:t>LÍDER</a:t>
              </a:r>
            </a:p>
            <a:p>
              <a:pPr algn="ctr">
                <a:defRPr/>
              </a:pPr>
              <a:r>
                <a:rPr lang="es-CO" sz="700" dirty="0">
                  <a:solidFill>
                    <a:prstClr val="black"/>
                  </a:solidFill>
                </a:rPr>
                <a:t>SUPERVISOR</a:t>
              </a:r>
              <a:endParaRPr lang="es-ES" sz="700" dirty="0">
                <a:solidFill>
                  <a:prstClr val="black"/>
                </a:solidFill>
              </a:endParaRPr>
            </a:p>
          </p:txBody>
        </p:sp>
        <p:sp>
          <p:nvSpPr>
            <p:cNvPr id="39" name="Rectángulo 38"/>
            <p:cNvSpPr/>
            <p:nvPr/>
          </p:nvSpPr>
          <p:spPr>
            <a:xfrm>
              <a:off x="6531367" y="5877272"/>
              <a:ext cx="1373097" cy="512962"/>
            </a:xfrm>
            <a:prstGeom prst="rect">
              <a:avLst/>
            </a:prstGeom>
          </p:spPr>
          <p:txBody>
            <a:bodyPr wrap="none">
              <a:spAutoFit/>
            </a:bodyPr>
            <a:lstStyle/>
            <a:p>
              <a:pPr algn="ctr">
                <a:defRPr/>
              </a:pPr>
              <a:r>
                <a:rPr lang="es-CO" sz="700" dirty="0">
                  <a:solidFill>
                    <a:prstClr val="black"/>
                  </a:solidFill>
                </a:rPr>
                <a:t>LÍDER</a:t>
              </a:r>
            </a:p>
            <a:p>
              <a:pPr algn="ctr">
                <a:defRPr/>
              </a:pPr>
              <a:r>
                <a:rPr lang="es-CO" sz="700" dirty="0">
                  <a:solidFill>
                    <a:prstClr val="black"/>
                  </a:solidFill>
                </a:rPr>
                <a:t>ORGANIZACIONAL</a:t>
              </a:r>
              <a:endParaRPr lang="es-ES" sz="700" dirty="0">
                <a:solidFill>
                  <a:prstClr val="black"/>
                </a:solidFill>
              </a:endParaRPr>
            </a:p>
          </p:txBody>
        </p:sp>
      </p:grpSp>
      <p:cxnSp>
        <p:nvCxnSpPr>
          <p:cNvPr id="40" name="Conector recto 39"/>
          <p:cNvCxnSpPr/>
          <p:nvPr/>
        </p:nvCxnSpPr>
        <p:spPr>
          <a:xfrm>
            <a:off x="4572000" y="1772816"/>
            <a:ext cx="0" cy="2934804"/>
          </a:xfrm>
          <a:prstGeom prst="line">
            <a:avLst/>
          </a:prstGeom>
          <a:ln/>
        </p:spPr>
        <p:style>
          <a:lnRef idx="3">
            <a:schemeClr val="dk1"/>
          </a:lnRef>
          <a:fillRef idx="0">
            <a:schemeClr val="dk1"/>
          </a:fillRef>
          <a:effectRef idx="2">
            <a:schemeClr val="dk1"/>
          </a:effectRef>
          <a:fontRef idx="minor">
            <a:schemeClr val="tx1"/>
          </a:fontRef>
        </p:style>
      </p:cxnSp>
      <p:sp>
        <p:nvSpPr>
          <p:cNvPr id="41" name="Rectángulo 40"/>
          <p:cNvSpPr/>
          <p:nvPr/>
        </p:nvSpPr>
        <p:spPr>
          <a:xfrm>
            <a:off x="683568" y="1679743"/>
            <a:ext cx="3025073" cy="646331"/>
          </a:xfrm>
          <a:prstGeom prst="rect">
            <a:avLst/>
          </a:prstGeom>
          <a:solidFill>
            <a:schemeClr val="tx2">
              <a:lumMod val="60000"/>
              <a:lumOff val="40000"/>
            </a:schemeClr>
          </a:solidFill>
          <a:ln>
            <a:solidFill>
              <a:schemeClr val="tx1"/>
            </a:solidFill>
          </a:ln>
          <a:scene3d>
            <a:camera prst="orthographicFront"/>
            <a:lightRig rig="threePt" dir="t"/>
          </a:scene3d>
          <a:sp3d>
            <a:bevelT/>
          </a:sp3d>
        </p:spPr>
        <p:txBody>
          <a:bodyPr wrap="square">
            <a:spAutoFit/>
          </a:bodyPr>
          <a:lstStyle/>
          <a:p>
            <a:pPr algn="ctr"/>
            <a:r>
              <a:rPr lang="es-CO" dirty="0">
                <a:solidFill>
                  <a:prstClr val="black"/>
                </a:solidFill>
                <a:latin typeface="Arial Narrow Bold"/>
                <a:ea typeface="Tahoma" panose="020B0604030504040204" pitchFamily="34" charset="0"/>
                <a:cs typeface="Arial Black"/>
              </a:rPr>
              <a:t>Naval &amp; </a:t>
            </a:r>
            <a:r>
              <a:rPr lang="es-CO" dirty="0" err="1">
                <a:solidFill>
                  <a:prstClr val="black"/>
                </a:solidFill>
                <a:latin typeface="Arial Narrow Bold"/>
                <a:ea typeface="Tahoma" panose="020B0604030504040204" pitchFamily="34" charset="0"/>
                <a:cs typeface="Arial Black"/>
              </a:rPr>
              <a:t>Military</a:t>
            </a:r>
            <a:r>
              <a:rPr lang="es-CO" dirty="0">
                <a:solidFill>
                  <a:prstClr val="black"/>
                </a:solidFill>
                <a:latin typeface="Arial Narrow Bold"/>
                <a:ea typeface="Tahoma" panose="020B0604030504040204" pitchFamily="34" charset="0"/>
                <a:cs typeface="Arial Black"/>
              </a:rPr>
              <a:t> </a:t>
            </a:r>
            <a:r>
              <a:rPr lang="es-CO" dirty="0" err="1">
                <a:solidFill>
                  <a:prstClr val="black"/>
                </a:solidFill>
                <a:latin typeface="Arial Narrow Bold"/>
                <a:ea typeface="Tahoma" panose="020B0604030504040204" pitchFamily="34" charset="0"/>
                <a:cs typeface="Arial Black"/>
              </a:rPr>
              <a:t>Academy</a:t>
            </a:r>
            <a:r>
              <a:rPr lang="es-CO" dirty="0">
                <a:solidFill>
                  <a:prstClr val="black"/>
                </a:solidFill>
                <a:latin typeface="Arial Narrow Bold"/>
                <a:ea typeface="Tahoma" panose="020B0604030504040204" pitchFamily="34" charset="0"/>
                <a:cs typeface="Arial Black"/>
              </a:rPr>
              <a:t> </a:t>
            </a:r>
          </a:p>
          <a:p>
            <a:pPr algn="ctr"/>
            <a:r>
              <a:rPr lang="es-ES" dirty="0">
                <a:solidFill>
                  <a:prstClr val="black"/>
                </a:solidFill>
                <a:latin typeface="Arial Narrow Bold"/>
                <a:ea typeface="Tahoma" panose="020B0604030504040204" pitchFamily="34" charset="0"/>
                <a:cs typeface="Arial Black"/>
              </a:rPr>
              <a:t>(82 </a:t>
            </a:r>
            <a:r>
              <a:rPr lang="es-ES" dirty="0" err="1">
                <a:solidFill>
                  <a:prstClr val="black"/>
                </a:solidFill>
                <a:latin typeface="Arial Narrow Bold"/>
                <a:ea typeface="Tahoma" panose="020B0604030504040204" pitchFamily="34" charset="0"/>
                <a:cs typeface="Arial Black"/>
              </a:rPr>
              <a:t>Years</a:t>
            </a:r>
            <a:r>
              <a:rPr lang="es-ES" dirty="0">
                <a:solidFill>
                  <a:prstClr val="black"/>
                </a:solidFill>
                <a:latin typeface="Arial Narrow Bold"/>
                <a:ea typeface="Tahoma" panose="020B0604030504040204" pitchFamily="34" charset="0"/>
                <a:cs typeface="Arial Black"/>
              </a:rPr>
              <a:t>)</a:t>
            </a:r>
            <a:endParaRPr lang="es-CO" dirty="0">
              <a:solidFill>
                <a:prstClr val="black"/>
              </a:solidFill>
              <a:latin typeface="Arial Narrow Bold"/>
              <a:ea typeface="Tahoma" panose="020B0604030504040204" pitchFamily="34" charset="0"/>
              <a:cs typeface="Arial Black"/>
            </a:endParaRPr>
          </a:p>
        </p:txBody>
      </p:sp>
      <p:sp>
        <p:nvSpPr>
          <p:cNvPr id="42" name="Rectángulo 41"/>
          <p:cNvSpPr/>
          <p:nvPr/>
        </p:nvSpPr>
        <p:spPr>
          <a:xfrm>
            <a:off x="5382599" y="1679743"/>
            <a:ext cx="2596812" cy="646331"/>
          </a:xfrm>
          <a:prstGeom prst="rect">
            <a:avLst/>
          </a:prstGeom>
          <a:solidFill>
            <a:schemeClr val="tx2">
              <a:lumMod val="60000"/>
              <a:lumOff val="40000"/>
            </a:schemeClr>
          </a:solidFill>
          <a:ln>
            <a:solidFill>
              <a:schemeClr val="tx1"/>
            </a:solidFill>
          </a:ln>
          <a:scene3d>
            <a:camera prst="orthographicFront"/>
            <a:lightRig rig="threePt" dir="t"/>
          </a:scene3d>
          <a:sp3d>
            <a:bevelT/>
          </a:sp3d>
        </p:spPr>
        <p:txBody>
          <a:bodyPr wrap="square">
            <a:spAutoFit/>
          </a:bodyPr>
          <a:lstStyle/>
          <a:p>
            <a:pPr algn="ctr"/>
            <a:r>
              <a:rPr lang="es-CO" dirty="0" err="1">
                <a:solidFill>
                  <a:prstClr val="black"/>
                </a:solidFill>
                <a:latin typeface="Arial Narrow Bold"/>
                <a:ea typeface="Tahoma" panose="020B0604030504040204" pitchFamily="34" charset="0"/>
                <a:cs typeface="Arial Black"/>
              </a:rPr>
              <a:t>University</a:t>
            </a:r>
            <a:endParaRPr lang="es-CO" dirty="0">
              <a:solidFill>
                <a:prstClr val="black"/>
              </a:solidFill>
              <a:latin typeface="Arial Narrow Bold"/>
              <a:ea typeface="Tahoma" panose="020B0604030504040204" pitchFamily="34" charset="0"/>
              <a:cs typeface="Arial Black"/>
            </a:endParaRPr>
          </a:p>
          <a:p>
            <a:pPr algn="ctr"/>
            <a:r>
              <a:rPr lang="es-ES" dirty="0">
                <a:solidFill>
                  <a:prstClr val="black"/>
                </a:solidFill>
                <a:latin typeface="Arial Narrow Bold"/>
                <a:ea typeface="Tahoma" panose="020B0604030504040204" pitchFamily="34" charset="0"/>
                <a:cs typeface="Arial Black"/>
              </a:rPr>
              <a:t>(</a:t>
            </a:r>
            <a:r>
              <a:rPr lang="es-ES" dirty="0" smtClean="0">
                <a:solidFill>
                  <a:prstClr val="black"/>
                </a:solidFill>
                <a:latin typeface="Arial Narrow Bold"/>
                <a:ea typeface="Tahoma" panose="020B0604030504040204" pitchFamily="34" charset="0"/>
                <a:cs typeface="Arial Black"/>
              </a:rPr>
              <a:t>41 </a:t>
            </a:r>
            <a:r>
              <a:rPr lang="es-ES" dirty="0" err="1">
                <a:solidFill>
                  <a:prstClr val="black"/>
                </a:solidFill>
                <a:latin typeface="Arial Narrow Bold"/>
                <a:ea typeface="Tahoma" panose="020B0604030504040204" pitchFamily="34" charset="0"/>
                <a:cs typeface="Arial Black"/>
              </a:rPr>
              <a:t>Years</a:t>
            </a:r>
            <a:r>
              <a:rPr lang="es-ES" dirty="0">
                <a:solidFill>
                  <a:prstClr val="black"/>
                </a:solidFill>
                <a:latin typeface="Arial Narrow Bold"/>
                <a:ea typeface="Tahoma" panose="020B0604030504040204" pitchFamily="34" charset="0"/>
                <a:cs typeface="Arial Black"/>
              </a:rPr>
              <a:t>)</a:t>
            </a:r>
            <a:endParaRPr lang="es-CO" dirty="0">
              <a:solidFill>
                <a:prstClr val="black"/>
              </a:solidFill>
              <a:latin typeface="Arial Narrow Bold"/>
              <a:ea typeface="Tahoma" panose="020B0604030504040204" pitchFamily="34" charset="0"/>
              <a:cs typeface="Arial Black"/>
            </a:endParaRPr>
          </a:p>
        </p:txBody>
      </p:sp>
      <p:sp>
        <p:nvSpPr>
          <p:cNvPr id="43" name="Rectángulo 42"/>
          <p:cNvSpPr/>
          <p:nvPr/>
        </p:nvSpPr>
        <p:spPr>
          <a:xfrm>
            <a:off x="0" y="6569968"/>
            <a:ext cx="914400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3603" y="2559698"/>
            <a:ext cx="3968878" cy="1916999"/>
          </a:xfrm>
          <a:prstGeom prst="rect">
            <a:avLst/>
          </a:prstGeom>
        </p:spPr>
      </p:pic>
    </p:spTree>
    <p:extLst>
      <p:ext uri="{BB962C8B-B14F-4D97-AF65-F5344CB8AC3E}">
        <p14:creationId xmlns:p14="http://schemas.microsoft.com/office/powerpoint/2010/main" val="38556745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35496" y="332656"/>
            <a:ext cx="3384376" cy="477054"/>
          </a:xfrm>
          <a:prstGeom prst="rect">
            <a:avLst/>
          </a:prstGeom>
          <a:noFill/>
        </p:spPr>
        <p:txBody>
          <a:bodyPr wrap="square" rtlCol="0">
            <a:spAutoFit/>
          </a:bodyPr>
          <a:lstStyle/>
          <a:p>
            <a:r>
              <a:rPr lang="es-ES" sz="1400" dirty="0">
                <a:solidFill>
                  <a:srgbClr val="FFFFFF"/>
                </a:solidFill>
                <a:latin typeface="Times"/>
                <a:cs typeface="Times"/>
              </a:rPr>
              <a:t>ACADEMÍA NAVAL Y</a:t>
            </a:r>
          </a:p>
          <a:p>
            <a:r>
              <a:rPr lang="es-ES" sz="1100" dirty="0">
                <a:solidFill>
                  <a:srgbClr val="FFFFFF"/>
                </a:solidFill>
                <a:latin typeface="Times"/>
                <a:cs typeface="Times"/>
              </a:rPr>
              <a:t>UNIVERSIDAD MARÍTIMA DE COLOMBIA</a:t>
            </a:r>
          </a:p>
        </p:txBody>
      </p:sp>
      <p:grpSp>
        <p:nvGrpSpPr>
          <p:cNvPr id="2" name="Grupo 1"/>
          <p:cNvGrpSpPr/>
          <p:nvPr/>
        </p:nvGrpSpPr>
        <p:grpSpPr>
          <a:xfrm>
            <a:off x="376188" y="1979183"/>
            <a:ext cx="8372276" cy="1786045"/>
            <a:chOff x="61580" y="1979183"/>
            <a:chExt cx="8372276" cy="1786045"/>
          </a:xfrm>
        </p:grpSpPr>
        <p:pic>
          <p:nvPicPr>
            <p:cNvPr id="14" name="Picture 2" descr="D:\Decano Academico\Decanatura_Academica\COSEN\2015 COSEN Ago\2015 Fotos eventos\072515 INAUGURACIÓN EDIFICIO DE AULAS Y LABORATORIOS (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7829" y="1983425"/>
              <a:ext cx="2808708" cy="17818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Decano Academico\Decanatura_Academica\COSEN\2015 COSEN Ago\2015 Fotos eventos\072515 INAUGURACIÓN EDIFICIO DE AULAS Y LABORATORIOS (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7208" y="1979184"/>
              <a:ext cx="2606648" cy="17860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daen\AppData\Local\Microsoft\Windows\Temporary Internet Files\Content.Outlook\IJXV1L00\EDIFICIO DE AULA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580" y="1979183"/>
              <a:ext cx="2843998" cy="1786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JPAPEN\Pictures\fotos calendario\alfasextantis (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87624" y="4005064"/>
            <a:ext cx="6573846" cy="268037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156792" y="260648"/>
            <a:ext cx="3263080" cy="658988"/>
            <a:chOff x="0" y="317097"/>
            <a:chExt cx="4067944" cy="431049"/>
          </a:xfrm>
        </p:grpSpPr>
        <p:sp>
          <p:nvSpPr>
            <p:cNvPr id="10" name="Rectángulo redondeado 9"/>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1" name="CuadroTexto 10"/>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grpSp>
        <p:nvGrpSpPr>
          <p:cNvPr id="13" name="Grupo 12"/>
          <p:cNvGrpSpPr/>
          <p:nvPr/>
        </p:nvGrpSpPr>
        <p:grpSpPr>
          <a:xfrm>
            <a:off x="446582" y="972985"/>
            <a:ext cx="3669941" cy="923330"/>
            <a:chOff x="-36512" y="1176427"/>
            <a:chExt cx="3189312" cy="923330"/>
          </a:xfrm>
        </p:grpSpPr>
        <p:sp>
          <p:nvSpPr>
            <p:cNvPr id="17" name="1 CuadroTexto"/>
            <p:cNvSpPr txBox="1"/>
            <p:nvPr/>
          </p:nvSpPr>
          <p:spPr>
            <a:xfrm>
              <a:off x="-36512" y="1176427"/>
              <a:ext cx="896397" cy="923330"/>
            </a:xfrm>
            <a:prstGeom prst="rect">
              <a:avLst/>
            </a:prstGeom>
            <a:noFill/>
          </p:spPr>
          <p:txBody>
            <a:bodyPr wrap="square" rtlCol="0">
              <a:spAutoFit/>
            </a:bodyPr>
            <a:lstStyle/>
            <a:p>
              <a:r>
                <a:rPr lang="es-CO" sz="5400" b="1" dirty="0">
                  <a:solidFill>
                    <a:srgbClr val="1F497D">
                      <a:lumMod val="75000"/>
                    </a:srgbClr>
                  </a:solidFill>
                  <a:latin typeface="Arial" panose="020B0604020202020204" pitchFamily="34" charset="0"/>
                  <a:cs typeface="Arial" panose="020B0604020202020204" pitchFamily="34" charset="0"/>
                </a:rPr>
                <a:t>44</a:t>
              </a:r>
              <a:r>
                <a:rPr lang="es-CO" sz="5400" b="1" dirty="0">
                  <a:solidFill>
                    <a:srgbClr val="1F497D">
                      <a:lumMod val="75000"/>
                    </a:srgbClr>
                  </a:solidFill>
                </a:rPr>
                <a:t>  </a:t>
              </a:r>
            </a:p>
          </p:txBody>
        </p:sp>
        <p:sp>
          <p:nvSpPr>
            <p:cNvPr id="18" name="2 CuadroTexto"/>
            <p:cNvSpPr txBox="1"/>
            <p:nvPr/>
          </p:nvSpPr>
          <p:spPr>
            <a:xfrm>
              <a:off x="755576" y="1342509"/>
              <a:ext cx="2397224" cy="646331"/>
            </a:xfrm>
            <a:prstGeom prst="rect">
              <a:avLst/>
            </a:prstGeom>
            <a:noFill/>
          </p:spPr>
          <p:txBody>
            <a:bodyPr wrap="square" rtlCol="0">
              <a:spAutoFit/>
            </a:bodyPr>
            <a:lstStyle/>
            <a:p>
              <a:r>
                <a:rPr lang="es-CO" b="1" dirty="0" err="1">
                  <a:solidFill>
                    <a:srgbClr val="1F497D">
                      <a:lumMod val="75000"/>
                    </a:srgbClr>
                  </a:solidFill>
                  <a:latin typeface="Arial" panose="020B0604020202020204" pitchFamily="34" charset="0"/>
                  <a:cs typeface="Arial" panose="020B0604020202020204" pitchFamily="34" charset="0"/>
                </a:rPr>
                <a:t>Hectares</a:t>
              </a:r>
              <a:r>
                <a:rPr lang="es-CO" b="1" dirty="0">
                  <a:solidFill>
                    <a:srgbClr val="1F497D">
                      <a:lumMod val="75000"/>
                    </a:srgbClr>
                  </a:solidFill>
                  <a:latin typeface="Arial" panose="020B0604020202020204" pitchFamily="34" charset="0"/>
                  <a:cs typeface="Arial" panose="020B0604020202020204" pitchFamily="34" charset="0"/>
                </a:rPr>
                <a:t> </a:t>
              </a:r>
              <a:r>
                <a:rPr lang="es-CO" b="1" dirty="0" err="1">
                  <a:solidFill>
                    <a:srgbClr val="1F497D">
                      <a:lumMod val="75000"/>
                    </a:srgbClr>
                  </a:solidFill>
                  <a:latin typeface="Arial" panose="020B0604020202020204" pitchFamily="34" charset="0"/>
                  <a:cs typeface="Arial" panose="020B0604020202020204" pitchFamily="34" charset="0"/>
                </a:rPr>
                <a:t>for</a:t>
              </a:r>
              <a:endParaRPr lang="es-CO" b="1" dirty="0">
                <a:solidFill>
                  <a:srgbClr val="1F497D">
                    <a:lumMod val="75000"/>
                  </a:srgbClr>
                </a:solidFill>
                <a:latin typeface="Arial" panose="020B0604020202020204" pitchFamily="34" charset="0"/>
                <a:cs typeface="Arial" panose="020B0604020202020204" pitchFamily="34" charset="0"/>
              </a:endParaRPr>
            </a:p>
            <a:p>
              <a:r>
                <a:rPr lang="es-CO" b="1" dirty="0" err="1">
                  <a:solidFill>
                    <a:srgbClr val="1F497D">
                      <a:lumMod val="75000"/>
                    </a:srgbClr>
                  </a:solidFill>
                  <a:latin typeface="Arial" panose="020B0604020202020204" pitchFamily="34" charset="0"/>
                  <a:cs typeface="Arial" panose="020B0604020202020204" pitchFamily="34" charset="0"/>
                </a:rPr>
                <a:t>Academic</a:t>
              </a:r>
              <a:r>
                <a:rPr lang="es-CO" b="1" dirty="0">
                  <a:solidFill>
                    <a:srgbClr val="1F497D">
                      <a:lumMod val="75000"/>
                    </a:srgbClr>
                  </a:solidFill>
                  <a:latin typeface="Arial" panose="020B0604020202020204" pitchFamily="34" charset="0"/>
                  <a:cs typeface="Arial" panose="020B0604020202020204" pitchFamily="34" charset="0"/>
                </a:rPr>
                <a:t> </a:t>
              </a:r>
              <a:r>
                <a:rPr lang="es-CO" b="1" dirty="0" err="1">
                  <a:solidFill>
                    <a:srgbClr val="1F497D">
                      <a:lumMod val="75000"/>
                    </a:srgbClr>
                  </a:solidFill>
                  <a:latin typeface="Arial" panose="020B0604020202020204" pitchFamily="34" charset="0"/>
                  <a:cs typeface="Arial" panose="020B0604020202020204" pitchFamily="34" charset="0"/>
                </a:rPr>
                <a:t>development</a:t>
              </a:r>
              <a:endParaRPr lang="es-CO" b="1" dirty="0">
                <a:solidFill>
                  <a:srgbClr val="1F497D">
                    <a:lumMod val="75000"/>
                  </a:srgbClr>
                </a:solidFill>
                <a:latin typeface="Arial" panose="020B0604020202020204" pitchFamily="34" charset="0"/>
                <a:cs typeface="Arial" panose="020B0604020202020204" pitchFamily="34" charset="0"/>
              </a:endParaRPr>
            </a:p>
          </p:txBody>
        </p:sp>
      </p:grpSp>
      <p:sp>
        <p:nvSpPr>
          <p:cNvPr id="19" name="Rectángulo 18"/>
          <p:cNvSpPr/>
          <p:nvPr/>
        </p:nvSpPr>
        <p:spPr>
          <a:xfrm>
            <a:off x="3834848" y="476672"/>
            <a:ext cx="5201649" cy="738664"/>
          </a:xfrm>
          <a:prstGeom prst="rect">
            <a:avLst/>
          </a:prstGeom>
        </p:spPr>
        <p:txBody>
          <a:bodyPr wrap="square">
            <a:spAutoFit/>
          </a:bodyPr>
          <a:lstStyle/>
          <a:p>
            <a:pPr algn="r">
              <a:defRPr/>
            </a:pP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Academic</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support</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resources</a:t>
            </a:r>
            <a:endParaRPr lang="es-CO" b="1" dirty="0">
              <a:solidFill>
                <a:prstClr val="black"/>
              </a:solidFill>
              <a:latin typeface="Arial Black" panose="020B0A04020102020204" pitchFamily="34" charset="0"/>
              <a:ea typeface="Tahoma" panose="020B0604030504040204" pitchFamily="34" charset="0"/>
              <a:cs typeface="Arial" panose="020B0604020202020204" pitchFamily="34" charset="0"/>
            </a:endParaRPr>
          </a:p>
          <a:p>
            <a:pPr algn="r">
              <a:defRPr/>
            </a:pP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&amp; </a:t>
            </a: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Infrastructure</a:t>
            </a:r>
            <a:endPar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263125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PAPEN\Pictures\fotos calendario\DSC_12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1700808"/>
            <a:ext cx="3321218" cy="2211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3" descr="Imágenes integradas 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3416" y="4149080"/>
            <a:ext cx="4000552"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daen\Desktop\Videos DAEN\DSC_637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02597" y="4005064"/>
            <a:ext cx="4361891" cy="2497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3" descr="C:\Users\JPAPEN\Pictures\fotos calendario\DSC_0232.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68897" y="1844824"/>
            <a:ext cx="3694702"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nvGrpSpPr>
          <p:cNvPr id="14" name="Grupo 13"/>
          <p:cNvGrpSpPr/>
          <p:nvPr/>
        </p:nvGrpSpPr>
        <p:grpSpPr>
          <a:xfrm>
            <a:off x="156792" y="260648"/>
            <a:ext cx="3263080" cy="658988"/>
            <a:chOff x="0" y="317097"/>
            <a:chExt cx="4067944" cy="431049"/>
          </a:xfrm>
        </p:grpSpPr>
        <p:sp>
          <p:nvSpPr>
            <p:cNvPr id="15" name="Rectángulo redondeado 14"/>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0" name="CuadroTexto 19"/>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sp>
        <p:nvSpPr>
          <p:cNvPr id="16" name="Rectángulo 15"/>
          <p:cNvSpPr/>
          <p:nvPr/>
        </p:nvSpPr>
        <p:spPr>
          <a:xfrm>
            <a:off x="3834848" y="476672"/>
            <a:ext cx="5201649" cy="738664"/>
          </a:xfrm>
          <a:prstGeom prst="rect">
            <a:avLst/>
          </a:prstGeom>
        </p:spPr>
        <p:txBody>
          <a:bodyPr wrap="square">
            <a:spAutoFit/>
          </a:bodyPr>
          <a:lstStyle/>
          <a:p>
            <a:pPr algn="r">
              <a:defRPr/>
            </a:pP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Academic</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support</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resources</a:t>
            </a:r>
            <a:endParaRPr lang="es-CO" b="1" dirty="0">
              <a:solidFill>
                <a:prstClr val="black"/>
              </a:solidFill>
              <a:latin typeface="Arial Black" panose="020B0A04020102020204" pitchFamily="34" charset="0"/>
              <a:ea typeface="Tahoma" panose="020B0604030504040204" pitchFamily="34" charset="0"/>
              <a:cs typeface="Arial" panose="020B0604020202020204" pitchFamily="34" charset="0"/>
            </a:endParaRPr>
          </a:p>
          <a:p>
            <a:pPr algn="r">
              <a:defRPr/>
            </a:pP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&amp; </a:t>
            </a: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Infrastructure</a:t>
            </a:r>
            <a:endPar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83944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49228" y="1330924"/>
            <a:ext cx="3786890" cy="204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uadroTexto 11"/>
          <p:cNvSpPr txBox="1"/>
          <p:nvPr/>
        </p:nvSpPr>
        <p:spPr>
          <a:xfrm>
            <a:off x="35496" y="332656"/>
            <a:ext cx="3384376" cy="477054"/>
          </a:xfrm>
          <a:prstGeom prst="rect">
            <a:avLst/>
          </a:prstGeom>
          <a:noFill/>
        </p:spPr>
        <p:txBody>
          <a:bodyPr wrap="square" rtlCol="0">
            <a:spAutoFit/>
          </a:bodyPr>
          <a:lstStyle/>
          <a:p>
            <a:r>
              <a:rPr lang="es-ES" sz="1400" dirty="0">
                <a:solidFill>
                  <a:srgbClr val="FFFFFF"/>
                </a:solidFill>
                <a:latin typeface="Times"/>
                <a:cs typeface="Times"/>
              </a:rPr>
              <a:t>ACADEMÍA NAVAL Y</a:t>
            </a:r>
          </a:p>
          <a:p>
            <a:r>
              <a:rPr lang="es-ES" sz="1100" dirty="0">
                <a:solidFill>
                  <a:srgbClr val="FFFFFF"/>
                </a:solidFill>
                <a:latin typeface="Times"/>
                <a:cs typeface="Times"/>
              </a:rPr>
              <a:t>UNIVERSIDAD MARÍTIMA DE COLOMBIA</a:t>
            </a:r>
          </a:p>
        </p:txBody>
      </p:sp>
      <p:sp>
        <p:nvSpPr>
          <p:cNvPr id="2" name="AutoShape 2"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4" name="AutoShape 4" desc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5" name="AutoShape 6" descr="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pic>
        <p:nvPicPr>
          <p:cNvPr id="307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81564" y="3708503"/>
            <a:ext cx="3754554" cy="242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6295" y="1363078"/>
            <a:ext cx="3893379" cy="238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upo 10"/>
          <p:cNvGrpSpPr/>
          <p:nvPr/>
        </p:nvGrpSpPr>
        <p:grpSpPr>
          <a:xfrm>
            <a:off x="156792" y="260648"/>
            <a:ext cx="3263080" cy="658988"/>
            <a:chOff x="0" y="317097"/>
            <a:chExt cx="4067944" cy="431049"/>
          </a:xfrm>
        </p:grpSpPr>
        <p:sp>
          <p:nvSpPr>
            <p:cNvPr id="13" name="Rectángulo redondeado 12"/>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4" name="CuadroTexto 13"/>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pic>
        <p:nvPicPr>
          <p:cNvPr id="1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7975" y="3937336"/>
            <a:ext cx="3901699" cy="219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ángulo 16"/>
          <p:cNvSpPr/>
          <p:nvPr/>
        </p:nvSpPr>
        <p:spPr>
          <a:xfrm>
            <a:off x="3834848" y="476672"/>
            <a:ext cx="5201649" cy="738664"/>
          </a:xfrm>
          <a:prstGeom prst="rect">
            <a:avLst/>
          </a:prstGeom>
        </p:spPr>
        <p:txBody>
          <a:bodyPr wrap="square">
            <a:spAutoFit/>
          </a:bodyPr>
          <a:lstStyle/>
          <a:p>
            <a:pPr algn="r">
              <a:defRPr/>
            </a:pP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Academic</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n-US" b="1" dirty="0">
                <a:solidFill>
                  <a:prstClr val="black"/>
                </a:solidFill>
                <a:latin typeface="Arial Black" panose="020B0A04020102020204" pitchFamily="34" charset="0"/>
                <a:ea typeface="Tahoma" panose="020B0604030504040204" pitchFamily="34" charset="0"/>
                <a:cs typeface="Arial" panose="020B0604020202020204" pitchFamily="34" charset="0"/>
              </a:rPr>
              <a:t>support</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resources</a:t>
            </a:r>
            <a:endParaRPr lang="es-CO" b="1" dirty="0">
              <a:solidFill>
                <a:prstClr val="black"/>
              </a:solidFill>
              <a:latin typeface="Arial Black" panose="020B0A04020102020204" pitchFamily="34" charset="0"/>
              <a:ea typeface="Tahoma" panose="020B0604030504040204" pitchFamily="34" charset="0"/>
              <a:cs typeface="Arial" panose="020B0604020202020204" pitchFamily="34" charset="0"/>
            </a:endParaRPr>
          </a:p>
          <a:p>
            <a:pPr algn="r">
              <a:defRPr/>
            </a:pP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&amp; </a:t>
            </a: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Infrastructure</a:t>
            </a:r>
            <a:endPar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1097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_MG_66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12" y="-864"/>
            <a:ext cx="5360820" cy="3573880"/>
          </a:xfrm>
          <a:prstGeom prst="rect">
            <a:avLst/>
          </a:prstGeom>
        </p:spPr>
      </p:pic>
      <p:pic>
        <p:nvPicPr>
          <p:cNvPr id="6" name="Imagen 5" descr="DSC_0011 (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2079" y="3429000"/>
            <a:ext cx="5184576" cy="3456384"/>
          </a:xfrm>
          <a:prstGeom prst="rect">
            <a:avLst/>
          </a:prstGeom>
        </p:spPr>
      </p:pic>
      <p:pic>
        <p:nvPicPr>
          <p:cNvPr id="7" name="Imagen 6" descr="DSC_930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2079" y="0"/>
            <a:ext cx="5112569" cy="3573016"/>
          </a:xfrm>
          <a:prstGeom prst="rect">
            <a:avLst/>
          </a:prstGeom>
        </p:spPr>
      </p:pic>
      <p:pic>
        <p:nvPicPr>
          <p:cNvPr id="8" name="Imagen 7" descr="DSC_0119.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924" y="2699876"/>
            <a:ext cx="5419607" cy="4218104"/>
          </a:xfrm>
          <a:prstGeom prst="rect">
            <a:avLst/>
          </a:prstGeom>
        </p:spPr>
      </p:pic>
      <p:grpSp>
        <p:nvGrpSpPr>
          <p:cNvPr id="2" name="Grupo 1"/>
          <p:cNvGrpSpPr/>
          <p:nvPr/>
        </p:nvGrpSpPr>
        <p:grpSpPr>
          <a:xfrm>
            <a:off x="2066267" y="1542158"/>
            <a:ext cx="6307609" cy="3573016"/>
            <a:chOff x="3041729" y="908464"/>
            <a:chExt cx="5324561" cy="9098448"/>
          </a:xfrm>
        </p:grpSpPr>
        <p:sp>
          <p:nvSpPr>
            <p:cNvPr id="20" name="Rectángulo redondeado 19"/>
            <p:cNvSpPr/>
            <p:nvPr/>
          </p:nvSpPr>
          <p:spPr>
            <a:xfrm>
              <a:off x="3041729" y="908464"/>
              <a:ext cx="5184576" cy="9098448"/>
            </a:xfrm>
            <a:prstGeom prst="roundRect">
              <a:avLst/>
            </a:prstGeom>
            <a:solidFill>
              <a:schemeClr val="tx2">
                <a:alpha val="66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1" name="CuadroTexto 20"/>
            <p:cNvSpPr txBox="1"/>
            <p:nvPr/>
          </p:nvSpPr>
          <p:spPr>
            <a:xfrm>
              <a:off x="3325401" y="2619902"/>
              <a:ext cx="5040889" cy="6069356"/>
            </a:xfrm>
            <a:prstGeom prst="rect">
              <a:avLst/>
            </a:prstGeom>
            <a:noFill/>
          </p:spPr>
          <p:txBody>
            <a:bodyPr wrap="square" rtlCol="0">
              <a:spAutoFit/>
            </a:bodyPr>
            <a:lstStyle/>
            <a:p>
              <a:pPr marL="342900" indent="-342900">
                <a:lnSpc>
                  <a:spcPct val="107000"/>
                </a:lnSpc>
                <a:spcAft>
                  <a:spcPts val="800"/>
                </a:spcAft>
                <a:buClr>
                  <a:srgbClr val="FFFF00"/>
                </a:buClr>
                <a:buFont typeface="+mj-lt"/>
                <a:buAutoNum type="arabicPeriod"/>
                <a:tabLst>
                  <a:tab pos="457200" algn="l"/>
                </a:tabLst>
              </a:pPr>
              <a:r>
                <a:rPr lang="en-US" b="1" dirty="0">
                  <a:solidFill>
                    <a:prstClr val="white"/>
                  </a:solidFill>
                  <a:latin typeface="Arial" panose="020B0604020202020204" pitchFamily="34" charset="0"/>
                  <a:ea typeface="Calibri" panose="020F0502020204030204" pitchFamily="34" charset="0"/>
                  <a:cs typeface="Arial" panose="020B0604020202020204" pitchFamily="34" charset="0"/>
                </a:rPr>
                <a:t>Introduction.</a:t>
              </a:r>
            </a:p>
            <a:p>
              <a:pPr marL="342900" indent="-342900">
                <a:lnSpc>
                  <a:spcPct val="107000"/>
                </a:lnSpc>
                <a:spcAft>
                  <a:spcPts val="800"/>
                </a:spcAft>
                <a:buClr>
                  <a:srgbClr val="FFFF00"/>
                </a:buClr>
                <a:buFont typeface="+mj-lt"/>
                <a:buAutoNum type="arabicPeriod"/>
                <a:tabLst>
                  <a:tab pos="457200" algn="l"/>
                </a:tabLst>
              </a:pPr>
              <a:r>
                <a:rPr lang="en-US" b="1" dirty="0">
                  <a:solidFill>
                    <a:prstClr val="white"/>
                  </a:solidFill>
                  <a:latin typeface="Arial" panose="020B0604020202020204" pitchFamily="34" charset="0"/>
                  <a:ea typeface="Calibri" panose="020F0502020204030204" pitchFamily="34" charset="0"/>
                  <a:cs typeface="Arial" panose="020B0604020202020204" pitchFamily="34" charset="0"/>
                </a:rPr>
                <a:t>Colombian Hydrography</a:t>
              </a:r>
            </a:p>
            <a:p>
              <a:pPr marL="342900" indent="-342900">
                <a:lnSpc>
                  <a:spcPct val="107000"/>
                </a:lnSpc>
                <a:spcAft>
                  <a:spcPts val="800"/>
                </a:spcAft>
                <a:buClr>
                  <a:srgbClr val="FFFF00"/>
                </a:buClr>
                <a:buFont typeface="+mj-lt"/>
                <a:buAutoNum type="arabicPeriod"/>
                <a:tabLst>
                  <a:tab pos="457200" algn="l"/>
                </a:tabLst>
              </a:pPr>
              <a:r>
                <a:rPr lang="en-US" b="1" dirty="0">
                  <a:solidFill>
                    <a:prstClr val="white"/>
                  </a:solidFill>
                  <a:latin typeface="Arial" panose="020B0604020202020204" pitchFamily="34" charset="0"/>
                  <a:ea typeface="Calibri" panose="020F0502020204030204" pitchFamily="34" charset="0"/>
                  <a:cs typeface="Arial" panose="020B0604020202020204" pitchFamily="34" charset="0"/>
                </a:rPr>
                <a:t>Colombian Naval Academy  “Almirante Padilla”</a:t>
              </a:r>
            </a:p>
            <a:p>
              <a:pPr marL="342900" indent="-342900">
                <a:lnSpc>
                  <a:spcPct val="107000"/>
                </a:lnSpc>
                <a:spcAft>
                  <a:spcPts val="800"/>
                </a:spcAft>
                <a:buClr>
                  <a:srgbClr val="FFFF00"/>
                </a:buClr>
                <a:buFont typeface="+mj-lt"/>
                <a:buAutoNum type="arabicPeriod"/>
                <a:tabLst>
                  <a:tab pos="457200" algn="l"/>
                </a:tabLst>
              </a:pPr>
              <a:r>
                <a:rPr lang="en-US" b="1" dirty="0">
                  <a:solidFill>
                    <a:prstClr val="white"/>
                  </a:solidFill>
                  <a:latin typeface="Arial" panose="020B0604020202020204" pitchFamily="34" charset="0"/>
                  <a:ea typeface="Calibri" panose="020F0502020204030204" pitchFamily="34" charset="0"/>
                  <a:cs typeface="Arial" panose="020B0604020202020204" pitchFamily="34" charset="0"/>
                </a:rPr>
                <a:t>Hydrography Program.</a:t>
              </a:r>
            </a:p>
            <a:p>
              <a:pPr marL="342900" indent="-342900">
                <a:lnSpc>
                  <a:spcPct val="107000"/>
                </a:lnSpc>
                <a:spcAft>
                  <a:spcPts val="800"/>
                </a:spcAft>
                <a:buClr>
                  <a:srgbClr val="FFFF00"/>
                </a:buClr>
                <a:buFont typeface="+mj-lt"/>
                <a:buAutoNum type="arabicPeriod"/>
                <a:tabLst>
                  <a:tab pos="457200" algn="l"/>
                </a:tabLst>
              </a:pPr>
              <a:r>
                <a:rPr lang="en-US" b="1" dirty="0">
                  <a:solidFill>
                    <a:prstClr val="white"/>
                  </a:solidFill>
                  <a:latin typeface="Arial" panose="020B0604020202020204" pitchFamily="34" charset="0"/>
                  <a:ea typeface="Calibri" panose="020F0502020204030204" pitchFamily="34" charset="0"/>
                  <a:cs typeface="Arial" panose="020B0604020202020204" pitchFamily="34" charset="0"/>
                </a:rPr>
                <a:t>Scientific Research.</a:t>
              </a:r>
            </a:p>
            <a:p>
              <a:pPr marL="342900" indent="-342900">
                <a:lnSpc>
                  <a:spcPct val="107000"/>
                </a:lnSpc>
                <a:spcAft>
                  <a:spcPts val="800"/>
                </a:spcAft>
                <a:buClr>
                  <a:srgbClr val="FFFF00"/>
                </a:buClr>
                <a:buFont typeface="+mj-lt"/>
                <a:buAutoNum type="arabicPeriod"/>
                <a:tabLst>
                  <a:tab pos="457200" algn="l"/>
                </a:tabLst>
              </a:pPr>
              <a:r>
                <a:rPr lang="en-US" b="1" dirty="0">
                  <a:solidFill>
                    <a:prstClr val="white"/>
                  </a:solidFill>
                  <a:latin typeface="Arial" panose="020B0604020202020204" pitchFamily="34" charset="0"/>
                  <a:ea typeface="Calibri" panose="020F0502020204030204" pitchFamily="34" charset="0"/>
                  <a:cs typeface="Arial" panose="020B0604020202020204" pitchFamily="34" charset="0"/>
                </a:rPr>
                <a:t>Quality and Autoevaluation</a:t>
              </a:r>
              <a:r>
                <a:rPr lang="es-CO" b="1" dirty="0">
                  <a:solidFill>
                    <a:prstClr val="white"/>
                  </a:solidFill>
                  <a:latin typeface="Arial" panose="020B0604020202020204" pitchFamily="34" charset="0"/>
                  <a:ea typeface="Calibri" panose="020F0502020204030204" pitchFamily="34" charset="0"/>
                  <a:cs typeface="Arial" panose="020B0604020202020204" pitchFamily="34" charset="0"/>
                </a:rPr>
                <a:t>.</a:t>
              </a:r>
            </a:p>
          </p:txBody>
        </p:sp>
        <p:grpSp>
          <p:nvGrpSpPr>
            <p:cNvPr id="25" name="Grupo 24"/>
            <p:cNvGrpSpPr/>
            <p:nvPr/>
          </p:nvGrpSpPr>
          <p:grpSpPr>
            <a:xfrm>
              <a:off x="3773426" y="1511444"/>
              <a:ext cx="3623726" cy="1108457"/>
              <a:chOff x="1847203" y="3301786"/>
              <a:chExt cx="3623726" cy="1035713"/>
            </a:xfrm>
          </p:grpSpPr>
          <p:sp>
            <p:nvSpPr>
              <p:cNvPr id="23" name="Rectángulo redondeado 22"/>
              <p:cNvSpPr/>
              <p:nvPr/>
            </p:nvSpPr>
            <p:spPr>
              <a:xfrm>
                <a:off x="1847203" y="3307991"/>
                <a:ext cx="3623726" cy="1029508"/>
              </a:xfrm>
              <a:prstGeom prst="roundRect">
                <a:avLst/>
              </a:prstGeom>
              <a:solidFill>
                <a:schemeClr val="tx2">
                  <a:lumMod val="40000"/>
                  <a:lumOff val="60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4" name="CuadroTexto 23"/>
              <p:cNvSpPr txBox="1"/>
              <p:nvPr/>
            </p:nvSpPr>
            <p:spPr>
              <a:xfrm>
                <a:off x="1944658" y="3301786"/>
                <a:ext cx="3526270" cy="431368"/>
              </a:xfrm>
              <a:prstGeom prst="rect">
                <a:avLst/>
              </a:prstGeom>
              <a:noFill/>
            </p:spPr>
            <p:txBody>
              <a:bodyPr wrap="square" rtlCol="0">
                <a:spAutoFit/>
              </a:bodyPr>
              <a:lstStyle/>
              <a:p>
                <a:pPr algn="ct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grpSp>
      </p:grpSp>
    </p:spTree>
    <p:extLst>
      <p:ext uri="{BB962C8B-B14F-4D97-AF65-F5344CB8AC3E}">
        <p14:creationId xmlns:p14="http://schemas.microsoft.com/office/powerpoint/2010/main" val="3848211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793014" y="448516"/>
            <a:ext cx="4320480" cy="738664"/>
          </a:xfrm>
          <a:prstGeom prst="rect">
            <a:avLst/>
          </a:prstGeom>
        </p:spPr>
        <p:txBody>
          <a:bodyPr wrap="square">
            <a:spAutoFit/>
          </a:bodyPr>
          <a:lstStyle>
            <a:defPPr>
              <a:defRPr lang="es-CO"/>
            </a:defPPr>
            <a:lvl1pPr>
              <a:defRPr sz="2000" b="1">
                <a:solidFill>
                  <a:schemeClr val="tx2"/>
                </a:solidFill>
              </a:defRPr>
            </a:lvl1pPr>
          </a:lstStyle>
          <a:p>
            <a:r>
              <a:rPr lang="es-CO" sz="1800" dirty="0" err="1">
                <a:solidFill>
                  <a:prstClr val="black"/>
                </a:solidFill>
                <a:latin typeface="Arial Black" panose="020B0A04020102020204" pitchFamily="34" charset="0"/>
                <a:cs typeface="Arial" panose="020B0604020202020204" pitchFamily="34" charset="0"/>
              </a:rPr>
              <a:t>Laboratories</a:t>
            </a:r>
            <a:r>
              <a:rPr lang="es-CO" sz="1800" dirty="0">
                <a:solidFill>
                  <a:prstClr val="black"/>
                </a:solidFill>
                <a:latin typeface="Arial Black" panose="020B0A04020102020204" pitchFamily="34" charset="0"/>
                <a:cs typeface="Arial" panose="020B0604020202020204" pitchFamily="34" charset="0"/>
              </a:rPr>
              <a:t> &amp; </a:t>
            </a:r>
          </a:p>
          <a:p>
            <a:r>
              <a:rPr lang="es-CO" sz="2400" dirty="0" err="1">
                <a:solidFill>
                  <a:srgbClr val="1F497D"/>
                </a:solidFill>
                <a:latin typeface="Arial Black" panose="020B0A04020102020204" pitchFamily="34" charset="0"/>
                <a:cs typeface="Arial" panose="020B0604020202020204" pitchFamily="34" charset="0"/>
              </a:rPr>
              <a:t>Specials</a:t>
            </a:r>
            <a:r>
              <a:rPr lang="es-CO" sz="2400" dirty="0">
                <a:solidFill>
                  <a:prstClr val="black"/>
                </a:solidFill>
                <a:latin typeface="Arial Black" panose="020B0A04020102020204" pitchFamily="34" charset="0"/>
                <a:cs typeface="Arial" panose="020B0604020202020204" pitchFamily="34" charset="0"/>
              </a:rPr>
              <a:t> </a:t>
            </a:r>
            <a:r>
              <a:rPr lang="es-CO" sz="2400" dirty="0" err="1">
                <a:solidFill>
                  <a:srgbClr val="1F497D"/>
                </a:solidFill>
                <a:latin typeface="Arial Black" panose="020B0A04020102020204" pitchFamily="34" charset="0"/>
                <a:cs typeface="Arial" panose="020B0604020202020204" pitchFamily="34" charset="0"/>
              </a:rPr>
              <a:t>Class</a:t>
            </a:r>
            <a:r>
              <a:rPr lang="es-CO" sz="2400" dirty="0">
                <a:solidFill>
                  <a:srgbClr val="1F497D"/>
                </a:solidFill>
                <a:latin typeface="Arial Black" panose="020B0A04020102020204" pitchFamily="34" charset="0"/>
                <a:cs typeface="Arial" panose="020B0604020202020204" pitchFamily="34" charset="0"/>
              </a:rPr>
              <a:t> </a:t>
            </a:r>
            <a:r>
              <a:rPr lang="es-CO" sz="2400" dirty="0" err="1">
                <a:solidFill>
                  <a:srgbClr val="1F497D"/>
                </a:solidFill>
                <a:latin typeface="Arial Black" panose="020B0A04020102020204" pitchFamily="34" charset="0"/>
                <a:cs typeface="Arial" panose="020B0604020202020204" pitchFamily="34" charset="0"/>
              </a:rPr>
              <a:t>rooms</a:t>
            </a:r>
            <a:endParaRPr lang="es-CO" sz="2400" dirty="0">
              <a:solidFill>
                <a:srgbClr val="1F497D"/>
              </a:solidFill>
              <a:latin typeface="Arial Black" panose="020B0A04020102020204" pitchFamily="34" charset="0"/>
              <a:cs typeface="Arial" panose="020B0604020202020204" pitchFamily="34" charset="0"/>
            </a:endParaRPr>
          </a:p>
        </p:txBody>
      </p:sp>
      <p:sp>
        <p:nvSpPr>
          <p:cNvPr id="2" name="AutoShape 2"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4" name="AutoShape 4" desc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5" name="AutoShape 6" descr="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2246" y="2445103"/>
            <a:ext cx="4435085" cy="2802064"/>
          </a:xfrm>
          <a:prstGeom prst="rect">
            <a:avLst/>
          </a:prstGeom>
          <a:ln>
            <a:noFill/>
          </a:ln>
          <a:effectLst>
            <a:outerShdw blurRad="292100" dist="139700" dir="2700000" algn="tl" rotWithShape="0">
              <a:srgbClr val="333333">
                <a:alpha val="65000"/>
              </a:srgbClr>
            </a:outerShdw>
          </a:effectLst>
        </p:spPr>
      </p:pic>
      <p:sp>
        <p:nvSpPr>
          <p:cNvPr id="21" name="Rectángulo 20"/>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8899" y="3567250"/>
            <a:ext cx="3893061" cy="2942118"/>
          </a:xfrm>
          <a:prstGeom prst="rect">
            <a:avLst/>
          </a:prstGeom>
          <a:ln>
            <a:noFill/>
          </a:ln>
          <a:effectLst>
            <a:outerShdw blurRad="292100" dist="139700" dir="2700000" algn="tl" rotWithShape="0">
              <a:srgbClr val="333333">
                <a:alpha val="65000"/>
              </a:srgbClr>
            </a:outerShdw>
          </a:effectLst>
        </p:spPr>
      </p:pic>
      <p:grpSp>
        <p:nvGrpSpPr>
          <p:cNvPr id="17" name="Grupo 16"/>
          <p:cNvGrpSpPr/>
          <p:nvPr/>
        </p:nvGrpSpPr>
        <p:grpSpPr>
          <a:xfrm>
            <a:off x="156792" y="260648"/>
            <a:ext cx="3263080" cy="658988"/>
            <a:chOff x="0" y="317097"/>
            <a:chExt cx="4067944" cy="431049"/>
          </a:xfrm>
        </p:grpSpPr>
        <p:sp>
          <p:nvSpPr>
            <p:cNvPr id="18" name="Rectángulo redondeado 17"/>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0" name="CuadroTexto 19"/>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pic>
        <p:nvPicPr>
          <p:cNvPr id="19" name="Picture 1" descr="C:\Users\JPAPEN\Documents\Mis archivos recibidos\DSC_817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7999" y="1398625"/>
            <a:ext cx="387358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929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0648" y="5368955"/>
            <a:ext cx="984074" cy="951272"/>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9398" y="1009479"/>
            <a:ext cx="4081714" cy="2484639"/>
          </a:xfrm>
          <a:prstGeom prst="rect">
            <a:avLst/>
          </a:prstGeom>
        </p:spPr>
      </p:pic>
      <p:sp>
        <p:nvSpPr>
          <p:cNvPr id="5" name="Rectángulo 4"/>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6" name="Rectángulo 5"/>
          <p:cNvSpPr/>
          <p:nvPr/>
        </p:nvSpPr>
        <p:spPr>
          <a:xfrm>
            <a:off x="337999" y="3460532"/>
            <a:ext cx="2978316" cy="338554"/>
          </a:xfrm>
          <a:prstGeom prst="rect">
            <a:avLst/>
          </a:prstGeom>
        </p:spPr>
        <p:txBody>
          <a:bodyPr wrap="none">
            <a:spAutoFit/>
          </a:bodyPr>
          <a:lstStyle/>
          <a:p>
            <a:r>
              <a:rPr lang="en-US" sz="1600" dirty="0">
                <a:solidFill>
                  <a:prstClr val="black"/>
                </a:solidFill>
              </a:rPr>
              <a:t>http://</a:t>
            </a:r>
            <a:r>
              <a:rPr lang="en-US" sz="1600" dirty="0" err="1">
                <a:solidFill>
                  <a:prstClr val="black"/>
                </a:solidFill>
              </a:rPr>
              <a:t>www.escuelanaval.edu.co</a:t>
            </a:r>
            <a:r>
              <a:rPr lang="en-US" sz="1600" dirty="0">
                <a:solidFill>
                  <a:prstClr val="black"/>
                </a:solidFill>
              </a:rPr>
              <a:t>/</a:t>
            </a:r>
          </a:p>
        </p:txBody>
      </p:sp>
      <p:pic>
        <p:nvPicPr>
          <p:cNvPr id="7" name="Imagen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10767" y="1009479"/>
            <a:ext cx="4081714" cy="2484640"/>
          </a:xfrm>
          <a:prstGeom prst="rect">
            <a:avLst/>
          </a:prstGeom>
        </p:spPr>
      </p:pic>
      <p:grpSp>
        <p:nvGrpSpPr>
          <p:cNvPr id="8" name="Grupo 7"/>
          <p:cNvGrpSpPr/>
          <p:nvPr/>
        </p:nvGrpSpPr>
        <p:grpSpPr>
          <a:xfrm>
            <a:off x="156792" y="260648"/>
            <a:ext cx="3263080" cy="658988"/>
            <a:chOff x="0" y="317097"/>
            <a:chExt cx="4067944" cy="431049"/>
          </a:xfrm>
        </p:grpSpPr>
        <p:sp>
          <p:nvSpPr>
            <p:cNvPr id="9" name="Rectángulo redondeado 8"/>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0" name="CuadroTexto 9"/>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sp>
        <p:nvSpPr>
          <p:cNvPr id="11" name="2 CuadroTexto"/>
          <p:cNvSpPr txBox="1"/>
          <p:nvPr/>
        </p:nvSpPr>
        <p:spPr>
          <a:xfrm>
            <a:off x="6228183" y="116632"/>
            <a:ext cx="2664297" cy="830997"/>
          </a:xfrm>
          <a:prstGeom prst="rect">
            <a:avLst/>
          </a:prstGeom>
        </p:spPr>
        <p:txBody>
          <a:bodyPr wrap="square">
            <a:spAutoFit/>
          </a:bodyPr>
          <a:lstStyle>
            <a:defPPr>
              <a:defRPr lang="es-CO"/>
            </a:defPPr>
            <a:lvl1pPr>
              <a:defRPr sz="2000" b="1">
                <a:solidFill>
                  <a:schemeClr val="tx2"/>
                </a:solidFill>
              </a:defRPr>
            </a:lvl1pPr>
          </a:lstStyle>
          <a:p>
            <a:r>
              <a:rPr lang="es-CO" sz="1800" dirty="0" err="1">
                <a:solidFill>
                  <a:prstClr val="black"/>
                </a:solidFill>
                <a:latin typeface="Arial Black" panose="020B0A04020102020204" pitchFamily="34" charset="0"/>
                <a:cs typeface="Arial" panose="020B0604020202020204" pitchFamily="34" charset="0"/>
              </a:rPr>
              <a:t>Technologic</a:t>
            </a:r>
            <a:r>
              <a:rPr lang="es-CO" sz="2400" dirty="0">
                <a:solidFill>
                  <a:srgbClr val="1F497D"/>
                </a:solidFill>
                <a:latin typeface="Arial Black" panose="020B0A04020102020204" pitchFamily="34" charset="0"/>
                <a:cs typeface="Arial" panose="020B0604020202020204" pitchFamily="34" charset="0"/>
              </a:rPr>
              <a:t> </a:t>
            </a:r>
          </a:p>
          <a:p>
            <a:r>
              <a:rPr lang="es-CO" sz="2400" dirty="0" err="1">
                <a:solidFill>
                  <a:srgbClr val="1F497D"/>
                </a:solidFill>
                <a:latin typeface="Arial Black" panose="020B0A04020102020204" pitchFamily="34" charset="0"/>
                <a:cs typeface="Arial" panose="020B0604020202020204" pitchFamily="34" charset="0"/>
              </a:rPr>
              <a:t>Infrastructure</a:t>
            </a:r>
            <a:endParaRPr lang="es-CO" sz="2400" dirty="0">
              <a:solidFill>
                <a:srgbClr val="1F497D"/>
              </a:solidFill>
              <a:latin typeface="Arial Black" panose="020B0A04020102020204" pitchFamily="34" charset="0"/>
              <a:cs typeface="Arial" panose="020B0604020202020204" pitchFamily="34" charset="0"/>
            </a:endParaRPr>
          </a:p>
        </p:txBody>
      </p:sp>
      <p:pic>
        <p:nvPicPr>
          <p:cNvPr id="12" name="Imagen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42331" y="3818532"/>
            <a:ext cx="4240469" cy="2546614"/>
          </a:xfrm>
          <a:prstGeom prst="rect">
            <a:avLst/>
          </a:prstGeom>
        </p:spPr>
      </p:pic>
      <p:sp>
        <p:nvSpPr>
          <p:cNvPr id="13" name="Rectángulo 12"/>
          <p:cNvSpPr/>
          <p:nvPr/>
        </p:nvSpPr>
        <p:spPr>
          <a:xfrm>
            <a:off x="3016558" y="6320227"/>
            <a:ext cx="3588418" cy="369332"/>
          </a:xfrm>
          <a:prstGeom prst="rect">
            <a:avLst/>
          </a:prstGeom>
        </p:spPr>
        <p:txBody>
          <a:bodyPr wrap="none">
            <a:spAutoFit/>
          </a:bodyPr>
          <a:lstStyle/>
          <a:p>
            <a:r>
              <a:rPr lang="en-US" dirty="0">
                <a:solidFill>
                  <a:prstClr val="black"/>
                </a:solidFill>
              </a:rPr>
              <a:t>http://</a:t>
            </a:r>
            <a:r>
              <a:rPr lang="en-US" dirty="0" err="1">
                <a:solidFill>
                  <a:prstClr val="black"/>
                </a:solidFill>
              </a:rPr>
              <a:t>www.smaarc.edu.co</a:t>
            </a:r>
            <a:r>
              <a:rPr lang="en-US" dirty="0">
                <a:solidFill>
                  <a:prstClr val="black"/>
                </a:solidFill>
              </a:rPr>
              <a:t>/</a:t>
            </a:r>
            <a:r>
              <a:rPr lang="en-US" dirty="0" err="1">
                <a:solidFill>
                  <a:prstClr val="black"/>
                </a:solidFill>
              </a:rPr>
              <a:t>smaArc</a:t>
            </a:r>
            <a:r>
              <a:rPr lang="en-US" dirty="0">
                <a:solidFill>
                  <a:prstClr val="black"/>
                </a:solidFill>
              </a:rPr>
              <a:t>/</a:t>
            </a:r>
          </a:p>
        </p:txBody>
      </p:sp>
      <p:sp>
        <p:nvSpPr>
          <p:cNvPr id="14" name="Rectángulo 13"/>
          <p:cNvSpPr/>
          <p:nvPr/>
        </p:nvSpPr>
        <p:spPr>
          <a:xfrm>
            <a:off x="5247058" y="3449200"/>
            <a:ext cx="2970365" cy="369332"/>
          </a:xfrm>
          <a:prstGeom prst="rect">
            <a:avLst/>
          </a:prstGeom>
        </p:spPr>
        <p:txBody>
          <a:bodyPr wrap="none">
            <a:spAutoFit/>
          </a:bodyPr>
          <a:lstStyle/>
          <a:p>
            <a:r>
              <a:rPr lang="en-US" dirty="0">
                <a:solidFill>
                  <a:prstClr val="black"/>
                </a:solidFill>
              </a:rPr>
              <a:t>https://</a:t>
            </a:r>
            <a:r>
              <a:rPr lang="en-US" dirty="0" err="1">
                <a:solidFill>
                  <a:prstClr val="black"/>
                </a:solidFill>
              </a:rPr>
              <a:t>avafp.blackboard.com</a:t>
            </a:r>
            <a:endParaRPr lang="en-US" dirty="0">
              <a:solidFill>
                <a:prstClr val="black"/>
              </a:solidFill>
            </a:endParaRPr>
          </a:p>
        </p:txBody>
      </p:sp>
    </p:spTree>
    <p:extLst>
      <p:ext uri="{BB962C8B-B14F-4D97-AF65-F5344CB8AC3E}">
        <p14:creationId xmlns:p14="http://schemas.microsoft.com/office/powerpoint/2010/main" val="281969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56176" y="257204"/>
            <a:ext cx="2322880" cy="830997"/>
          </a:xfrm>
          <a:prstGeom prst="rect">
            <a:avLst/>
          </a:prstGeom>
        </p:spPr>
        <p:txBody>
          <a:bodyPr wrap="none">
            <a:spAutoFit/>
          </a:bodyPr>
          <a:lstStyle>
            <a:defPPr>
              <a:defRPr lang="es-CO"/>
            </a:defPPr>
            <a:lvl1pPr>
              <a:defRPr sz="2000" b="1">
                <a:solidFill>
                  <a:schemeClr val="tx2"/>
                </a:solidFill>
              </a:defRPr>
            </a:lvl1pPr>
          </a:lstStyle>
          <a:p>
            <a:r>
              <a:rPr lang="es-CO" sz="1800" dirty="0" err="1">
                <a:solidFill>
                  <a:prstClr val="black"/>
                </a:solidFill>
                <a:latin typeface="Arial Black" panose="020B0A04020102020204" pitchFamily="34" charset="0"/>
                <a:cs typeface="Arial" panose="020B0604020202020204" pitchFamily="34" charset="0"/>
              </a:rPr>
              <a:t>Institutionals</a:t>
            </a:r>
            <a:r>
              <a:rPr lang="es-CO" sz="2400" dirty="0">
                <a:solidFill>
                  <a:srgbClr val="1F497D"/>
                </a:solidFill>
                <a:latin typeface="Arial Black" panose="020B0A04020102020204" pitchFamily="34" charset="0"/>
                <a:cs typeface="Arial" panose="020B0604020202020204" pitchFamily="34" charset="0"/>
              </a:rPr>
              <a:t> </a:t>
            </a:r>
          </a:p>
          <a:p>
            <a:r>
              <a:rPr lang="es-CO" sz="2400" dirty="0" err="1">
                <a:solidFill>
                  <a:srgbClr val="1F497D"/>
                </a:solidFill>
                <a:latin typeface="Arial Black" panose="020B0A04020102020204" pitchFamily="34" charset="0"/>
                <a:cs typeface="Arial" panose="020B0604020202020204" pitchFamily="34" charset="0"/>
              </a:rPr>
              <a:t>Laboratories</a:t>
            </a:r>
            <a:endParaRPr lang="es-CO" sz="2400" dirty="0">
              <a:solidFill>
                <a:srgbClr val="1F497D"/>
              </a:solidFill>
              <a:latin typeface="Arial Black" panose="020B0A04020102020204" pitchFamily="34" charset="0"/>
              <a:cs typeface="Arial" panose="020B0604020202020204" pitchFamily="34" charset="0"/>
            </a:endParaRPr>
          </a:p>
        </p:txBody>
      </p:sp>
      <p:sp>
        <p:nvSpPr>
          <p:cNvPr id="2" name="AutoShape 2"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4" name="AutoShape 4" desc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5" name="AutoShape 6" descr="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6" name="AutoShape 2" descr="Imagen relacionad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385" y="1301342"/>
            <a:ext cx="3614451" cy="2418410"/>
          </a:xfrm>
          <a:prstGeom prst="rect">
            <a:avLst/>
          </a:prstGeom>
          <a:ln>
            <a:noFill/>
          </a:ln>
          <a:effectLst>
            <a:outerShdw blurRad="292100" dist="139700" dir="2700000" algn="tl" rotWithShape="0">
              <a:srgbClr val="333333">
                <a:alpha val="65000"/>
              </a:srgbClr>
            </a:outerShdw>
          </a:effectLst>
        </p:spPr>
      </p:pic>
      <p:pic>
        <p:nvPicPr>
          <p:cNvPr id="15" name="Imagen 14" descr="ARC_462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3586" y="1310226"/>
            <a:ext cx="3394997" cy="5215118"/>
          </a:xfrm>
          <a:prstGeom prst="rect">
            <a:avLst/>
          </a:prstGeom>
          <a:ln>
            <a:noFill/>
          </a:ln>
          <a:effectLst>
            <a:outerShdw blurRad="292100" dist="139700" dir="2700000" algn="tl" rotWithShape="0">
              <a:srgbClr val="333333">
                <a:alpha val="65000"/>
              </a:srgbClr>
            </a:outerShdw>
          </a:effectLst>
        </p:spPr>
      </p:pic>
      <p:pic>
        <p:nvPicPr>
          <p:cNvPr id="19" name="Imagen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385" y="3861048"/>
            <a:ext cx="3599586" cy="2664866"/>
          </a:xfrm>
          <a:prstGeom prst="rect">
            <a:avLst/>
          </a:prstGeom>
          <a:ln>
            <a:noFill/>
          </a:ln>
          <a:effectLst>
            <a:outerShdw blurRad="292100" dist="139700" dir="2700000" algn="tl" rotWithShape="0">
              <a:srgbClr val="333333">
                <a:alpha val="65000"/>
              </a:srgbClr>
            </a:outerShdw>
          </a:effectLst>
        </p:spPr>
      </p:pic>
      <p:sp>
        <p:nvSpPr>
          <p:cNvPr id="23" name="Rectángulo 22"/>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nvGrpSpPr>
          <p:cNvPr id="18" name="Grupo 17"/>
          <p:cNvGrpSpPr/>
          <p:nvPr/>
        </p:nvGrpSpPr>
        <p:grpSpPr>
          <a:xfrm>
            <a:off x="156792" y="260648"/>
            <a:ext cx="3263080" cy="658988"/>
            <a:chOff x="0" y="317097"/>
            <a:chExt cx="4067944" cy="431049"/>
          </a:xfrm>
        </p:grpSpPr>
        <p:sp>
          <p:nvSpPr>
            <p:cNvPr id="20" name="Rectángulo redondeado 19"/>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1" name="CuadroTexto 20"/>
            <p:cNvSpPr txBox="1"/>
            <p:nvPr/>
          </p:nvSpPr>
          <p:spPr>
            <a:xfrm>
              <a:off x="225903" y="364198"/>
              <a:ext cx="3662502" cy="382506"/>
            </a:xfrm>
            <a:prstGeom prst="rect">
              <a:avLst/>
            </a:prstGeom>
            <a:noFill/>
          </p:spPr>
          <p:txBody>
            <a:bodyPr wrap="square" rtlCol="0">
              <a:spAutoFit/>
            </a:bodyPr>
            <a:lstStyle/>
            <a:p>
              <a:pPr algn="ctr"/>
              <a:r>
                <a:rPr lang="es-CO" sz="1600" b="1" dirty="0" err="1">
                  <a:solidFill>
                    <a:srgbClr val="FFFFFF"/>
                  </a:solidFill>
                  <a:latin typeface="Arial" panose="020B0604020202020204" pitchFamily="34" charset="0"/>
                  <a:cs typeface="Arial" panose="020B0604020202020204" pitchFamily="34" charset="0"/>
                </a:rPr>
                <a:t>Colombian</a:t>
              </a:r>
              <a:r>
                <a:rPr lang="es-CO" sz="1600" b="1" dirty="0">
                  <a:solidFill>
                    <a:srgbClr val="FFFFFF"/>
                  </a:solidFill>
                  <a:latin typeface="Arial" panose="020B0604020202020204" pitchFamily="34" charset="0"/>
                  <a:cs typeface="Arial" panose="020B0604020202020204" pitchFamily="34" charset="0"/>
                </a:rPr>
                <a:t> Naval </a:t>
              </a:r>
              <a:r>
                <a:rPr lang="es-CO" sz="1600" b="1" dirty="0" err="1">
                  <a:solidFill>
                    <a:srgbClr val="FFFFFF"/>
                  </a:solidFill>
                  <a:latin typeface="Arial" panose="020B0604020202020204" pitchFamily="34" charset="0"/>
                  <a:cs typeface="Arial" panose="020B0604020202020204" pitchFamily="34" charset="0"/>
                </a:rPr>
                <a:t>Academy</a:t>
              </a:r>
              <a:endParaRPr lang="es-CO" sz="1600" b="1" dirty="0">
                <a:solidFill>
                  <a:srgbClr val="FFFFFF"/>
                </a:solidFill>
                <a:latin typeface="Arial" panose="020B0604020202020204" pitchFamily="34" charset="0"/>
                <a:cs typeface="Arial" panose="020B0604020202020204" pitchFamily="34" charset="0"/>
              </a:endParaRPr>
            </a:p>
            <a:p>
              <a:pPr algn="ctr"/>
              <a:r>
                <a:rPr lang="es-CO" sz="1600" b="1" dirty="0">
                  <a:solidFill>
                    <a:srgbClr val="FFFFFF"/>
                  </a:solidFill>
                  <a:latin typeface="Arial" panose="020B0604020202020204" pitchFamily="34" charset="0"/>
                  <a:cs typeface="Arial" panose="020B0604020202020204" pitchFamily="34" charset="0"/>
                </a:rPr>
                <a:t>“Almirante Padilla”</a:t>
              </a:r>
            </a:p>
          </p:txBody>
        </p:sp>
      </p:grpSp>
    </p:spTree>
    <p:extLst>
      <p:ext uri="{BB962C8B-B14F-4D97-AF65-F5344CB8AC3E}">
        <p14:creationId xmlns:p14="http://schemas.microsoft.com/office/powerpoint/2010/main" val="996763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G-20160419-WA004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290" y="-49941"/>
            <a:ext cx="9332178" cy="6921861"/>
          </a:xfrm>
          <a:prstGeom prst="rect">
            <a:avLst/>
          </a:prstGeom>
        </p:spPr>
      </p:pic>
      <p:sp>
        <p:nvSpPr>
          <p:cNvPr id="2" name="AutoShape 2" desc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4" name="AutoShape 4" desc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sp>
        <p:nvSpPr>
          <p:cNvPr id="5" name="AutoShape 6" descr="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grpSp>
        <p:nvGrpSpPr>
          <p:cNvPr id="14" name="Grupo 13"/>
          <p:cNvGrpSpPr/>
          <p:nvPr/>
        </p:nvGrpSpPr>
        <p:grpSpPr>
          <a:xfrm>
            <a:off x="107504" y="116632"/>
            <a:ext cx="3240360" cy="1620000"/>
            <a:chOff x="3803741" y="4137637"/>
            <a:chExt cx="3515194" cy="1644221"/>
          </a:xfrm>
        </p:grpSpPr>
        <p:sp>
          <p:nvSpPr>
            <p:cNvPr id="15" name="Rectángulo redondeado 14"/>
            <p:cNvSpPr/>
            <p:nvPr/>
          </p:nvSpPr>
          <p:spPr>
            <a:xfrm>
              <a:off x="3803741" y="4137637"/>
              <a:ext cx="3515194" cy="1644221"/>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6" name="CuadroTexto 15"/>
            <p:cNvSpPr txBox="1"/>
            <p:nvPr/>
          </p:nvSpPr>
          <p:spPr>
            <a:xfrm>
              <a:off x="4031831" y="4989770"/>
              <a:ext cx="3096344" cy="374854"/>
            </a:xfrm>
            <a:prstGeom prst="rect">
              <a:avLst/>
            </a:prstGeom>
            <a:noFill/>
          </p:spPr>
          <p:txBody>
            <a:bodyPr wrap="square" rtlCol="0">
              <a:spAutoFit/>
            </a:bodyPr>
            <a:lstStyle/>
            <a:p>
              <a:pPr algn="ctr"/>
              <a:r>
                <a:rPr lang="es-ES" b="1" dirty="0">
                  <a:solidFill>
                    <a:srgbClr val="FFFF00"/>
                  </a:solidFill>
                  <a:latin typeface="Arial"/>
                  <a:cs typeface="Arial"/>
                </a:rPr>
                <a:t>4. </a:t>
              </a:r>
              <a:r>
                <a:rPr lang="es-ES" b="1" dirty="0">
                  <a:solidFill>
                    <a:srgbClr val="FFFFFF"/>
                  </a:solidFill>
                  <a:latin typeface="Arial"/>
                  <a:cs typeface="Arial"/>
                </a:rPr>
                <a:t> </a:t>
              </a:r>
              <a:r>
                <a:rPr lang="es-ES" dirty="0" err="1">
                  <a:solidFill>
                    <a:srgbClr val="FFFFFF"/>
                  </a:solidFill>
                  <a:latin typeface="Arial"/>
                  <a:cs typeface="Arial"/>
                </a:rPr>
                <a:t>Hydrography</a:t>
              </a:r>
              <a:r>
                <a:rPr lang="es-ES" dirty="0">
                  <a:solidFill>
                    <a:srgbClr val="FFFFFF"/>
                  </a:solidFill>
                  <a:latin typeface="Arial"/>
                  <a:cs typeface="Arial"/>
                </a:rPr>
                <a:t> </a:t>
              </a:r>
              <a:r>
                <a:rPr lang="es-ES" dirty="0" err="1">
                  <a:solidFill>
                    <a:srgbClr val="FFFFFF"/>
                  </a:solidFill>
                  <a:latin typeface="Arial"/>
                  <a:cs typeface="Arial"/>
                </a:rPr>
                <a:t>Program</a:t>
              </a:r>
              <a:endParaRPr lang="es-ES" dirty="0">
                <a:solidFill>
                  <a:srgbClr val="FFFFFF"/>
                </a:solidFill>
                <a:latin typeface="Arial"/>
                <a:cs typeface="Arial"/>
              </a:endParaRPr>
            </a:p>
          </p:txBody>
        </p:sp>
        <p:grpSp>
          <p:nvGrpSpPr>
            <p:cNvPr id="17" name="Grupo 16"/>
            <p:cNvGrpSpPr/>
            <p:nvPr/>
          </p:nvGrpSpPr>
          <p:grpSpPr>
            <a:xfrm>
              <a:off x="4391871" y="4413705"/>
              <a:ext cx="2004158" cy="461666"/>
              <a:chOff x="2106389" y="3157366"/>
              <a:chExt cx="2004158" cy="461666"/>
            </a:xfrm>
          </p:grpSpPr>
          <p:sp>
            <p:nvSpPr>
              <p:cNvPr id="18" name="Rectángulo redondeado 17"/>
              <p:cNvSpPr/>
              <p:nvPr/>
            </p:nvSpPr>
            <p:spPr>
              <a:xfrm>
                <a:off x="2106389" y="3157366"/>
                <a:ext cx="2004158" cy="461665"/>
              </a:xfrm>
              <a:prstGeom prst="roundRect">
                <a:avLst/>
              </a:prstGeom>
              <a:solidFill>
                <a:schemeClr val="tx2">
                  <a:lumMod val="40000"/>
                  <a:lumOff val="60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9" name="CuadroTexto 18"/>
              <p:cNvSpPr txBox="1"/>
              <p:nvPr/>
            </p:nvSpPr>
            <p:spPr>
              <a:xfrm>
                <a:off x="2322413" y="3157367"/>
                <a:ext cx="1728192"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grpSp>
      </p:grpSp>
    </p:spTree>
    <p:extLst>
      <p:ext uri="{BB962C8B-B14F-4D97-AF65-F5344CB8AC3E}">
        <p14:creationId xmlns:p14="http://schemas.microsoft.com/office/powerpoint/2010/main" val="104708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2 Rectángulo"/>
          <p:cNvSpPr>
            <a:spLocks noChangeArrowheads="1"/>
          </p:cNvSpPr>
          <p:nvPr/>
        </p:nvSpPr>
        <p:spPr bwMode="auto">
          <a:xfrm>
            <a:off x="323528" y="188640"/>
            <a:ext cx="7740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sz="1800" b="1" dirty="0">
                <a:solidFill>
                  <a:schemeClr val="bg1"/>
                </a:solidFill>
              </a:rPr>
              <a:t>CATEGORY A HYDROGRAPHY COURSE</a:t>
            </a:r>
            <a:endParaRPr lang="es-CO" altLang="es-CO" sz="1800" b="1" dirty="0">
              <a:solidFill>
                <a:schemeClr val="bg1"/>
              </a:solidFill>
              <a:latin typeface="Verdana"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237618529"/>
              </p:ext>
            </p:extLst>
          </p:nvPr>
        </p:nvGraphicFramePr>
        <p:xfrm>
          <a:off x="1043609" y="908720"/>
          <a:ext cx="6120680" cy="5339022"/>
        </p:xfrm>
        <a:graphic>
          <a:graphicData uri="http://schemas.openxmlformats.org/drawingml/2006/table">
            <a:tbl>
              <a:tblPr firstRow="1" firstCol="1" bandRow="1"/>
              <a:tblGrid>
                <a:gridCol w="3250555">
                  <a:extLst>
                    <a:ext uri="{9D8B030D-6E8A-4147-A177-3AD203B41FA5}">
                      <a16:colId xmlns="" xmlns:a16="http://schemas.microsoft.com/office/drawing/2014/main" val="20000"/>
                    </a:ext>
                  </a:extLst>
                </a:gridCol>
                <a:gridCol w="2870125">
                  <a:extLst>
                    <a:ext uri="{9D8B030D-6E8A-4147-A177-3AD203B41FA5}">
                      <a16:colId xmlns="" xmlns:a16="http://schemas.microsoft.com/office/drawing/2014/main" val="20001"/>
                    </a:ext>
                  </a:extLst>
                </a:gridCol>
              </a:tblGrid>
              <a:tr h="306208">
                <a:tc>
                  <a:txBody>
                    <a:bodyPr/>
                    <a:lstStyle/>
                    <a:p>
                      <a:pPr marL="0" marR="0" algn="ctr">
                        <a:lnSpc>
                          <a:spcPct val="107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PROGRAM’S NAME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gn="ctr">
                        <a:lnSpc>
                          <a:spcPct val="107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CATEGORY A HYDROGRAPHY COURSE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0000"/>
                  </a:ext>
                </a:extLst>
              </a:tr>
              <a:tr h="765521">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Institution submitting the Program for recognition</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Colombian Naval Academy "Almirante Padilla" </a:t>
                      </a:r>
                      <a:r>
                        <a:rPr lang="en-U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Institutional Accreditation in High Quality - Resolution 24403 Nov/17 Ministry of National Education</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63588">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Previous recognition year (if applies)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7522">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Standard and Edition against which recognition is sought </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S-5A Ed.1.0.1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63588">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Level of recognition sought</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Category 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224834">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Duration of the program in week and study hours (Theory, Practical and Self-Guided</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 Weeks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Theory: 886 +145*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Practical: 477 + 51*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Tutorial:14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Self-Guided:637 + 102*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*From the exemptions just the topics accounting to the cross-reference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63588">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Duration of the final project CMFP</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weeks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63588">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Country of submitting institution </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Colombia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06208">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Language in which the program is delivered </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Spanish</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76284">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Program Coordinator’s name and full contact details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s-C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Camilo Andrés Platz Marroquín</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s-CO" sz="1000" u="sng">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a:rPr>
                        <a:t>jpfof@enap.edu.co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Physic Oceanography Faculty </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635045">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Submitting institution primary full contact details for IBSC correspondence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s-C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Alejandro Rueda Duran</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s-CO" sz="1000" u="sng">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jdfof@enap.edu.co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Physic Oceanography Faculty </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Isla de Manzanillo - Bosque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459313">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Program capacity (Expected/actual number of students taking the program each year)</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to 10 students per course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163588">
                <a:tc>
                  <a:txBody>
                    <a:bodyPr/>
                    <a:lstStyle/>
                    <a:p>
                      <a:pPr marL="0" marR="0" algn="just">
                        <a:lnSpc>
                          <a:spcPct val="107000"/>
                        </a:lnSpc>
                        <a:spcBef>
                          <a:spcPts val="0"/>
                        </a:spcBef>
                        <a:spcAft>
                          <a:spcPts val="0"/>
                        </a:spcAft>
                      </a:pPr>
                      <a:r>
                        <a:rPr lang="en-U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Methodology</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nchor="ctr">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On-site</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959356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865" y="1845503"/>
            <a:ext cx="2739344" cy="4247317"/>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4139952" y="2328952"/>
            <a:ext cx="4752528" cy="2759602"/>
          </a:xfrm>
          <a:prstGeom prst="rect">
            <a:avLst/>
          </a:prstGeom>
          <a:noFill/>
        </p:spPr>
        <p:txBody>
          <a:bodyPr wrap="square" rtlCol="0">
            <a:spAutoFit/>
          </a:bodyPr>
          <a:lstStyle/>
          <a:p>
            <a:pPr algn="just">
              <a:lnSpc>
                <a:spcPct val="107000"/>
              </a:lnSpc>
              <a:spcAft>
                <a:spcPts val="800"/>
              </a:spcAft>
              <a:buClr>
                <a:srgbClr val="013C80"/>
              </a:buClr>
              <a:tabLst>
                <a:tab pos="457200" algn="l"/>
              </a:tabLst>
              <a:defRPr/>
            </a:pP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The objective of this program is to train high level professionals that promote the development of the hydrographic knowledge in aspects such as the defense, national security, the control of the marine traffic, the administration of the coastal zone, the exploration and exploitation of the marine resources and the protection of the environment. </a:t>
            </a:r>
            <a:endParaRPr lang="es-CO"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ectángulo 7"/>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5" name="Rectángulo 14"/>
          <p:cNvSpPr/>
          <p:nvPr/>
        </p:nvSpPr>
        <p:spPr>
          <a:xfrm>
            <a:off x="6811867" y="285369"/>
            <a:ext cx="1782924" cy="1015663"/>
          </a:xfrm>
          <a:prstGeom prst="rect">
            <a:avLst/>
          </a:prstGeom>
        </p:spPr>
        <p:txBody>
          <a:bodyPr wrap="none">
            <a:spAutoFit/>
          </a:bodyPr>
          <a:lstStyle/>
          <a:p>
            <a:pPr algn="r"/>
            <a:r>
              <a:rPr lang="es-CO" b="1" dirty="0">
                <a:solidFill>
                  <a:prstClr val="black"/>
                </a:solidFill>
                <a:latin typeface="Arial" panose="020B0604020202020204" pitchFamily="34" charset="0"/>
                <a:ea typeface="Tahoma" panose="020B0604030504040204" pitchFamily="34" charset="0"/>
                <a:cs typeface="Arial" panose="020B0604020202020204" pitchFamily="34" charset="0"/>
              </a:rPr>
              <a:t> </a:t>
            </a:r>
          </a:p>
          <a:p>
            <a:pPr algn="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Program</a:t>
            </a:r>
            <a:endParaRPr lang="es-CO" b="1" dirty="0">
              <a:solidFill>
                <a:prstClr val="black"/>
              </a:solidFill>
              <a:latin typeface="Arial Black" panose="020B0A04020102020204" pitchFamily="34" charset="0"/>
              <a:ea typeface="Tahoma" panose="020B0604030504040204" pitchFamily="34" charset="0"/>
              <a:cs typeface="Arial" panose="020B0604020202020204" pitchFamily="34" charset="0"/>
            </a:endParaRPr>
          </a:p>
          <a:p>
            <a:pPr algn="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Objective</a:t>
            </a:r>
            <a:endPar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endParaRPr>
          </a:p>
        </p:txBody>
      </p:sp>
      <p:grpSp>
        <p:nvGrpSpPr>
          <p:cNvPr id="10" name="Grupo 9"/>
          <p:cNvGrpSpPr/>
          <p:nvPr/>
        </p:nvGrpSpPr>
        <p:grpSpPr>
          <a:xfrm>
            <a:off x="179512" y="260648"/>
            <a:ext cx="2520280" cy="431049"/>
            <a:chOff x="-36512" y="317097"/>
            <a:chExt cx="4248472" cy="431049"/>
          </a:xfrm>
        </p:grpSpPr>
        <p:sp>
          <p:nvSpPr>
            <p:cNvPr id="11" name="Rectángulo redondeado 10"/>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3" name="CuadroTexto 12"/>
            <p:cNvSpPr txBox="1"/>
            <p:nvPr/>
          </p:nvSpPr>
          <p:spPr>
            <a:xfrm>
              <a:off x="-36512" y="384919"/>
              <a:ext cx="4248472" cy="307777"/>
            </a:xfrm>
            <a:prstGeom prst="rect">
              <a:avLst/>
            </a:prstGeom>
            <a:noFill/>
          </p:spPr>
          <p:txBody>
            <a:bodyPr wrap="square" rtlCol="0">
              <a:spAutoFit/>
            </a:bodyPr>
            <a:lstStyle/>
            <a:p>
              <a:r>
                <a:rPr lang="es-CO" sz="1400" b="1" dirty="0" err="1">
                  <a:solidFill>
                    <a:srgbClr val="FFFFFF"/>
                  </a:solidFill>
                  <a:latin typeface="Arial" panose="020B0604020202020204" pitchFamily="34" charset="0"/>
                  <a:cs typeface="Arial" panose="020B0604020202020204" pitchFamily="34" charset="0"/>
                </a:rPr>
                <a:t>Hydrography</a:t>
              </a:r>
              <a:r>
                <a:rPr lang="es-CO" sz="1400" b="1" dirty="0">
                  <a:solidFill>
                    <a:srgbClr val="FFFFFF"/>
                  </a:solidFill>
                  <a:latin typeface="Arial" panose="020B0604020202020204" pitchFamily="34" charset="0"/>
                  <a:cs typeface="Arial" panose="020B0604020202020204" pitchFamily="34" charset="0"/>
                </a:rPr>
                <a:t> </a:t>
              </a:r>
              <a:r>
                <a:rPr lang="es-CO" sz="1400" b="1" dirty="0" err="1">
                  <a:solidFill>
                    <a:srgbClr val="FFFFFF"/>
                  </a:solidFill>
                  <a:latin typeface="Arial" panose="020B0604020202020204" pitchFamily="34" charset="0"/>
                  <a:cs typeface="Arial" panose="020B0604020202020204" pitchFamily="34" charset="0"/>
                </a:rPr>
                <a:t>Program</a:t>
              </a:r>
              <a:endParaRPr lang="es-CO" sz="14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718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616" y="1718746"/>
            <a:ext cx="2736304" cy="4222473"/>
          </a:xfrm>
          <a:prstGeom prst="rect">
            <a:avLst/>
          </a:prstGeom>
          <a:ln>
            <a:noFill/>
          </a:ln>
          <a:effectLst>
            <a:outerShdw blurRad="292100" dist="139700" dir="2700000" algn="tl" rotWithShape="0">
              <a:srgbClr val="333333">
                <a:alpha val="65000"/>
              </a:srgbClr>
            </a:outerShdw>
          </a:effectLst>
        </p:spPr>
      </p:pic>
      <p:sp>
        <p:nvSpPr>
          <p:cNvPr id="9" name="CuadroTexto 8"/>
          <p:cNvSpPr txBox="1"/>
          <p:nvPr/>
        </p:nvSpPr>
        <p:spPr>
          <a:xfrm>
            <a:off x="4211960" y="1844824"/>
            <a:ext cx="4536503" cy="4324645"/>
          </a:xfrm>
          <a:prstGeom prst="rect">
            <a:avLst/>
          </a:prstGeom>
          <a:noFill/>
        </p:spPr>
        <p:txBody>
          <a:bodyPr wrap="square" rtlCol="0">
            <a:spAutoFit/>
          </a:bodyPr>
          <a:lstStyle/>
          <a:p>
            <a:pPr algn="just">
              <a:lnSpc>
                <a:spcPct val="107000"/>
              </a:lnSpc>
              <a:spcAft>
                <a:spcPts val="800"/>
              </a:spcAft>
              <a:buClr>
                <a:srgbClr val="013C80"/>
              </a:buClr>
              <a:tabLst>
                <a:tab pos="457200" algn="l"/>
              </a:tabLst>
              <a:defRPr/>
            </a:pP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The Officer who completes the program, will be able to play on board the hydrographic units of the Colombian Navy located throughout the national geography, having as main work the </a:t>
            </a:r>
            <a:r>
              <a:rPr lang="en-US" b="1" dirty="0">
                <a:solidFill>
                  <a:prstClr val="black"/>
                </a:solidFill>
                <a:latin typeface="Arial" panose="020B0604020202020204" pitchFamily="34" charset="0"/>
                <a:ea typeface="Calibri" panose="020F0502020204030204" pitchFamily="34" charset="0"/>
                <a:cs typeface="Arial" panose="020B0604020202020204" pitchFamily="34" charset="0"/>
              </a:rPr>
              <a:t>cartographic generation, planning, organization, direction, execution, investigation and hydrographic management of the country</a:t>
            </a: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b="1" dirty="0">
                <a:solidFill>
                  <a:prstClr val="black"/>
                </a:solidFill>
                <a:latin typeface="Arial" panose="020B0604020202020204" pitchFamily="34" charset="0"/>
                <a:ea typeface="Calibri" panose="020F0502020204030204" pitchFamily="34" charset="0"/>
                <a:cs typeface="Arial" panose="020B0604020202020204" pitchFamily="34" charset="0"/>
              </a:rPr>
              <a:t>participation in the generation of strategic plans of new national cartography and actively participating in the geopolitical marine decisions of the country</a:t>
            </a: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s-CO"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endParaRPr lang="es-CO" dirty="0">
              <a:solidFill>
                <a:prstClr val="black"/>
              </a:solidFill>
            </a:endParaRPr>
          </a:p>
        </p:txBody>
      </p:sp>
      <p:sp>
        <p:nvSpPr>
          <p:cNvPr id="7" name="Rectángulo 6"/>
          <p:cNvSpPr/>
          <p:nvPr/>
        </p:nvSpPr>
        <p:spPr>
          <a:xfrm>
            <a:off x="-108520" y="6669360"/>
            <a:ext cx="936104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5" name="CuadroTexto 14"/>
          <p:cNvSpPr txBox="1"/>
          <p:nvPr/>
        </p:nvSpPr>
        <p:spPr>
          <a:xfrm>
            <a:off x="-36512" y="384919"/>
            <a:ext cx="2520280" cy="307777"/>
          </a:xfrm>
          <a:prstGeom prst="rect">
            <a:avLst/>
          </a:prstGeom>
          <a:noFill/>
        </p:spPr>
        <p:txBody>
          <a:bodyPr wrap="square" rtlCol="0">
            <a:spAutoFit/>
          </a:bodyPr>
          <a:lstStyle/>
          <a:p>
            <a:r>
              <a:rPr lang="es-CO" sz="1400" b="1" dirty="0">
                <a:solidFill>
                  <a:srgbClr val="FFFFFF"/>
                </a:solidFill>
                <a:latin typeface="Arial" panose="020B0604020202020204" pitchFamily="34" charset="0"/>
                <a:cs typeface="Arial" panose="020B0604020202020204" pitchFamily="34" charset="0"/>
              </a:rPr>
              <a:t>DISEÑO DEL PROGRAMA</a:t>
            </a:r>
          </a:p>
        </p:txBody>
      </p:sp>
      <p:sp>
        <p:nvSpPr>
          <p:cNvPr id="17" name="Rectángulo 16"/>
          <p:cNvSpPr/>
          <p:nvPr/>
        </p:nvSpPr>
        <p:spPr>
          <a:xfrm>
            <a:off x="7308304" y="372758"/>
            <a:ext cx="1351652" cy="738664"/>
          </a:xfrm>
          <a:prstGeom prst="rect">
            <a:avLst/>
          </a:prstGeom>
        </p:spPr>
        <p:txBody>
          <a:bodyPr wrap="none">
            <a:spAutoFit/>
          </a:bodyPr>
          <a:lstStyle/>
          <a:p>
            <a:pPr algn="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Graduate</a:t>
            </a:r>
            <a:endParaRPr lang="es-CO" b="1" dirty="0">
              <a:solidFill>
                <a:prstClr val="black"/>
              </a:solidFill>
              <a:latin typeface="Arial Black" panose="020B0A04020102020204" pitchFamily="34" charset="0"/>
              <a:ea typeface="Tahoma" panose="020B0604030504040204" pitchFamily="34" charset="0"/>
              <a:cs typeface="Arial" panose="020B0604020202020204" pitchFamily="34" charset="0"/>
            </a:endParaRPr>
          </a:p>
          <a:p>
            <a:pPr algn="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Profile</a:t>
            </a:r>
            <a:endPar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endParaRPr>
          </a:p>
        </p:txBody>
      </p:sp>
      <p:grpSp>
        <p:nvGrpSpPr>
          <p:cNvPr id="10" name="Grupo 9"/>
          <p:cNvGrpSpPr/>
          <p:nvPr/>
        </p:nvGrpSpPr>
        <p:grpSpPr>
          <a:xfrm>
            <a:off x="179512" y="260648"/>
            <a:ext cx="2520280" cy="431049"/>
            <a:chOff x="-36512" y="317097"/>
            <a:chExt cx="4248472" cy="431049"/>
          </a:xfrm>
        </p:grpSpPr>
        <p:sp>
          <p:nvSpPr>
            <p:cNvPr id="11" name="Rectángulo redondeado 10"/>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3" name="CuadroTexto 12"/>
            <p:cNvSpPr txBox="1"/>
            <p:nvPr/>
          </p:nvSpPr>
          <p:spPr>
            <a:xfrm>
              <a:off x="-36512" y="384919"/>
              <a:ext cx="4248472" cy="307777"/>
            </a:xfrm>
            <a:prstGeom prst="rect">
              <a:avLst/>
            </a:prstGeom>
            <a:noFill/>
          </p:spPr>
          <p:txBody>
            <a:bodyPr wrap="square" rtlCol="0">
              <a:spAutoFit/>
            </a:bodyPr>
            <a:lstStyle/>
            <a:p>
              <a:r>
                <a:rPr lang="es-CO" sz="1400" b="1" dirty="0" err="1">
                  <a:solidFill>
                    <a:srgbClr val="FFFFFF"/>
                  </a:solidFill>
                  <a:latin typeface="Arial" panose="020B0604020202020204" pitchFamily="34" charset="0"/>
                  <a:cs typeface="Arial" panose="020B0604020202020204" pitchFamily="34" charset="0"/>
                </a:rPr>
                <a:t>Hydrography</a:t>
              </a:r>
              <a:r>
                <a:rPr lang="es-CO" sz="1400" b="1" dirty="0">
                  <a:solidFill>
                    <a:srgbClr val="FFFFFF"/>
                  </a:solidFill>
                  <a:latin typeface="Arial" panose="020B0604020202020204" pitchFamily="34" charset="0"/>
                  <a:cs typeface="Arial" panose="020B0604020202020204" pitchFamily="34" charset="0"/>
                </a:rPr>
                <a:t> </a:t>
              </a:r>
              <a:r>
                <a:rPr lang="es-CO" sz="1400" b="1" dirty="0" err="1">
                  <a:solidFill>
                    <a:srgbClr val="FFFFFF"/>
                  </a:solidFill>
                  <a:latin typeface="Arial" panose="020B0604020202020204" pitchFamily="34" charset="0"/>
                  <a:cs typeface="Arial" panose="020B0604020202020204" pitchFamily="34" charset="0"/>
                </a:rPr>
                <a:t>Program</a:t>
              </a:r>
              <a:endParaRPr lang="es-CO" sz="14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6298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2 Rectángulo"/>
          <p:cNvSpPr>
            <a:spLocks noChangeArrowheads="1"/>
          </p:cNvSpPr>
          <p:nvPr/>
        </p:nvSpPr>
        <p:spPr bwMode="auto">
          <a:xfrm>
            <a:off x="251520" y="116632"/>
            <a:ext cx="7740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CO" altLang="es-CO" sz="1600" b="1" dirty="0">
                <a:solidFill>
                  <a:prstClr val="white"/>
                </a:solidFill>
                <a:latin typeface="Verdana" pitchFamily="34" charset="0"/>
              </a:rPr>
              <a:t>PLAN DE ESTUDIOS HIDROGRAFÍA CATEGORÍA A</a:t>
            </a:r>
          </a:p>
        </p:txBody>
      </p:sp>
      <p:graphicFrame>
        <p:nvGraphicFramePr>
          <p:cNvPr id="3" name="Tabla 2"/>
          <p:cNvGraphicFramePr>
            <a:graphicFrameLocks noGrp="1"/>
          </p:cNvGraphicFramePr>
          <p:nvPr>
            <p:extLst/>
          </p:nvPr>
        </p:nvGraphicFramePr>
        <p:xfrm>
          <a:off x="755576" y="1124744"/>
          <a:ext cx="7200804" cy="4165199"/>
        </p:xfrm>
        <a:graphic>
          <a:graphicData uri="http://schemas.openxmlformats.org/drawingml/2006/table">
            <a:tbl>
              <a:tblPr/>
              <a:tblGrid>
                <a:gridCol w="399987">
                  <a:extLst>
                    <a:ext uri="{9D8B030D-6E8A-4147-A177-3AD203B41FA5}">
                      <a16:colId xmlns="" xmlns:a16="http://schemas.microsoft.com/office/drawing/2014/main" val="20000"/>
                    </a:ext>
                  </a:extLst>
                </a:gridCol>
                <a:gridCol w="399987">
                  <a:extLst>
                    <a:ext uri="{9D8B030D-6E8A-4147-A177-3AD203B41FA5}">
                      <a16:colId xmlns="" xmlns:a16="http://schemas.microsoft.com/office/drawing/2014/main" val="20001"/>
                    </a:ext>
                  </a:extLst>
                </a:gridCol>
                <a:gridCol w="399987">
                  <a:extLst>
                    <a:ext uri="{9D8B030D-6E8A-4147-A177-3AD203B41FA5}">
                      <a16:colId xmlns="" xmlns:a16="http://schemas.microsoft.com/office/drawing/2014/main" val="20002"/>
                    </a:ext>
                  </a:extLst>
                </a:gridCol>
                <a:gridCol w="399987">
                  <a:extLst>
                    <a:ext uri="{9D8B030D-6E8A-4147-A177-3AD203B41FA5}">
                      <a16:colId xmlns="" xmlns:a16="http://schemas.microsoft.com/office/drawing/2014/main" val="20003"/>
                    </a:ext>
                  </a:extLst>
                </a:gridCol>
                <a:gridCol w="399987">
                  <a:extLst>
                    <a:ext uri="{9D8B030D-6E8A-4147-A177-3AD203B41FA5}">
                      <a16:colId xmlns="" xmlns:a16="http://schemas.microsoft.com/office/drawing/2014/main" val="20004"/>
                    </a:ext>
                  </a:extLst>
                </a:gridCol>
                <a:gridCol w="399987">
                  <a:extLst>
                    <a:ext uri="{9D8B030D-6E8A-4147-A177-3AD203B41FA5}">
                      <a16:colId xmlns="" xmlns:a16="http://schemas.microsoft.com/office/drawing/2014/main" val="20005"/>
                    </a:ext>
                  </a:extLst>
                </a:gridCol>
                <a:gridCol w="399987">
                  <a:extLst>
                    <a:ext uri="{9D8B030D-6E8A-4147-A177-3AD203B41FA5}">
                      <a16:colId xmlns="" xmlns:a16="http://schemas.microsoft.com/office/drawing/2014/main" val="20006"/>
                    </a:ext>
                  </a:extLst>
                </a:gridCol>
                <a:gridCol w="399987">
                  <a:extLst>
                    <a:ext uri="{9D8B030D-6E8A-4147-A177-3AD203B41FA5}">
                      <a16:colId xmlns="" xmlns:a16="http://schemas.microsoft.com/office/drawing/2014/main" val="20007"/>
                    </a:ext>
                  </a:extLst>
                </a:gridCol>
                <a:gridCol w="399987">
                  <a:extLst>
                    <a:ext uri="{9D8B030D-6E8A-4147-A177-3AD203B41FA5}">
                      <a16:colId xmlns="" xmlns:a16="http://schemas.microsoft.com/office/drawing/2014/main" val="20008"/>
                    </a:ext>
                  </a:extLst>
                </a:gridCol>
                <a:gridCol w="399987">
                  <a:extLst>
                    <a:ext uri="{9D8B030D-6E8A-4147-A177-3AD203B41FA5}">
                      <a16:colId xmlns="" xmlns:a16="http://schemas.microsoft.com/office/drawing/2014/main" val="20009"/>
                    </a:ext>
                  </a:extLst>
                </a:gridCol>
                <a:gridCol w="399987">
                  <a:extLst>
                    <a:ext uri="{9D8B030D-6E8A-4147-A177-3AD203B41FA5}">
                      <a16:colId xmlns="" xmlns:a16="http://schemas.microsoft.com/office/drawing/2014/main" val="20010"/>
                    </a:ext>
                  </a:extLst>
                </a:gridCol>
                <a:gridCol w="399987">
                  <a:extLst>
                    <a:ext uri="{9D8B030D-6E8A-4147-A177-3AD203B41FA5}">
                      <a16:colId xmlns="" xmlns:a16="http://schemas.microsoft.com/office/drawing/2014/main" val="20011"/>
                    </a:ext>
                  </a:extLst>
                </a:gridCol>
                <a:gridCol w="399987">
                  <a:extLst>
                    <a:ext uri="{9D8B030D-6E8A-4147-A177-3AD203B41FA5}">
                      <a16:colId xmlns="" xmlns:a16="http://schemas.microsoft.com/office/drawing/2014/main" val="20012"/>
                    </a:ext>
                  </a:extLst>
                </a:gridCol>
                <a:gridCol w="399987">
                  <a:extLst>
                    <a:ext uri="{9D8B030D-6E8A-4147-A177-3AD203B41FA5}">
                      <a16:colId xmlns="" xmlns:a16="http://schemas.microsoft.com/office/drawing/2014/main" val="20013"/>
                    </a:ext>
                  </a:extLst>
                </a:gridCol>
                <a:gridCol w="399987">
                  <a:extLst>
                    <a:ext uri="{9D8B030D-6E8A-4147-A177-3AD203B41FA5}">
                      <a16:colId xmlns="" xmlns:a16="http://schemas.microsoft.com/office/drawing/2014/main" val="20014"/>
                    </a:ext>
                  </a:extLst>
                </a:gridCol>
                <a:gridCol w="399987">
                  <a:extLst>
                    <a:ext uri="{9D8B030D-6E8A-4147-A177-3AD203B41FA5}">
                      <a16:colId xmlns="" xmlns:a16="http://schemas.microsoft.com/office/drawing/2014/main" val="20015"/>
                    </a:ext>
                  </a:extLst>
                </a:gridCol>
                <a:gridCol w="400506">
                  <a:extLst>
                    <a:ext uri="{9D8B030D-6E8A-4147-A177-3AD203B41FA5}">
                      <a16:colId xmlns="" xmlns:a16="http://schemas.microsoft.com/office/drawing/2014/main" val="20016"/>
                    </a:ext>
                  </a:extLst>
                </a:gridCol>
                <a:gridCol w="400506">
                  <a:extLst>
                    <a:ext uri="{9D8B030D-6E8A-4147-A177-3AD203B41FA5}">
                      <a16:colId xmlns="" xmlns:a16="http://schemas.microsoft.com/office/drawing/2014/main" val="20017"/>
                    </a:ext>
                  </a:extLst>
                </a:gridCol>
              </a:tblGrid>
              <a:tr h="108474">
                <a:tc gridSpan="3">
                  <a:txBody>
                    <a:bodyPr/>
                    <a:lstStyle/>
                    <a:p>
                      <a:pPr marL="0" marR="0" algn="ctr" fontAlgn="ctr">
                        <a:lnSpc>
                          <a:spcPct val="107000"/>
                        </a:lnSpc>
                        <a:spcBef>
                          <a:spcPts val="0"/>
                        </a:spcBef>
                        <a:spcAft>
                          <a:spcPts val="0"/>
                        </a:spcAft>
                      </a:pPr>
                      <a:r>
                        <a:rPr lang="es-CO" sz="700" b="1" kern="120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 I</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marL="0" marR="0" algn="ctr" fontAlgn="ctr">
                        <a:lnSpc>
                          <a:spcPct val="107000"/>
                        </a:lnSpc>
                        <a:spcBef>
                          <a:spcPts val="0"/>
                        </a:spcBef>
                        <a:spcAft>
                          <a:spcPts val="0"/>
                        </a:spcAft>
                      </a:pPr>
                      <a:r>
                        <a:rPr lang="es-CO" sz="700" b="1" kern="120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 II</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marL="0" marR="0" algn="ctr" fontAlgn="ctr">
                        <a:lnSpc>
                          <a:spcPct val="107000"/>
                        </a:lnSpc>
                        <a:spcBef>
                          <a:spcPts val="0"/>
                        </a:spcBef>
                        <a:spcAft>
                          <a:spcPts val="0"/>
                        </a:spcAft>
                      </a:pPr>
                      <a:r>
                        <a:rPr lang="es-CO" sz="700" b="1" kern="120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 III</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marL="0" marR="0" algn="ctr" fontAlgn="ctr">
                        <a:lnSpc>
                          <a:spcPct val="107000"/>
                        </a:lnSpc>
                        <a:spcBef>
                          <a:spcPts val="0"/>
                        </a:spcBef>
                        <a:spcAft>
                          <a:spcPts val="0"/>
                        </a:spcAft>
                      </a:pPr>
                      <a:r>
                        <a:rPr lang="es-CO" sz="700" b="1" kern="120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 IV</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marL="0" marR="0" algn="ctr" fontAlgn="ctr">
                        <a:lnSpc>
                          <a:spcPct val="107000"/>
                        </a:lnSpc>
                        <a:spcBef>
                          <a:spcPts val="0"/>
                        </a:spcBef>
                        <a:spcAft>
                          <a:spcPts val="0"/>
                        </a:spcAft>
                      </a:pPr>
                      <a:r>
                        <a:rPr lang="es-CO" sz="700" b="1" kern="120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 V</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marL="0" marR="0" algn="ctr" fontAlgn="ctr">
                        <a:lnSpc>
                          <a:spcPct val="107000"/>
                        </a:lnSpc>
                        <a:spcBef>
                          <a:spcPts val="0"/>
                        </a:spcBef>
                        <a:spcAft>
                          <a:spcPts val="0"/>
                        </a:spcAft>
                      </a:pPr>
                      <a:r>
                        <a:rPr lang="es-CO" sz="700" b="1" kern="1200" noProof="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Periodo VI</a:t>
                      </a:r>
                      <a:endParaRPr lang="es-CO" sz="1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108474">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08474">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08474">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Weeks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Weeks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Weeks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Weeks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Weeks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Weeks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08474">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Hours x week</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Hours x week</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Hours x week</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Hours x week</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Hours x week</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Hours x week</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marL="0" marR="0" algn="ctr"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108474">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 xmlns:a16="http://schemas.microsoft.com/office/drawing/2014/main" val="10005"/>
                  </a:ext>
                </a:extLst>
              </a:tr>
              <a:tr h="109535">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6"/>
                  </a:ext>
                </a:extLst>
              </a:tr>
              <a:tr h="109535">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7"/>
                  </a:ext>
                </a:extLst>
              </a:tr>
              <a:tr h="109535">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Geodesy I</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Geodesy II</a:t>
                      </a:r>
                      <a:b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8"/>
                  </a:ext>
                </a:extLst>
              </a:tr>
              <a:tr h="154006">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CO" sz="1000">
                        <a:effectLst/>
                        <a:latin typeface="Calibri" panose="020F0502020204030204" pitchFamily="34" charset="0"/>
                      </a:endParaRPr>
                    </a:p>
                  </a:txBody>
                  <a:tcPr marL="2313" marR="2313" marT="231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CO" sz="1000">
                        <a:effectLst/>
                        <a:latin typeface="Calibri" panose="020F0502020204030204" pitchFamily="34" charset="0"/>
                      </a:endParaRPr>
                    </a:p>
                  </a:txBody>
                  <a:tcPr marL="2313" marR="2313" marT="231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CO" sz="1000">
                        <a:effectLst/>
                        <a:latin typeface="Calibri" panose="020F0502020204030204" pitchFamily="34" charset="0"/>
                      </a:endParaRPr>
                    </a:p>
                  </a:txBody>
                  <a:tcPr marL="2313" marR="2313" marT="231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9"/>
                  </a:ext>
                </a:extLst>
              </a:tr>
              <a:tr h="109535">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0"/>
                  </a:ext>
                </a:extLst>
              </a:tr>
              <a:tr h="109535">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1"/>
                  </a:ext>
                </a:extLst>
              </a:tr>
              <a:tr h="109535">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Geology</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OF103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Positioning I</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Subsea Positioning</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Geographical Information Systems </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Legal Aspects</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2"/>
                  </a:ext>
                </a:extLst>
              </a:tr>
              <a:tr h="21158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3"/>
                  </a:ext>
                </a:extLst>
              </a:tr>
              <a:tr h="109535">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4"/>
                  </a:ext>
                </a:extLst>
              </a:tr>
              <a:tr h="109535">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5"/>
                  </a:ext>
                </a:extLst>
              </a:tr>
              <a:tr h="109535">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Descriptive Physical</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Oceanography</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OF108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Meteorology</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OF106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Numerical Methods</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CB110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Oceanic Waves</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OF121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Management of </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Hydrographic Data</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6"/>
                  </a:ext>
                </a:extLst>
              </a:tr>
              <a:tr h="211580">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7"/>
                  </a:ext>
                </a:extLst>
              </a:tr>
              <a:tr h="109535">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8"/>
                  </a:ext>
                </a:extLst>
              </a:tr>
              <a:tr h="109535">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9"/>
                  </a:ext>
                </a:extLst>
              </a:tr>
              <a:tr h="109535">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Computational Tools I</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OF210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Computational Tools II</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OF211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Remote Sensors</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OF304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Water and Flow Levels</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a:noFill/>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0"/>
                  </a:ext>
                </a:extLst>
              </a:tr>
              <a:tr h="109535">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154006">
                <a:tc>
                  <a:txBody>
                    <a:bodyPr/>
                    <a:lstStyle/>
                    <a:p>
                      <a:pPr marL="0" marR="0" fontAlgn="b">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a:lnSpc>
                          <a:spcPct val="107000"/>
                        </a:lnSpc>
                      </a:pPr>
                      <a:endParaRPr lang="es-CO" sz="1000">
                        <a:effectLst/>
                        <a:latin typeface="Calibri" panose="020F0502020204030204" pitchFamily="34" charset="0"/>
                      </a:endParaRPr>
                    </a:p>
                  </a:txBody>
                  <a:tcPr marL="2313" marR="2313" marT="231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CO" sz="1000">
                        <a:effectLst/>
                        <a:latin typeface="Calibri" panose="020F0502020204030204" pitchFamily="34" charset="0"/>
                      </a:endParaRPr>
                    </a:p>
                  </a:txBody>
                  <a:tcPr marL="2313" marR="2313" marT="231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CO" sz="1000">
                        <a:effectLst/>
                        <a:latin typeface="Calibri" panose="020F0502020204030204" pitchFamily="34" charset="0"/>
                      </a:endParaRPr>
                    </a:p>
                  </a:txBody>
                  <a:tcPr marL="2313" marR="2313" marT="2313"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 xmlns:a16="http://schemas.microsoft.com/office/drawing/2014/main" val="10022"/>
                  </a:ext>
                </a:extLst>
              </a:tr>
              <a:tr h="109535">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 xmlns:a16="http://schemas.microsoft.com/office/drawing/2014/main" val="10023"/>
                  </a:ext>
                </a:extLst>
              </a:tr>
              <a:tr h="109535">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Instrumentation </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Hydrography</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Survey  Operations </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Applications</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Hydrographic Data </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Acquisition and Processing</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H107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Final Project</a:t>
                      </a:r>
                      <a:b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CMFP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extLst>
                  <a:ext uri="{0D108BD9-81ED-4DB2-BD59-A6C34878D82A}">
                    <a16:rowId xmlns="" xmlns:a16="http://schemas.microsoft.com/office/drawing/2014/main" val="10024"/>
                  </a:ext>
                </a:extLst>
              </a:tr>
              <a:tr h="211580">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extLst>
                  <a:ext uri="{0D108BD9-81ED-4DB2-BD59-A6C34878D82A}">
                    <a16:rowId xmlns="" xmlns:a16="http://schemas.microsoft.com/office/drawing/2014/main" val="10025"/>
                  </a:ext>
                </a:extLst>
              </a:tr>
              <a:tr h="108474">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26"/>
                  </a:ext>
                </a:extLst>
              </a:tr>
              <a:tr h="108474">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Course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7"/>
                  </a:ext>
                </a:extLst>
              </a:tr>
              <a:tr h="120763">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SG</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8"/>
                  </a:ext>
                </a:extLst>
              </a:tr>
              <a:tr h="108474">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9"/>
                  </a:ext>
                </a:extLst>
              </a:tr>
              <a:tr h="108474">
                <a:tc rowSpan="2" gridSpan="3">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Basic Science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Foundation Science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rowSpan="2" hMerge="1">
                  <a:txBody>
                    <a:bodyPr/>
                    <a:lstStyle/>
                    <a:p>
                      <a:endParaRPr lang="es-CO"/>
                    </a:p>
                  </a:txBody>
                  <a:tcPr/>
                </a:tc>
                <a:tc rowSpan="2" hMerge="1">
                  <a:txBody>
                    <a:bodyPr/>
                    <a:lstStyle/>
                    <a:p>
                      <a:endParaRPr lang="es-CO"/>
                    </a:p>
                  </a:txBody>
                  <a:tcPr/>
                </a:tc>
                <a:tc rowSpan="2" gridSpan="3">
                  <a:txBody>
                    <a:bodyPr/>
                    <a:lstStyle/>
                    <a:p>
                      <a:pPr marL="0" marR="0" algn="ctr"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Hydrographic Science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2" hMerge="1">
                  <a:txBody>
                    <a:bodyPr/>
                    <a:lstStyle/>
                    <a:p>
                      <a:endParaRPr lang="es-CO"/>
                    </a:p>
                  </a:txBody>
                  <a:tcPr/>
                </a:tc>
                <a:tc rowSpan="2" h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gridSpan="3">
                  <a:txBody>
                    <a:bodyPr/>
                    <a:lstStyle/>
                    <a:p>
                      <a:pPr marL="0" marR="0" algn="ctr" fontAlgn="ctr">
                        <a:lnSpc>
                          <a:spcPct val="107000"/>
                        </a:lnSpc>
                        <a:spcBef>
                          <a:spcPts val="0"/>
                        </a:spcBef>
                        <a:spcAft>
                          <a:spcPts val="0"/>
                        </a:spcAft>
                      </a:pPr>
                      <a:r>
                        <a:rPr lang="en-US" sz="700" b="1"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Hydrography Category 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hMerge="1">
                  <a:txBody>
                    <a:bodyPr/>
                    <a:lstStyle/>
                    <a:p>
                      <a:endParaRPr lang="es-CO"/>
                    </a:p>
                  </a:txBody>
                  <a:tcPr/>
                </a:tc>
                <a:tc rowSpan="2" h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a:noFill/>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30"/>
                  </a:ext>
                </a:extLst>
              </a:tr>
              <a:tr h="108474">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marL="0" marR="0"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fontAlgn="ctr">
                        <a:lnSpc>
                          <a:spcPct val="107000"/>
                        </a:lnSpc>
                        <a:spcBef>
                          <a:spcPts val="0"/>
                        </a:spcBef>
                        <a:spcAft>
                          <a:spcPts val="0"/>
                        </a:spcAft>
                      </a:pPr>
                      <a:r>
                        <a:rPr lang="en-US" sz="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13" marR="2313" marT="2313"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31"/>
                  </a:ext>
                </a:extLst>
              </a:tr>
            </a:tbl>
          </a:graphicData>
        </a:graphic>
      </p:graphicFrame>
    </p:spTree>
    <p:extLst>
      <p:ext uri="{BB962C8B-B14F-4D97-AF65-F5344CB8AC3E}">
        <p14:creationId xmlns:p14="http://schemas.microsoft.com/office/powerpoint/2010/main" val="538205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1" name="Grupo 10"/>
          <p:cNvGrpSpPr/>
          <p:nvPr/>
        </p:nvGrpSpPr>
        <p:grpSpPr>
          <a:xfrm>
            <a:off x="107504" y="116632"/>
            <a:ext cx="3240360" cy="1620000"/>
            <a:chOff x="3803741" y="4137637"/>
            <a:chExt cx="3515194" cy="1644221"/>
          </a:xfrm>
        </p:grpSpPr>
        <p:sp>
          <p:nvSpPr>
            <p:cNvPr id="12" name="Rectángulo redondeado 11"/>
            <p:cNvSpPr/>
            <p:nvPr/>
          </p:nvSpPr>
          <p:spPr>
            <a:xfrm>
              <a:off x="3803741" y="4137637"/>
              <a:ext cx="3515194" cy="1644221"/>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3" name="CuadroTexto 12"/>
            <p:cNvSpPr txBox="1"/>
            <p:nvPr/>
          </p:nvSpPr>
          <p:spPr>
            <a:xfrm>
              <a:off x="3803741" y="4989770"/>
              <a:ext cx="3437077" cy="374854"/>
            </a:xfrm>
            <a:prstGeom prst="rect">
              <a:avLst/>
            </a:prstGeom>
            <a:noFill/>
          </p:spPr>
          <p:txBody>
            <a:bodyPr wrap="square" rtlCol="0">
              <a:spAutoFit/>
            </a:bodyPr>
            <a:lstStyle/>
            <a:p>
              <a:pPr algn="ctr"/>
              <a:r>
                <a:rPr lang="es-ES" b="1" dirty="0">
                  <a:solidFill>
                    <a:srgbClr val="FFFF00"/>
                  </a:solidFill>
                  <a:latin typeface="Arial"/>
                  <a:cs typeface="Arial"/>
                </a:rPr>
                <a:t>5. </a:t>
              </a:r>
              <a:r>
                <a:rPr lang="en-US" dirty="0">
                  <a:solidFill>
                    <a:prstClr val="white"/>
                  </a:solidFill>
                  <a:latin typeface="Arial"/>
                  <a:cs typeface="Arial"/>
                </a:rPr>
                <a:t>Scientific Research</a:t>
              </a:r>
            </a:p>
          </p:txBody>
        </p:sp>
        <p:grpSp>
          <p:nvGrpSpPr>
            <p:cNvPr id="14" name="Grupo 13"/>
            <p:cNvGrpSpPr/>
            <p:nvPr/>
          </p:nvGrpSpPr>
          <p:grpSpPr>
            <a:xfrm>
              <a:off x="4391871" y="4413705"/>
              <a:ext cx="2004158" cy="461666"/>
              <a:chOff x="2106389" y="3157366"/>
              <a:chExt cx="2004158" cy="461666"/>
            </a:xfrm>
          </p:grpSpPr>
          <p:sp>
            <p:nvSpPr>
              <p:cNvPr id="15" name="Rectángulo redondeado 14"/>
              <p:cNvSpPr/>
              <p:nvPr/>
            </p:nvSpPr>
            <p:spPr>
              <a:xfrm>
                <a:off x="2106389" y="3157366"/>
                <a:ext cx="2004158" cy="461665"/>
              </a:xfrm>
              <a:prstGeom prst="roundRect">
                <a:avLst/>
              </a:prstGeom>
              <a:solidFill>
                <a:schemeClr val="tx2">
                  <a:lumMod val="40000"/>
                  <a:lumOff val="60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6" name="CuadroTexto 15"/>
              <p:cNvSpPr txBox="1"/>
              <p:nvPr/>
            </p:nvSpPr>
            <p:spPr>
              <a:xfrm>
                <a:off x="2322413" y="3157367"/>
                <a:ext cx="1728192"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grpSp>
      </p:grpSp>
    </p:spTree>
    <p:extLst>
      <p:ext uri="{BB962C8B-B14F-4D97-AF65-F5344CB8AC3E}">
        <p14:creationId xmlns:p14="http://schemas.microsoft.com/office/powerpoint/2010/main" val="2207876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97604" y="825602"/>
            <a:ext cx="5415518" cy="5028189"/>
          </a:xfrm>
          <a:prstGeom prst="rect">
            <a:avLst/>
          </a:prstGeom>
        </p:spPr>
      </p:pic>
      <p:sp>
        <p:nvSpPr>
          <p:cNvPr id="2" name="CuadroTexto 1"/>
          <p:cNvSpPr txBox="1"/>
          <p:nvPr/>
        </p:nvSpPr>
        <p:spPr>
          <a:xfrm>
            <a:off x="5400672" y="1942572"/>
            <a:ext cx="1232809" cy="403957"/>
          </a:xfrm>
          <a:prstGeom prst="rect">
            <a:avLst/>
          </a:prstGeom>
          <a:noFill/>
        </p:spPr>
        <p:txBody>
          <a:bodyPr wrap="square" rtlCol="0">
            <a:spAutoFit/>
          </a:bodyPr>
          <a:lstStyle/>
          <a:p>
            <a:pPr algn="ctr"/>
            <a:r>
              <a:rPr lang="es-CO" sz="1125" b="1" u="sng" dirty="0">
                <a:solidFill>
                  <a:srgbClr val="004B6B"/>
                </a:solidFill>
                <a:effectLst>
                  <a:outerShdw blurRad="38100" dist="38100" dir="2700000" algn="tl">
                    <a:srgbClr val="000000">
                      <a:alpha val="43137"/>
                    </a:srgbClr>
                  </a:outerShdw>
                </a:effectLst>
                <a:latin typeface="Arial Narrow" panose="020B0606020202030204" pitchFamily="34" charset="0"/>
              </a:rPr>
              <a:t>OCEANOGRAPHY</a:t>
            </a:r>
          </a:p>
          <a:p>
            <a:pPr algn="ctr"/>
            <a:r>
              <a:rPr lang="es-CO" sz="900" dirty="0">
                <a:solidFill>
                  <a:srgbClr val="004B6B"/>
                </a:solidFill>
                <a:effectLst>
                  <a:outerShdw blurRad="38100" dist="38100" dir="2700000" algn="tl">
                    <a:srgbClr val="000000">
                      <a:alpha val="43137"/>
                    </a:srgbClr>
                  </a:outerShdw>
                </a:effectLst>
                <a:latin typeface="Arial Narrow" panose="020B0606020202030204" pitchFamily="34" charset="0"/>
              </a:rPr>
              <a:t>FACULTY</a:t>
            </a:r>
            <a:endParaRPr lang="es-CO" sz="1050" dirty="0">
              <a:solidFill>
                <a:srgbClr val="004B6B"/>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p:cNvSpPr txBox="1"/>
          <p:nvPr/>
        </p:nvSpPr>
        <p:spPr>
          <a:xfrm>
            <a:off x="5853793" y="2449286"/>
            <a:ext cx="489857" cy="507831"/>
          </a:xfrm>
          <a:prstGeom prst="rect">
            <a:avLst/>
          </a:prstGeom>
          <a:noFill/>
        </p:spPr>
        <p:txBody>
          <a:bodyPr wrap="square" rtlCol="0">
            <a:spAutoFit/>
          </a:bodyPr>
          <a:lstStyle/>
          <a:p>
            <a:pPr algn="ctr"/>
            <a:r>
              <a:rPr lang="es-CO" sz="900" dirty="0">
                <a:solidFill>
                  <a:srgbClr val="004B6B"/>
                </a:solidFill>
                <a:latin typeface="Arial Narrow" panose="020B0606020202030204" pitchFamily="34" charset="0"/>
              </a:rPr>
              <a:t>CIOH</a:t>
            </a:r>
          </a:p>
          <a:p>
            <a:pPr algn="ctr"/>
            <a:r>
              <a:rPr lang="es-CO" sz="900" dirty="0">
                <a:solidFill>
                  <a:srgbClr val="004B6B"/>
                </a:solidFill>
                <a:latin typeface="Arial Narrow" panose="020B0606020202030204" pitchFamily="34" charset="0"/>
              </a:rPr>
              <a:t>CCCP</a:t>
            </a:r>
          </a:p>
          <a:p>
            <a:pPr algn="ctr"/>
            <a:r>
              <a:rPr lang="es-CO" sz="900" dirty="0">
                <a:solidFill>
                  <a:srgbClr val="004B6B"/>
                </a:solidFill>
                <a:latin typeface="Arial Narrow" panose="020B0606020202030204" pitchFamily="34" charset="0"/>
              </a:rPr>
              <a:t>CCO</a:t>
            </a:r>
          </a:p>
        </p:txBody>
      </p:sp>
      <p:sp>
        <p:nvSpPr>
          <p:cNvPr id="7" name="CuadroTexto 6"/>
          <p:cNvSpPr txBox="1"/>
          <p:nvPr/>
        </p:nvSpPr>
        <p:spPr>
          <a:xfrm>
            <a:off x="4305363" y="4603003"/>
            <a:ext cx="1017752" cy="403957"/>
          </a:xfrm>
          <a:prstGeom prst="rect">
            <a:avLst/>
          </a:prstGeom>
          <a:noFill/>
        </p:spPr>
        <p:txBody>
          <a:bodyPr wrap="square" rtlCol="0">
            <a:spAutoFit/>
          </a:bodyPr>
          <a:lstStyle/>
          <a:p>
            <a:pPr algn="ctr"/>
            <a:r>
              <a:rPr lang="es-CO" sz="1125" b="1" u="sng" dirty="0">
                <a:solidFill>
                  <a:srgbClr val="004B6B"/>
                </a:solidFill>
                <a:effectLst>
                  <a:outerShdw blurRad="38100" dist="38100" dir="2700000" algn="tl">
                    <a:srgbClr val="000000">
                      <a:alpha val="43137"/>
                    </a:srgbClr>
                  </a:outerShdw>
                </a:effectLst>
                <a:latin typeface="Arial Narrow" panose="020B0606020202030204" pitchFamily="34" charset="0"/>
              </a:rPr>
              <a:t>ENGINEERING</a:t>
            </a:r>
          </a:p>
          <a:p>
            <a:pPr algn="ctr"/>
            <a:r>
              <a:rPr lang="es-CO" sz="900" dirty="0">
                <a:solidFill>
                  <a:srgbClr val="004B6B"/>
                </a:solidFill>
                <a:effectLst>
                  <a:outerShdw blurRad="38100" dist="38100" dir="2700000" algn="tl">
                    <a:srgbClr val="000000">
                      <a:alpha val="43137"/>
                    </a:srgbClr>
                  </a:outerShdw>
                </a:effectLst>
                <a:latin typeface="Arial Narrow" panose="020B0606020202030204" pitchFamily="34" charset="0"/>
              </a:rPr>
              <a:t>FACULTY</a:t>
            </a:r>
            <a:endParaRPr lang="es-CO" sz="900" b="1" u="sng" dirty="0">
              <a:solidFill>
                <a:srgbClr val="004B6B"/>
              </a:solidFill>
              <a:effectLst>
                <a:outerShdw blurRad="38100" dist="38100" dir="2700000" algn="tl">
                  <a:srgbClr val="000000">
                    <a:alpha val="43137"/>
                  </a:srgbClr>
                </a:outerShdw>
              </a:effectLst>
              <a:latin typeface="Arial Narrow" panose="020B0606020202030204" pitchFamily="34" charset="0"/>
            </a:endParaRPr>
          </a:p>
        </p:txBody>
      </p:sp>
      <p:sp>
        <p:nvSpPr>
          <p:cNvPr id="8" name="CuadroTexto 7"/>
          <p:cNvSpPr txBox="1"/>
          <p:nvPr/>
        </p:nvSpPr>
        <p:spPr>
          <a:xfrm>
            <a:off x="4474029" y="5081242"/>
            <a:ext cx="751115" cy="507831"/>
          </a:xfrm>
          <a:prstGeom prst="rect">
            <a:avLst/>
          </a:prstGeom>
          <a:noFill/>
        </p:spPr>
        <p:txBody>
          <a:bodyPr wrap="square" rtlCol="0">
            <a:spAutoFit/>
          </a:bodyPr>
          <a:lstStyle/>
          <a:p>
            <a:pPr algn="ctr"/>
            <a:r>
              <a:rPr lang="es-CO" sz="900" dirty="0">
                <a:solidFill>
                  <a:srgbClr val="004B6B"/>
                </a:solidFill>
                <a:latin typeface="Arial Narrow" panose="020B0606020202030204" pitchFamily="34" charset="0"/>
              </a:rPr>
              <a:t>COTECMAR</a:t>
            </a:r>
          </a:p>
          <a:p>
            <a:pPr algn="ctr"/>
            <a:r>
              <a:rPr lang="es-CO" sz="900" dirty="0">
                <a:solidFill>
                  <a:srgbClr val="004B6B"/>
                </a:solidFill>
                <a:latin typeface="Arial Narrow" panose="020B0606020202030204" pitchFamily="34" charset="0"/>
              </a:rPr>
              <a:t>DARET</a:t>
            </a:r>
          </a:p>
          <a:p>
            <a:pPr algn="ctr"/>
            <a:r>
              <a:rPr lang="es-CO" sz="900" dirty="0">
                <a:solidFill>
                  <a:srgbClr val="004B6B"/>
                </a:solidFill>
                <a:latin typeface="Arial Narrow" panose="020B0606020202030204" pitchFamily="34" charset="0"/>
              </a:rPr>
              <a:t>JEMAT</a:t>
            </a:r>
          </a:p>
        </p:txBody>
      </p:sp>
      <p:sp>
        <p:nvSpPr>
          <p:cNvPr id="9" name="CuadroTexto 8"/>
          <p:cNvSpPr txBox="1"/>
          <p:nvPr/>
        </p:nvSpPr>
        <p:spPr>
          <a:xfrm>
            <a:off x="5482316" y="3339696"/>
            <a:ext cx="1232809" cy="750205"/>
          </a:xfrm>
          <a:prstGeom prst="rect">
            <a:avLst/>
          </a:prstGeom>
          <a:noFill/>
        </p:spPr>
        <p:txBody>
          <a:bodyPr wrap="square" rtlCol="0">
            <a:spAutoFit/>
          </a:bodyPr>
          <a:lstStyle/>
          <a:p>
            <a:pPr algn="ctr"/>
            <a:r>
              <a:rPr lang="es-CO" sz="1125" b="1" u="sng" dirty="0">
                <a:solidFill>
                  <a:prstClr val="white"/>
                </a:solidFill>
                <a:effectLst>
                  <a:outerShdw blurRad="38100" dist="38100" dir="2700000" algn="tl">
                    <a:srgbClr val="000000">
                      <a:alpha val="43137"/>
                    </a:srgbClr>
                  </a:outerShdw>
                </a:effectLst>
                <a:latin typeface="Arial Narrow" panose="020B0606020202030204" pitchFamily="34" charset="0"/>
              </a:rPr>
              <a:t>NAVAL AND MARINE SCIENCES</a:t>
            </a:r>
          </a:p>
          <a:p>
            <a:pPr algn="ctr"/>
            <a:r>
              <a:rPr lang="es-CO" sz="900"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FACULTY</a:t>
            </a:r>
            <a:endParaRPr lang="es-CO" sz="900" b="1" u="sng"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10" name="CuadroTexto 9"/>
          <p:cNvSpPr txBox="1"/>
          <p:nvPr/>
        </p:nvSpPr>
        <p:spPr>
          <a:xfrm>
            <a:off x="5225144" y="3977796"/>
            <a:ext cx="1310365" cy="507831"/>
          </a:xfrm>
          <a:prstGeom prst="rect">
            <a:avLst/>
          </a:prstGeom>
          <a:noFill/>
        </p:spPr>
        <p:txBody>
          <a:bodyPr wrap="square" rtlCol="0">
            <a:spAutoFit/>
          </a:bodyPr>
          <a:lstStyle/>
          <a:p>
            <a:pPr algn="ctr"/>
            <a:r>
              <a:rPr lang="es-CO" sz="900" dirty="0">
                <a:solidFill>
                  <a:prstClr val="white"/>
                </a:solidFill>
                <a:latin typeface="Arial Narrow" panose="020B0606020202030204" pitchFamily="34" charset="0"/>
              </a:rPr>
              <a:t>CIMAR – CAVNA – ESFOR</a:t>
            </a:r>
          </a:p>
          <a:p>
            <a:pPr algn="ctr"/>
            <a:r>
              <a:rPr lang="es-CO" sz="900" dirty="0">
                <a:solidFill>
                  <a:prstClr val="white"/>
                </a:solidFill>
                <a:latin typeface="Arial Narrow" panose="020B0606020202030204" pitchFamily="34" charset="0"/>
              </a:rPr>
              <a:t>CEF – JONA - COFNA</a:t>
            </a:r>
          </a:p>
        </p:txBody>
      </p:sp>
      <p:sp>
        <p:nvSpPr>
          <p:cNvPr id="11" name="CuadroTexto 10"/>
          <p:cNvSpPr txBox="1"/>
          <p:nvPr/>
        </p:nvSpPr>
        <p:spPr>
          <a:xfrm>
            <a:off x="2635767" y="4649727"/>
            <a:ext cx="1232809" cy="403957"/>
          </a:xfrm>
          <a:prstGeom prst="rect">
            <a:avLst/>
          </a:prstGeom>
          <a:noFill/>
        </p:spPr>
        <p:txBody>
          <a:bodyPr wrap="square" rtlCol="0">
            <a:spAutoFit/>
          </a:bodyPr>
          <a:lstStyle/>
          <a:p>
            <a:pPr algn="ctr"/>
            <a:r>
              <a:rPr lang="es-CO" sz="1125" b="1" u="sng" dirty="0">
                <a:solidFill>
                  <a:prstClr val="white"/>
                </a:solidFill>
                <a:effectLst>
                  <a:outerShdw blurRad="38100" dist="38100" dir="2700000" algn="tl">
                    <a:srgbClr val="000000">
                      <a:alpha val="43137"/>
                    </a:srgbClr>
                  </a:outerShdw>
                </a:effectLst>
                <a:latin typeface="Arial Narrow" panose="020B0606020202030204" pitchFamily="34" charset="0"/>
              </a:rPr>
              <a:t>ADMINISTRATION</a:t>
            </a:r>
          </a:p>
          <a:p>
            <a:pPr algn="ctr"/>
            <a:r>
              <a:rPr lang="es-CO" sz="900"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FACULTY</a:t>
            </a:r>
            <a:endParaRPr lang="es-CO" sz="900" b="1" u="sng" dirty="0">
              <a:solidFill>
                <a:prstClr val="white"/>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12" name="CuadroTexto 11"/>
          <p:cNvSpPr txBox="1"/>
          <p:nvPr/>
        </p:nvSpPr>
        <p:spPr>
          <a:xfrm>
            <a:off x="2876613" y="5081241"/>
            <a:ext cx="751115" cy="507831"/>
          </a:xfrm>
          <a:prstGeom prst="rect">
            <a:avLst/>
          </a:prstGeom>
          <a:noFill/>
        </p:spPr>
        <p:txBody>
          <a:bodyPr wrap="square" rtlCol="0">
            <a:spAutoFit/>
          </a:bodyPr>
          <a:lstStyle/>
          <a:p>
            <a:pPr algn="ctr"/>
            <a:r>
              <a:rPr lang="es-CO" sz="900" dirty="0">
                <a:solidFill>
                  <a:prstClr val="white"/>
                </a:solidFill>
                <a:latin typeface="Arial Narrow" panose="020B0606020202030204" pitchFamily="34" charset="0"/>
              </a:rPr>
              <a:t>GSED</a:t>
            </a:r>
          </a:p>
          <a:p>
            <a:pPr algn="ctr"/>
            <a:r>
              <a:rPr lang="es-CO" sz="900" dirty="0">
                <a:solidFill>
                  <a:prstClr val="white"/>
                </a:solidFill>
                <a:latin typeface="Arial Narrow" panose="020B0606020202030204" pitchFamily="34" charset="0"/>
              </a:rPr>
              <a:t>DIABA</a:t>
            </a:r>
          </a:p>
          <a:p>
            <a:pPr algn="ctr"/>
            <a:r>
              <a:rPr lang="es-CO" sz="900" dirty="0">
                <a:solidFill>
                  <a:prstClr val="white"/>
                </a:solidFill>
                <a:latin typeface="Arial Narrow" panose="020B0606020202030204" pitchFamily="34" charset="0"/>
              </a:rPr>
              <a:t>JOLA</a:t>
            </a:r>
          </a:p>
        </p:txBody>
      </p:sp>
      <p:sp>
        <p:nvSpPr>
          <p:cNvPr id="13" name="CuadroTexto 12"/>
          <p:cNvSpPr txBox="1"/>
          <p:nvPr/>
        </p:nvSpPr>
        <p:spPr>
          <a:xfrm>
            <a:off x="6429373" y="1976114"/>
            <a:ext cx="2028827" cy="530915"/>
          </a:xfrm>
          <a:prstGeom prst="rect">
            <a:avLst/>
          </a:prstGeom>
          <a:noFill/>
        </p:spPr>
        <p:txBody>
          <a:bodyPr wrap="square" rtlCol="0">
            <a:spAutoFit/>
          </a:bodyPr>
          <a:lstStyle/>
          <a:p>
            <a:pPr algn="r"/>
            <a:r>
              <a:rPr lang="es-CO" sz="1425" b="1">
                <a:solidFill>
                  <a:srgbClr val="004B6B"/>
                </a:solidFill>
                <a:latin typeface="Arial Narrow" panose="020B0606020202030204" pitchFamily="34" charset="0"/>
              </a:rPr>
              <a:t>Oceanology Research Group (GIO)</a:t>
            </a:r>
            <a:endParaRPr lang="es-CO" sz="1425" b="1" dirty="0">
              <a:solidFill>
                <a:srgbClr val="004B6B"/>
              </a:solidFill>
              <a:latin typeface="Arial Narrow" panose="020B0606020202030204" pitchFamily="34" charset="0"/>
            </a:endParaRPr>
          </a:p>
        </p:txBody>
      </p:sp>
      <p:sp>
        <p:nvSpPr>
          <p:cNvPr id="14" name="CuadroTexto 13"/>
          <p:cNvSpPr txBox="1"/>
          <p:nvPr/>
        </p:nvSpPr>
        <p:spPr>
          <a:xfrm>
            <a:off x="4302579" y="5471801"/>
            <a:ext cx="3265715" cy="530915"/>
          </a:xfrm>
          <a:prstGeom prst="rect">
            <a:avLst/>
          </a:prstGeom>
          <a:noFill/>
        </p:spPr>
        <p:txBody>
          <a:bodyPr wrap="square" rtlCol="0">
            <a:spAutoFit/>
          </a:bodyPr>
          <a:lstStyle/>
          <a:p>
            <a:pPr algn="r"/>
            <a:r>
              <a:rPr lang="es-CO" sz="1425" b="1" dirty="0">
                <a:solidFill>
                  <a:srgbClr val="004B6B"/>
                </a:solidFill>
                <a:latin typeface="Arial Narrow" panose="020B0606020202030204" pitchFamily="34" charset="0"/>
              </a:rPr>
              <a:t>Control </a:t>
            </a:r>
            <a:r>
              <a:rPr lang="es-CO" sz="1425" b="1" dirty="0" err="1">
                <a:solidFill>
                  <a:srgbClr val="004B6B"/>
                </a:solidFill>
                <a:latin typeface="Arial Narrow" panose="020B0606020202030204" pitchFamily="34" charset="0"/>
              </a:rPr>
              <a:t>Communications</a:t>
            </a:r>
            <a:r>
              <a:rPr lang="es-CO" sz="1425" b="1" dirty="0">
                <a:solidFill>
                  <a:srgbClr val="004B6B"/>
                </a:solidFill>
                <a:latin typeface="Arial Narrow" panose="020B0606020202030204" pitchFamily="34" charset="0"/>
              </a:rPr>
              <a:t> and </a:t>
            </a:r>
          </a:p>
          <a:p>
            <a:pPr algn="r"/>
            <a:r>
              <a:rPr lang="es-CO" sz="1425" b="1" dirty="0">
                <a:solidFill>
                  <a:srgbClr val="004B6B"/>
                </a:solidFill>
                <a:latin typeface="Arial Narrow" panose="020B0606020202030204" pitchFamily="34" charset="0"/>
              </a:rPr>
              <a:t>Naval </a:t>
            </a:r>
            <a:r>
              <a:rPr lang="es-CO" sz="1425" b="1" dirty="0" err="1">
                <a:solidFill>
                  <a:srgbClr val="004B6B"/>
                </a:solidFill>
                <a:latin typeface="Arial Narrow" panose="020B0606020202030204" pitchFamily="34" charset="0"/>
              </a:rPr>
              <a:t>Design</a:t>
            </a:r>
            <a:r>
              <a:rPr lang="es-CO" sz="1425" b="1" dirty="0">
                <a:solidFill>
                  <a:srgbClr val="004B6B"/>
                </a:solidFill>
                <a:latin typeface="Arial Narrow" panose="020B0606020202030204" pitchFamily="34" charset="0"/>
              </a:rPr>
              <a:t> </a:t>
            </a:r>
            <a:r>
              <a:rPr lang="es-CO" sz="1425" b="1" dirty="0" err="1">
                <a:solidFill>
                  <a:srgbClr val="004B6B"/>
                </a:solidFill>
                <a:latin typeface="Arial Narrow" panose="020B0606020202030204" pitchFamily="34" charset="0"/>
              </a:rPr>
              <a:t>Research</a:t>
            </a:r>
            <a:r>
              <a:rPr lang="es-CO" sz="1425" b="1" dirty="0">
                <a:solidFill>
                  <a:srgbClr val="004B6B"/>
                </a:solidFill>
                <a:latin typeface="Arial Narrow" panose="020B0606020202030204" pitchFamily="34" charset="0"/>
              </a:rPr>
              <a:t> </a:t>
            </a:r>
            <a:r>
              <a:rPr lang="es-CO" sz="1425" b="1" dirty="0" err="1">
                <a:solidFill>
                  <a:srgbClr val="004B6B"/>
                </a:solidFill>
                <a:latin typeface="Arial Narrow" panose="020B0606020202030204" pitchFamily="34" charset="0"/>
              </a:rPr>
              <a:t>Group</a:t>
            </a:r>
            <a:r>
              <a:rPr lang="es-CO" sz="1425" b="1" dirty="0">
                <a:solidFill>
                  <a:srgbClr val="004B6B"/>
                </a:solidFill>
                <a:latin typeface="Arial Narrow" panose="020B0606020202030204" pitchFamily="34" charset="0"/>
              </a:rPr>
              <a:t> (GICCDN)</a:t>
            </a:r>
          </a:p>
        </p:txBody>
      </p:sp>
      <p:sp>
        <p:nvSpPr>
          <p:cNvPr id="15" name="CuadroTexto 14"/>
          <p:cNvSpPr txBox="1"/>
          <p:nvPr/>
        </p:nvSpPr>
        <p:spPr>
          <a:xfrm>
            <a:off x="1042432" y="5406988"/>
            <a:ext cx="2090057" cy="530915"/>
          </a:xfrm>
          <a:prstGeom prst="rect">
            <a:avLst/>
          </a:prstGeom>
          <a:noFill/>
        </p:spPr>
        <p:txBody>
          <a:bodyPr wrap="square" rtlCol="0">
            <a:spAutoFit/>
          </a:bodyPr>
          <a:lstStyle/>
          <a:p>
            <a:r>
              <a:rPr lang="es-CO" sz="1425" b="1" dirty="0" err="1">
                <a:solidFill>
                  <a:srgbClr val="004B6B"/>
                </a:solidFill>
                <a:latin typeface="Arial Narrow" panose="020B0606020202030204" pitchFamily="34" charset="0"/>
              </a:rPr>
              <a:t>Logistics</a:t>
            </a:r>
            <a:r>
              <a:rPr lang="es-CO" sz="1425" b="1" dirty="0">
                <a:solidFill>
                  <a:srgbClr val="004B6B"/>
                </a:solidFill>
                <a:latin typeface="Arial Narrow" panose="020B0606020202030204" pitchFamily="34" charset="0"/>
              </a:rPr>
              <a:t> Management </a:t>
            </a:r>
          </a:p>
          <a:p>
            <a:r>
              <a:rPr lang="es-CO" sz="1425" b="1" dirty="0" err="1">
                <a:solidFill>
                  <a:srgbClr val="004B6B"/>
                </a:solidFill>
                <a:latin typeface="Arial Narrow" panose="020B0606020202030204" pitchFamily="34" charset="0"/>
              </a:rPr>
              <a:t>Research</a:t>
            </a:r>
            <a:r>
              <a:rPr lang="es-CO" sz="1425" b="1" dirty="0">
                <a:solidFill>
                  <a:srgbClr val="004B6B"/>
                </a:solidFill>
                <a:latin typeface="Arial Narrow" panose="020B0606020202030204" pitchFamily="34" charset="0"/>
              </a:rPr>
              <a:t> </a:t>
            </a:r>
            <a:r>
              <a:rPr lang="es-CO" sz="1425" b="1" dirty="0" err="1">
                <a:solidFill>
                  <a:srgbClr val="004B6B"/>
                </a:solidFill>
                <a:latin typeface="Arial Narrow" panose="020B0606020202030204" pitchFamily="34" charset="0"/>
              </a:rPr>
              <a:t>Group</a:t>
            </a:r>
            <a:r>
              <a:rPr lang="es-CO" sz="1425" b="1" dirty="0">
                <a:solidFill>
                  <a:srgbClr val="004B6B"/>
                </a:solidFill>
                <a:latin typeface="Arial Narrow" panose="020B0606020202030204" pitchFamily="34" charset="0"/>
              </a:rPr>
              <a:t> (LOGER)</a:t>
            </a:r>
          </a:p>
        </p:txBody>
      </p:sp>
      <p:sp>
        <p:nvSpPr>
          <p:cNvPr id="16" name="CuadroTexto 15"/>
          <p:cNvSpPr txBox="1"/>
          <p:nvPr/>
        </p:nvSpPr>
        <p:spPr>
          <a:xfrm>
            <a:off x="6517141" y="3653547"/>
            <a:ext cx="2047196" cy="750205"/>
          </a:xfrm>
          <a:prstGeom prst="rect">
            <a:avLst/>
          </a:prstGeom>
          <a:noFill/>
        </p:spPr>
        <p:txBody>
          <a:bodyPr wrap="square" rtlCol="0">
            <a:spAutoFit/>
          </a:bodyPr>
          <a:lstStyle/>
          <a:p>
            <a:pPr algn="r"/>
            <a:r>
              <a:rPr lang="es-CO" sz="1425" b="1" dirty="0">
                <a:solidFill>
                  <a:srgbClr val="004B6B"/>
                </a:solidFill>
                <a:latin typeface="Arial Narrow" panose="020B0606020202030204" pitchFamily="34" charset="0"/>
              </a:rPr>
              <a:t>Naval And Marine </a:t>
            </a:r>
          </a:p>
          <a:p>
            <a:pPr algn="r"/>
            <a:r>
              <a:rPr lang="es-CO" sz="1425" b="1" dirty="0" err="1">
                <a:solidFill>
                  <a:srgbClr val="004B6B"/>
                </a:solidFill>
                <a:latin typeface="Arial Narrow" panose="020B0606020202030204" pitchFamily="34" charset="0"/>
              </a:rPr>
              <a:t>Sciences</a:t>
            </a:r>
            <a:r>
              <a:rPr lang="es-CO" sz="1425" b="1" dirty="0">
                <a:solidFill>
                  <a:srgbClr val="004B6B"/>
                </a:solidFill>
                <a:latin typeface="Arial Narrow" panose="020B0606020202030204" pitchFamily="34" charset="0"/>
              </a:rPr>
              <a:t> </a:t>
            </a:r>
            <a:r>
              <a:rPr lang="es-CO" sz="1425" b="1" dirty="0" err="1">
                <a:solidFill>
                  <a:srgbClr val="004B6B"/>
                </a:solidFill>
                <a:latin typeface="Arial Narrow" panose="020B0606020202030204" pitchFamily="34" charset="0"/>
              </a:rPr>
              <a:t>Research</a:t>
            </a:r>
            <a:r>
              <a:rPr lang="es-CO" sz="1425" b="1" dirty="0">
                <a:solidFill>
                  <a:srgbClr val="004B6B"/>
                </a:solidFill>
                <a:latin typeface="Arial Narrow" panose="020B0606020202030204" pitchFamily="34" charset="0"/>
              </a:rPr>
              <a:t> </a:t>
            </a:r>
            <a:r>
              <a:rPr lang="es-CO" sz="1425" b="1" dirty="0" err="1">
                <a:solidFill>
                  <a:srgbClr val="004B6B"/>
                </a:solidFill>
                <a:latin typeface="Arial Narrow" panose="020B0606020202030204" pitchFamily="34" charset="0"/>
              </a:rPr>
              <a:t>Group</a:t>
            </a:r>
            <a:r>
              <a:rPr lang="es-CO" sz="1425" b="1" dirty="0">
                <a:solidFill>
                  <a:srgbClr val="004B6B"/>
                </a:solidFill>
                <a:latin typeface="Arial Narrow" panose="020B0606020202030204" pitchFamily="34" charset="0"/>
              </a:rPr>
              <a:t> (POSEIDON)</a:t>
            </a:r>
          </a:p>
        </p:txBody>
      </p:sp>
      <p:sp>
        <p:nvSpPr>
          <p:cNvPr id="3" name="Rectángulo 2"/>
          <p:cNvSpPr/>
          <p:nvPr/>
        </p:nvSpPr>
        <p:spPr>
          <a:xfrm>
            <a:off x="983184" y="2691659"/>
            <a:ext cx="2208554" cy="900246"/>
          </a:xfrm>
          <a:prstGeom prst="rect">
            <a:avLst/>
          </a:prstGeom>
          <a:noFill/>
        </p:spPr>
        <p:txBody>
          <a:bodyPr wrap="none" lIns="68580" tIns="34290" rIns="68580" bIns="34290">
            <a:spAutoFit/>
          </a:bodyPr>
          <a:lstStyle/>
          <a:p>
            <a:pPr algn="ctr"/>
            <a:r>
              <a:rPr lang="es-ES" sz="5400" b="1" spc="38" dirty="0">
                <a:ln w="0"/>
                <a:solidFill>
                  <a:prstClr val="white">
                    <a:lumMod val="65000"/>
                  </a:prstClr>
                </a:solidFill>
                <a:effectLst>
                  <a:innerShdw blurRad="63500" dist="50800" dir="13500000">
                    <a:srgbClr val="000000">
                      <a:alpha val="50000"/>
                    </a:srgbClr>
                  </a:innerShdw>
                </a:effectLst>
                <a:latin typeface="Arial Narrow" panose="020B0606020202030204" pitchFamily="34" charset="0"/>
                <a:cs typeface="Arial" panose="020B0604020202020204" pitchFamily="34" charset="0"/>
              </a:rPr>
              <a:t>I + D + i</a:t>
            </a:r>
          </a:p>
        </p:txBody>
      </p:sp>
      <p:sp>
        <p:nvSpPr>
          <p:cNvPr id="18" name="CuadroTexto 17"/>
          <p:cNvSpPr txBox="1"/>
          <p:nvPr/>
        </p:nvSpPr>
        <p:spPr>
          <a:xfrm>
            <a:off x="5587459" y="4437112"/>
            <a:ext cx="749021" cy="334835"/>
          </a:xfrm>
          <a:prstGeom prst="rect">
            <a:avLst/>
          </a:prstGeom>
          <a:noFill/>
        </p:spPr>
        <p:txBody>
          <a:bodyPr wrap="square" rtlCol="0">
            <a:spAutoFit/>
          </a:bodyPr>
          <a:lstStyle/>
          <a:p>
            <a:pPr algn="ctr"/>
            <a:r>
              <a:rPr lang="es-CO" sz="788" dirty="0">
                <a:solidFill>
                  <a:prstClr val="white"/>
                </a:solidFill>
                <a:latin typeface="Arial Narrow" panose="020B0606020202030204" pitchFamily="34" charset="0"/>
              </a:rPr>
              <a:t>TRAINING </a:t>
            </a:r>
          </a:p>
          <a:p>
            <a:pPr algn="ctr"/>
            <a:r>
              <a:rPr lang="es-CO" sz="788" dirty="0">
                <a:solidFill>
                  <a:prstClr val="white"/>
                </a:solidFill>
                <a:latin typeface="Arial Narrow" panose="020B0606020202030204" pitchFamily="34" charset="0"/>
              </a:rPr>
              <a:t>ACADEMIES</a:t>
            </a:r>
          </a:p>
        </p:txBody>
      </p:sp>
      <p:grpSp>
        <p:nvGrpSpPr>
          <p:cNvPr id="19" name="Grupo 18"/>
          <p:cNvGrpSpPr/>
          <p:nvPr/>
        </p:nvGrpSpPr>
        <p:grpSpPr>
          <a:xfrm>
            <a:off x="154712" y="317097"/>
            <a:ext cx="2401064" cy="431049"/>
            <a:chOff x="0" y="317097"/>
            <a:chExt cx="3635896" cy="431049"/>
          </a:xfrm>
        </p:grpSpPr>
        <p:sp>
          <p:nvSpPr>
            <p:cNvPr id="20" name="Rectángulo redondeado 19"/>
            <p:cNvSpPr/>
            <p:nvPr/>
          </p:nvSpPr>
          <p:spPr>
            <a:xfrm>
              <a:off x="0" y="317097"/>
              <a:ext cx="3635896"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1" name="CuadroTexto 20"/>
            <p:cNvSpPr txBox="1"/>
            <p:nvPr/>
          </p:nvSpPr>
          <p:spPr>
            <a:xfrm>
              <a:off x="255636" y="384919"/>
              <a:ext cx="2828998" cy="307777"/>
            </a:xfrm>
            <a:prstGeom prst="rect">
              <a:avLst/>
            </a:prstGeom>
            <a:noFill/>
          </p:spPr>
          <p:txBody>
            <a:bodyPr wrap="square" rtlCol="0">
              <a:spAutoFit/>
            </a:bodyPr>
            <a:lstStyle/>
            <a:p>
              <a:r>
                <a:rPr lang="es-CO" sz="1400" b="1" dirty="0" err="1">
                  <a:solidFill>
                    <a:srgbClr val="FFFFFF"/>
                  </a:solidFill>
                  <a:latin typeface="Arial" panose="020B0604020202020204" pitchFamily="34" charset="0"/>
                  <a:cs typeface="Arial" panose="020B0604020202020204" pitchFamily="34" charset="0"/>
                </a:rPr>
                <a:t>Scientific</a:t>
              </a:r>
              <a:r>
                <a:rPr lang="es-CO" sz="1400" b="1" dirty="0">
                  <a:solidFill>
                    <a:srgbClr val="FFFFFF"/>
                  </a:solidFill>
                  <a:latin typeface="Arial" panose="020B0604020202020204" pitchFamily="34" charset="0"/>
                  <a:cs typeface="Arial" panose="020B0604020202020204" pitchFamily="34" charset="0"/>
                </a:rPr>
                <a:t> </a:t>
              </a:r>
              <a:r>
                <a:rPr lang="es-CO" sz="1400" b="1" dirty="0" err="1">
                  <a:solidFill>
                    <a:srgbClr val="FFFFFF"/>
                  </a:solidFill>
                  <a:latin typeface="Arial" panose="020B0604020202020204" pitchFamily="34" charset="0"/>
                  <a:cs typeface="Arial" panose="020B0604020202020204" pitchFamily="34" charset="0"/>
                </a:rPr>
                <a:t>research</a:t>
              </a:r>
              <a:endParaRPr lang="es-CO" sz="1400" b="1" dirty="0">
                <a:solidFill>
                  <a:srgbClr val="FFFFFF"/>
                </a:solidFill>
                <a:latin typeface="Arial" panose="020B0604020202020204" pitchFamily="34" charset="0"/>
                <a:cs typeface="Arial" panose="020B0604020202020204" pitchFamily="34" charset="0"/>
              </a:endParaRPr>
            </a:p>
          </p:txBody>
        </p:sp>
      </p:grpSp>
      <p:sp>
        <p:nvSpPr>
          <p:cNvPr id="22" name="Rectángulo 1"/>
          <p:cNvSpPr/>
          <p:nvPr/>
        </p:nvSpPr>
        <p:spPr>
          <a:xfrm>
            <a:off x="4788024" y="150892"/>
            <a:ext cx="4215481" cy="738664"/>
          </a:xfrm>
          <a:prstGeom prst="rect">
            <a:avLst/>
          </a:prstGeom>
        </p:spPr>
        <p:txBody>
          <a:bodyPr wrap="square">
            <a:spAutoFit/>
          </a:bodyPr>
          <a:lstStyle/>
          <a:p>
            <a:r>
              <a:rPr lang="es-CO" dirty="0" err="1">
                <a:ln w="0"/>
                <a:solidFill>
                  <a:prstClr val="black"/>
                </a:solidFill>
                <a:effectLst>
                  <a:outerShdw blurRad="38100" dist="25400" dir="5400000" algn="ctr" rotWithShape="0">
                    <a:srgbClr val="6E747A">
                      <a:alpha val="43000"/>
                    </a:srgbClr>
                  </a:outerShdw>
                </a:effectLst>
                <a:latin typeface="Arial Black" panose="020B0A04020102020204" pitchFamily="34" charset="0"/>
                <a:cs typeface="Arial Black"/>
              </a:rPr>
              <a:t>Science</a:t>
            </a:r>
            <a:r>
              <a:rPr lang="es-CO" dirty="0">
                <a:ln w="0"/>
                <a:solidFill>
                  <a:prstClr val="black"/>
                </a:solidFill>
                <a:effectLst>
                  <a:outerShdw blurRad="38100" dist="25400" dir="5400000" algn="ctr" rotWithShape="0">
                    <a:srgbClr val="6E747A">
                      <a:alpha val="43000"/>
                    </a:srgbClr>
                  </a:outerShdw>
                </a:effectLst>
                <a:latin typeface="Arial Black" panose="020B0A04020102020204" pitchFamily="34" charset="0"/>
                <a:cs typeface="Arial Black"/>
              </a:rPr>
              <a:t> &amp; </a:t>
            </a:r>
            <a:r>
              <a:rPr lang="es-CO" dirty="0" err="1">
                <a:ln w="0"/>
                <a:solidFill>
                  <a:prstClr val="black"/>
                </a:solidFill>
                <a:effectLst>
                  <a:outerShdw blurRad="38100" dist="25400" dir="5400000" algn="ctr" rotWithShape="0">
                    <a:srgbClr val="6E747A">
                      <a:alpha val="43000"/>
                    </a:srgbClr>
                  </a:outerShdw>
                </a:effectLst>
                <a:latin typeface="Arial Black" panose="020B0A04020102020204" pitchFamily="34" charset="0"/>
                <a:cs typeface="Arial Black"/>
              </a:rPr>
              <a:t>technology</a:t>
            </a:r>
            <a:r>
              <a:rPr lang="es-CO" dirty="0">
                <a:ln w="0"/>
                <a:solidFill>
                  <a:prstClr val="black"/>
                </a:solidFill>
                <a:effectLst>
                  <a:outerShdw blurRad="38100" dist="25400" dir="5400000" algn="ctr" rotWithShape="0">
                    <a:srgbClr val="6E747A">
                      <a:alpha val="43000"/>
                    </a:srgbClr>
                  </a:outerShdw>
                </a:effectLst>
                <a:latin typeface="Arial Black" panose="020B0A04020102020204" pitchFamily="34" charset="0"/>
                <a:cs typeface="Arial Black"/>
              </a:rPr>
              <a:t> </a:t>
            </a:r>
          </a:p>
          <a:p>
            <a:r>
              <a:rPr lang="es-CO" sz="2400" dirty="0" err="1">
                <a:ln w="0"/>
                <a:solidFill>
                  <a:srgbClr val="013C80"/>
                </a:solidFill>
                <a:effectLst>
                  <a:outerShdw blurRad="38100" dist="25400" dir="5400000" algn="ctr" rotWithShape="0">
                    <a:srgbClr val="6E747A">
                      <a:alpha val="43000"/>
                    </a:srgbClr>
                  </a:outerShdw>
                </a:effectLst>
                <a:latin typeface="Arial Black" panose="020B0A04020102020204" pitchFamily="34" charset="0"/>
                <a:cs typeface="Arial Black"/>
              </a:rPr>
              <a:t>Colombian</a:t>
            </a:r>
            <a:r>
              <a:rPr lang="es-CO" sz="2400" dirty="0">
                <a:ln w="0"/>
                <a:solidFill>
                  <a:srgbClr val="013C80"/>
                </a:solidFill>
                <a:effectLst>
                  <a:outerShdw blurRad="38100" dist="25400" dir="5400000" algn="ctr" rotWithShape="0">
                    <a:srgbClr val="6E747A">
                      <a:alpha val="43000"/>
                    </a:srgbClr>
                  </a:outerShdw>
                </a:effectLst>
                <a:latin typeface="Arial Black" panose="020B0A04020102020204" pitchFamily="34" charset="0"/>
                <a:cs typeface="Arial Black"/>
              </a:rPr>
              <a:t> </a:t>
            </a:r>
            <a:r>
              <a:rPr lang="es-CO" sz="2400" dirty="0" err="1">
                <a:ln w="0"/>
                <a:solidFill>
                  <a:srgbClr val="013C80"/>
                </a:solidFill>
                <a:effectLst>
                  <a:outerShdw blurRad="38100" dist="25400" dir="5400000" algn="ctr" rotWithShape="0">
                    <a:srgbClr val="6E747A">
                      <a:alpha val="43000"/>
                    </a:srgbClr>
                  </a:outerShdw>
                </a:effectLst>
                <a:latin typeface="Arial Black" panose="020B0A04020102020204" pitchFamily="34" charset="0"/>
                <a:cs typeface="Arial Black"/>
              </a:rPr>
              <a:t>Navy</a:t>
            </a:r>
            <a:r>
              <a:rPr lang="es-CO" sz="2400" dirty="0">
                <a:ln w="0"/>
                <a:solidFill>
                  <a:srgbClr val="013C80"/>
                </a:solidFill>
                <a:effectLst>
                  <a:outerShdw blurRad="38100" dist="25400" dir="5400000" algn="ctr" rotWithShape="0">
                    <a:srgbClr val="6E747A">
                      <a:alpha val="43000"/>
                    </a:srgbClr>
                  </a:outerShdw>
                </a:effectLst>
                <a:latin typeface="Arial Black" panose="020B0A04020102020204" pitchFamily="34" charset="0"/>
                <a:cs typeface="Arial Black"/>
              </a:rPr>
              <a:t> </a:t>
            </a:r>
            <a:r>
              <a:rPr lang="es-CO" sz="2400" dirty="0" err="1">
                <a:ln w="0"/>
                <a:solidFill>
                  <a:srgbClr val="013C80"/>
                </a:solidFill>
                <a:effectLst>
                  <a:outerShdw blurRad="38100" dist="25400" dir="5400000" algn="ctr" rotWithShape="0">
                    <a:srgbClr val="6E747A">
                      <a:alpha val="43000"/>
                    </a:srgbClr>
                  </a:outerShdw>
                </a:effectLst>
                <a:latin typeface="Arial Black" panose="020B0A04020102020204" pitchFamily="34" charset="0"/>
                <a:cs typeface="Arial Black"/>
              </a:rPr>
              <a:t>System</a:t>
            </a:r>
            <a:endParaRPr lang="es-CO" sz="2400" dirty="0">
              <a:ln w="0"/>
              <a:solidFill>
                <a:srgbClr val="013C80"/>
              </a:solidFill>
              <a:effectLst>
                <a:outerShdw blurRad="38100" dist="25400" dir="5400000" algn="ctr" rotWithShape="0">
                  <a:srgbClr val="6E747A">
                    <a:alpha val="43000"/>
                  </a:srgbClr>
                </a:outerShdw>
              </a:effectLst>
              <a:latin typeface="Arial Black" panose="020B0A04020102020204" pitchFamily="34" charset="0"/>
              <a:cs typeface="Arial Black"/>
            </a:endParaRPr>
          </a:p>
        </p:txBody>
      </p:sp>
    </p:spTree>
    <p:extLst>
      <p:ext uri="{BB962C8B-B14F-4D97-AF65-F5344CB8AC3E}">
        <p14:creationId xmlns:p14="http://schemas.microsoft.com/office/powerpoint/2010/main" val="62821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r="11515"/>
          <a:stretch/>
        </p:blipFill>
        <p:spPr>
          <a:xfrm>
            <a:off x="31530" y="13093"/>
            <a:ext cx="9108505" cy="6813376"/>
          </a:xfrm>
          <a:prstGeom prst="rect">
            <a:avLst/>
          </a:prstGeom>
        </p:spPr>
      </p:pic>
      <p:grpSp>
        <p:nvGrpSpPr>
          <p:cNvPr id="9" name="Grupo 8">
            <a:extLst>
              <a:ext uri="{FF2B5EF4-FFF2-40B4-BE49-F238E27FC236}">
                <a16:creationId xmlns="" xmlns:a16="http://schemas.microsoft.com/office/drawing/2014/main" id="{289A5FA1-0BA4-4846-BE47-53948CD372AB}"/>
              </a:ext>
            </a:extLst>
          </p:cNvPr>
          <p:cNvGrpSpPr/>
          <p:nvPr/>
        </p:nvGrpSpPr>
        <p:grpSpPr>
          <a:xfrm>
            <a:off x="395536" y="476672"/>
            <a:ext cx="3240360" cy="1620000"/>
            <a:chOff x="3803741" y="4137637"/>
            <a:chExt cx="3515194" cy="1644221"/>
          </a:xfrm>
        </p:grpSpPr>
        <p:sp>
          <p:nvSpPr>
            <p:cNvPr id="12" name="Rectángulo redondeado 8">
              <a:extLst>
                <a:ext uri="{FF2B5EF4-FFF2-40B4-BE49-F238E27FC236}">
                  <a16:creationId xmlns="" xmlns:a16="http://schemas.microsoft.com/office/drawing/2014/main" id="{7447171C-B9A8-4170-9DE3-932F41F11E62}"/>
                </a:ext>
              </a:extLst>
            </p:cNvPr>
            <p:cNvSpPr/>
            <p:nvPr/>
          </p:nvSpPr>
          <p:spPr>
            <a:xfrm>
              <a:off x="3803741" y="4137637"/>
              <a:ext cx="3515194" cy="1644221"/>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7" name="CuadroTexto 16">
              <a:extLst>
                <a:ext uri="{FF2B5EF4-FFF2-40B4-BE49-F238E27FC236}">
                  <a16:creationId xmlns="" xmlns:a16="http://schemas.microsoft.com/office/drawing/2014/main" id="{CACE5658-2C6A-456C-9A95-C6D0B769E33B}"/>
                </a:ext>
              </a:extLst>
            </p:cNvPr>
            <p:cNvSpPr txBox="1"/>
            <p:nvPr/>
          </p:nvSpPr>
          <p:spPr>
            <a:xfrm>
              <a:off x="4031830" y="4989770"/>
              <a:ext cx="3287104" cy="374854"/>
            </a:xfrm>
            <a:prstGeom prst="rect">
              <a:avLst/>
            </a:prstGeom>
            <a:noFill/>
          </p:spPr>
          <p:txBody>
            <a:bodyPr wrap="square" rtlCol="0">
              <a:spAutoFit/>
            </a:bodyPr>
            <a:lstStyle/>
            <a:p>
              <a:pPr algn="ctr"/>
              <a:r>
                <a:rPr lang="es-ES" dirty="0">
                  <a:solidFill>
                    <a:srgbClr val="FFFF00"/>
                  </a:solidFill>
                  <a:latin typeface="Arial"/>
                  <a:cs typeface="Arial"/>
                </a:rPr>
                <a:t>1. </a:t>
              </a:r>
              <a:r>
                <a:rPr lang="en-US" dirty="0">
                  <a:solidFill>
                    <a:srgbClr val="FFFFFF"/>
                  </a:solidFill>
                  <a:latin typeface="Arial"/>
                  <a:cs typeface="Arial"/>
                </a:rPr>
                <a:t>Introduction</a:t>
              </a:r>
            </a:p>
          </p:txBody>
        </p:sp>
        <p:grpSp>
          <p:nvGrpSpPr>
            <p:cNvPr id="18" name="Grupo 17">
              <a:extLst>
                <a:ext uri="{FF2B5EF4-FFF2-40B4-BE49-F238E27FC236}">
                  <a16:creationId xmlns="" xmlns:a16="http://schemas.microsoft.com/office/drawing/2014/main" id="{5FFE2E54-F15A-421F-A8F3-0E03D971EF11}"/>
                </a:ext>
              </a:extLst>
            </p:cNvPr>
            <p:cNvGrpSpPr/>
            <p:nvPr/>
          </p:nvGrpSpPr>
          <p:grpSpPr>
            <a:xfrm>
              <a:off x="4391871" y="4413705"/>
              <a:ext cx="2004158" cy="461666"/>
              <a:chOff x="2106389" y="3157366"/>
              <a:chExt cx="2004158" cy="461666"/>
            </a:xfrm>
          </p:grpSpPr>
          <p:sp>
            <p:nvSpPr>
              <p:cNvPr id="19" name="Rectángulo redondeado 13">
                <a:extLst>
                  <a:ext uri="{FF2B5EF4-FFF2-40B4-BE49-F238E27FC236}">
                    <a16:creationId xmlns="" xmlns:a16="http://schemas.microsoft.com/office/drawing/2014/main" id="{ACB15A55-E77F-453F-A0EA-2D525AB09C77}"/>
                  </a:ext>
                </a:extLst>
              </p:cNvPr>
              <p:cNvSpPr/>
              <p:nvPr/>
            </p:nvSpPr>
            <p:spPr>
              <a:xfrm>
                <a:off x="2106389" y="3157366"/>
                <a:ext cx="2004158" cy="461665"/>
              </a:xfrm>
              <a:prstGeom prst="roundRect">
                <a:avLst/>
              </a:prstGeom>
              <a:solidFill>
                <a:schemeClr val="tx2">
                  <a:lumMod val="40000"/>
                  <a:lumOff val="60000"/>
                </a:schemeClr>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0" name="CuadroTexto 19">
                <a:extLst>
                  <a:ext uri="{FF2B5EF4-FFF2-40B4-BE49-F238E27FC236}">
                    <a16:creationId xmlns="" xmlns:a16="http://schemas.microsoft.com/office/drawing/2014/main" id="{3B636041-3D81-4BCF-A878-8ABA0D31E49D}"/>
                  </a:ext>
                </a:extLst>
              </p:cNvPr>
              <p:cNvSpPr txBox="1"/>
              <p:nvPr/>
            </p:nvSpPr>
            <p:spPr>
              <a:xfrm>
                <a:off x="2322413" y="3157367"/>
                <a:ext cx="1728192" cy="461665"/>
              </a:xfrm>
              <a:prstGeom prst="rect">
                <a:avLst/>
              </a:prstGeom>
              <a:noFill/>
            </p:spPr>
            <p:txBody>
              <a:bodyPr wrap="square" rtlCol="0">
                <a:spAutoFit/>
              </a:bodyPr>
              <a:lstStyle/>
              <a:p>
                <a:pPr algn="ctr"/>
                <a:r>
                  <a:rPr lang="en-US" sz="24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AGENDA</a:t>
                </a:r>
              </a:p>
            </p:txBody>
          </p:sp>
        </p:grpSp>
      </p:grpSp>
      <p:sp>
        <p:nvSpPr>
          <p:cNvPr id="4" name="CuadroTexto 3"/>
          <p:cNvSpPr txBox="1"/>
          <p:nvPr/>
        </p:nvSpPr>
        <p:spPr>
          <a:xfrm>
            <a:off x="3554403" y="6474822"/>
            <a:ext cx="5585632" cy="338554"/>
          </a:xfrm>
          <a:prstGeom prst="rect">
            <a:avLst/>
          </a:prstGeom>
          <a:noFill/>
        </p:spPr>
        <p:txBody>
          <a:bodyPr wrap="none" rtlCol="0">
            <a:spAutoFit/>
          </a:bodyPr>
          <a:lstStyle/>
          <a:p>
            <a:r>
              <a:rPr lang="es-MX" sz="1600" dirty="0">
                <a:solidFill>
                  <a:prstClr val="white"/>
                </a:solidFill>
              </a:rPr>
              <a:t>Coral Reef San Andres, Providence and Santa Catalina Achipelago</a:t>
            </a:r>
            <a:endParaRPr lang="en-US" sz="1600" dirty="0">
              <a:solidFill>
                <a:prstClr val="white"/>
              </a:solidFill>
            </a:endParaRPr>
          </a:p>
        </p:txBody>
      </p:sp>
    </p:spTree>
    <p:extLst>
      <p:ext uri="{BB962C8B-B14F-4D97-AF65-F5344CB8AC3E}">
        <p14:creationId xmlns:p14="http://schemas.microsoft.com/office/powerpoint/2010/main" val="2648053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490356" y="45313"/>
            <a:ext cx="3491880" cy="1107996"/>
          </a:xfrm>
          <a:prstGeom prst="rect">
            <a:avLst/>
          </a:prstGeom>
        </p:spPr>
        <p:txBody>
          <a:bodyPr wrap="square">
            <a:spAutoFit/>
          </a:bodyPr>
          <a:lstStyle/>
          <a:p>
            <a:pPr algn="r"/>
            <a:r>
              <a:rPr lang="es-CO" sz="2400" dirty="0">
                <a:solidFill>
                  <a:srgbClr val="1F497D"/>
                </a:solidFill>
              </a:rPr>
              <a:t/>
            </a:r>
            <a:br>
              <a:rPr lang="es-CO" sz="2400" dirty="0">
                <a:solidFill>
                  <a:srgbClr val="1F497D"/>
                </a:solidFill>
              </a:rPr>
            </a:br>
            <a:r>
              <a:rPr lang="en-US" b="1" dirty="0">
                <a:solidFill>
                  <a:prstClr val="black"/>
                </a:solidFill>
                <a:latin typeface="Arial Black" panose="020B0A04020102020204" pitchFamily="34" charset="0"/>
                <a:cs typeface="Arial" panose="020B0604020202020204" pitchFamily="34" charset="0"/>
              </a:rPr>
              <a:t>Research</a:t>
            </a:r>
            <a:r>
              <a:rPr lang="es-CO" b="1" dirty="0">
                <a:solidFill>
                  <a:prstClr val="black"/>
                </a:solidFill>
                <a:latin typeface="Arial Black" panose="020B0A04020102020204" pitchFamily="34" charset="0"/>
                <a:cs typeface="Arial" panose="020B0604020202020204" pitchFamily="34" charset="0"/>
              </a:rPr>
              <a:t> </a:t>
            </a:r>
            <a:r>
              <a:rPr lang="en-US" b="1" dirty="0">
                <a:solidFill>
                  <a:prstClr val="black"/>
                </a:solidFill>
                <a:latin typeface="Arial Black" panose="020B0A04020102020204" pitchFamily="34" charset="0"/>
                <a:cs typeface="Arial" panose="020B0604020202020204" pitchFamily="34" charset="0"/>
              </a:rPr>
              <a:t>group</a:t>
            </a:r>
            <a:r>
              <a:rPr lang="es-CO" b="1" dirty="0">
                <a:solidFill>
                  <a:prstClr val="black"/>
                </a:solidFill>
                <a:latin typeface="Arial Black" panose="020B0A04020102020204" pitchFamily="34" charset="0"/>
                <a:cs typeface="Arial" panose="020B0604020202020204" pitchFamily="34" charset="0"/>
              </a:rPr>
              <a:t> </a:t>
            </a:r>
            <a:endParaRPr lang="es-CO" sz="2400" b="1" dirty="0">
              <a:solidFill>
                <a:prstClr val="black"/>
              </a:solidFill>
              <a:latin typeface="Arial Black" panose="020B0A04020102020204" pitchFamily="34" charset="0"/>
              <a:cs typeface="Arial" panose="020B0604020202020204" pitchFamily="34" charset="0"/>
            </a:endParaRPr>
          </a:p>
          <a:p>
            <a:pPr algn="r"/>
            <a:r>
              <a:rPr lang="en-US" sz="2400" b="1" dirty="0">
                <a:solidFill>
                  <a:srgbClr val="1F497D"/>
                </a:solidFill>
                <a:latin typeface="Arial Black"/>
                <a:cs typeface="Arial Black"/>
              </a:rPr>
              <a:t>OCEANOLOGY</a:t>
            </a:r>
            <a:r>
              <a:rPr lang="is-IS" sz="2400" b="1" dirty="0">
                <a:solidFill>
                  <a:srgbClr val="1F497D"/>
                </a:solidFill>
                <a:latin typeface="Arial Black"/>
                <a:cs typeface="Arial Black"/>
              </a:rPr>
              <a:t>(A1)</a:t>
            </a:r>
          </a:p>
        </p:txBody>
      </p:sp>
      <p:sp>
        <p:nvSpPr>
          <p:cNvPr id="6" name="Rectángulo 5"/>
          <p:cNvSpPr/>
          <p:nvPr/>
        </p:nvSpPr>
        <p:spPr>
          <a:xfrm>
            <a:off x="0" y="6597352"/>
            <a:ext cx="925252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nvGrpSpPr>
          <p:cNvPr id="4" name="Grupo 3"/>
          <p:cNvGrpSpPr/>
          <p:nvPr/>
        </p:nvGrpSpPr>
        <p:grpSpPr>
          <a:xfrm>
            <a:off x="360040" y="968474"/>
            <a:ext cx="8575985" cy="5618663"/>
            <a:chOff x="395536" y="932418"/>
            <a:chExt cx="8575985" cy="5618663"/>
          </a:xfrm>
        </p:grpSpPr>
        <p:pic>
          <p:nvPicPr>
            <p:cNvPr id="2" name="Imagen 1" descr="cuadros-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6" y="1173056"/>
              <a:ext cx="8295175" cy="5144975"/>
            </a:xfrm>
            <a:prstGeom prst="rect">
              <a:avLst/>
            </a:prstGeom>
            <a:solidFill>
              <a:schemeClr val="accent1"/>
            </a:solidFill>
            <a:ln>
              <a:noFill/>
            </a:ln>
          </p:spPr>
        </p:pic>
        <p:pic>
          <p:nvPicPr>
            <p:cNvPr id="10" name="Imagen 9" descr="ena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8384" y="5661248"/>
              <a:ext cx="720080" cy="889833"/>
            </a:xfrm>
            <a:prstGeom prst="rect">
              <a:avLst/>
            </a:prstGeom>
          </p:spPr>
        </p:pic>
        <p:sp>
          <p:nvSpPr>
            <p:cNvPr id="3" name="CuadroTexto 2"/>
            <p:cNvSpPr txBox="1"/>
            <p:nvPr/>
          </p:nvSpPr>
          <p:spPr>
            <a:xfrm>
              <a:off x="2394342" y="932418"/>
              <a:ext cx="1997130" cy="1107996"/>
            </a:xfrm>
            <a:prstGeom prst="rect">
              <a:avLst/>
            </a:prstGeom>
            <a:solidFill>
              <a:schemeClr val="bg1"/>
            </a:solidFill>
          </p:spPr>
          <p:txBody>
            <a:bodyPr wrap="square" rtlCol="0">
              <a:spAutoFit/>
            </a:bodyPr>
            <a:lstStyle/>
            <a:p>
              <a:r>
                <a:rPr lang="es-CO" dirty="0">
                  <a:solidFill>
                    <a:prstClr val="black"/>
                  </a:solidFill>
                </a:rPr>
                <a:t/>
              </a:r>
              <a:br>
                <a:rPr lang="es-CO" dirty="0">
                  <a:solidFill>
                    <a:prstClr val="black"/>
                  </a:solidFill>
                </a:rPr>
              </a:br>
              <a:r>
                <a:rPr lang="en-US" sz="1600" b="1" dirty="0">
                  <a:solidFill>
                    <a:srgbClr val="4F81BD">
                      <a:lumMod val="60000"/>
                      <a:lumOff val="40000"/>
                    </a:srgbClr>
                  </a:solidFill>
                  <a:latin typeface="inherit"/>
                </a:rPr>
                <a:t>COMPUTATIONAL</a:t>
              </a:r>
              <a:r>
                <a:rPr lang="es-CO" sz="1600" b="1" dirty="0">
                  <a:solidFill>
                    <a:srgbClr val="4F81BD">
                      <a:lumMod val="60000"/>
                      <a:lumOff val="40000"/>
                    </a:srgbClr>
                  </a:solidFill>
                  <a:latin typeface="inherit"/>
                </a:rPr>
                <a:t> </a:t>
              </a:r>
              <a:r>
                <a:rPr lang="en-US" sz="1600" b="1" dirty="0">
                  <a:solidFill>
                    <a:srgbClr val="4F81BD">
                      <a:lumMod val="60000"/>
                      <a:lumOff val="40000"/>
                    </a:srgbClr>
                  </a:solidFill>
                  <a:latin typeface="inherit"/>
                </a:rPr>
                <a:t>FLUIDS</a:t>
              </a:r>
            </a:p>
            <a:p>
              <a:r>
                <a:rPr lang="es-CO" sz="1600" b="1" dirty="0">
                  <a:solidFill>
                    <a:srgbClr val="4F81BD">
                      <a:lumMod val="60000"/>
                      <a:lumOff val="40000"/>
                    </a:srgbClr>
                  </a:solidFill>
                  <a:latin typeface="inherit"/>
                </a:rPr>
                <a:t>DYNAMICS</a:t>
              </a:r>
            </a:p>
          </p:txBody>
        </p:sp>
        <p:sp>
          <p:nvSpPr>
            <p:cNvPr id="9" name="Rectangle 3"/>
            <p:cNvSpPr>
              <a:spLocks noChangeArrowheads="1"/>
            </p:cNvSpPr>
            <p:nvPr/>
          </p:nvSpPr>
          <p:spPr bwMode="auto">
            <a:xfrm>
              <a:off x="4886159" y="1582807"/>
              <a:ext cx="3456384" cy="984885"/>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s-CO" sz="1600" b="1" dirty="0">
                  <a:solidFill>
                    <a:srgbClr val="F79646">
                      <a:lumMod val="60000"/>
                      <a:lumOff val="40000"/>
                    </a:srgbClr>
                  </a:solidFill>
                  <a:latin typeface="inherit"/>
                </a:rPr>
                <a:t> DYNAMICS OF THE </a:t>
              </a:r>
            </a:p>
            <a:p>
              <a:pPr eaLnBrk="0" fontAlgn="base" hangingPunct="0">
                <a:spcBef>
                  <a:spcPct val="0"/>
                </a:spcBef>
                <a:spcAft>
                  <a:spcPct val="0"/>
                </a:spcAft>
              </a:pPr>
              <a:r>
                <a:rPr lang="es-CO" sz="1600" b="1" dirty="0">
                  <a:solidFill>
                    <a:srgbClr val="F79646">
                      <a:lumMod val="60000"/>
                      <a:lumOff val="40000"/>
                    </a:srgbClr>
                  </a:solidFill>
                  <a:latin typeface="inherit"/>
                </a:rPr>
                <a:t> COASTAL ZONE</a:t>
              </a:r>
              <a:r>
                <a:rPr lang="es-CO" sz="1600" b="1" dirty="0">
                  <a:solidFill>
                    <a:srgbClr val="F79646">
                      <a:lumMod val="60000"/>
                      <a:lumOff val="40000"/>
                    </a:srgbClr>
                  </a:solidFill>
                </a:rPr>
                <a:t>                                       </a:t>
              </a:r>
            </a:p>
            <a:p>
              <a:pPr eaLnBrk="0" fontAlgn="base" hangingPunct="0">
                <a:spcBef>
                  <a:spcPct val="0"/>
                </a:spcBef>
                <a:spcAft>
                  <a:spcPct val="0"/>
                </a:spcAft>
              </a:pPr>
              <a:endParaRPr lang="es-MX" sz="1600" b="1" dirty="0">
                <a:solidFill>
                  <a:srgbClr val="F79646">
                    <a:lumMod val="60000"/>
                    <a:lumOff val="40000"/>
                  </a:srgbClr>
                </a:solidFill>
                <a:latin typeface="Arial" panose="020B0604020202020204" pitchFamily="34" charset="0"/>
              </a:endParaRPr>
            </a:p>
            <a:p>
              <a:pPr eaLnBrk="0" fontAlgn="base" hangingPunct="0">
                <a:spcBef>
                  <a:spcPct val="0"/>
                </a:spcBef>
                <a:spcAft>
                  <a:spcPct val="0"/>
                </a:spcAft>
              </a:pPr>
              <a:endParaRPr lang="es-CO" sz="1600" b="1" dirty="0">
                <a:solidFill>
                  <a:srgbClr val="F79646">
                    <a:lumMod val="60000"/>
                    <a:lumOff val="40000"/>
                  </a:srgbClr>
                </a:solidFill>
                <a:latin typeface="Arial" panose="020B0604020202020204" pitchFamily="34" charset="0"/>
              </a:endParaRPr>
            </a:p>
          </p:txBody>
        </p:sp>
        <p:sp>
          <p:nvSpPr>
            <p:cNvPr id="14" name="Rectangle 4"/>
            <p:cNvSpPr>
              <a:spLocks noChangeArrowheads="1"/>
            </p:cNvSpPr>
            <p:nvPr/>
          </p:nvSpPr>
          <p:spPr bwMode="auto">
            <a:xfrm>
              <a:off x="6991809" y="3456760"/>
              <a:ext cx="1979712"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endParaRPr lang="es-CO" sz="1600" b="1" dirty="0">
                <a:solidFill>
                  <a:srgbClr val="B1D9C9"/>
                </a:solidFill>
                <a:latin typeface="inherit"/>
              </a:endParaRPr>
            </a:p>
            <a:p>
              <a:pPr eaLnBrk="0" fontAlgn="base" hangingPunct="0">
                <a:spcBef>
                  <a:spcPct val="0"/>
                </a:spcBef>
                <a:spcAft>
                  <a:spcPct val="0"/>
                </a:spcAft>
              </a:pPr>
              <a:r>
                <a:rPr lang="es-CO" sz="1600" b="1" dirty="0">
                  <a:solidFill>
                    <a:srgbClr val="B1D9C9"/>
                  </a:solidFill>
                  <a:latin typeface="inherit"/>
                </a:rPr>
                <a:t>MARINE ECOLOGY APPLIED TO</a:t>
              </a:r>
            </a:p>
            <a:p>
              <a:pPr eaLnBrk="0" fontAlgn="base" hangingPunct="0">
                <a:spcBef>
                  <a:spcPct val="0"/>
                </a:spcBef>
                <a:spcAft>
                  <a:spcPct val="0"/>
                </a:spcAft>
              </a:pPr>
              <a:r>
                <a:rPr lang="es-CO" sz="1600" b="1" dirty="0">
                  <a:solidFill>
                    <a:srgbClr val="B1D9C9"/>
                  </a:solidFill>
                  <a:latin typeface="inherit"/>
                </a:rPr>
                <a:t>MARITIME POWER</a:t>
              </a:r>
              <a:r>
                <a:rPr lang="es-CO" sz="1600" b="1" dirty="0">
                  <a:solidFill>
                    <a:srgbClr val="B1D9C9"/>
                  </a:solidFill>
                </a:rPr>
                <a:t> </a:t>
              </a:r>
              <a:endParaRPr lang="es-CO" sz="1600" b="1" dirty="0">
                <a:solidFill>
                  <a:srgbClr val="B1D9C9"/>
                </a:solidFill>
                <a:latin typeface="Arial" panose="020B0604020202020204" pitchFamily="34" charset="0"/>
              </a:endParaRPr>
            </a:p>
          </p:txBody>
        </p:sp>
        <p:sp>
          <p:nvSpPr>
            <p:cNvPr id="15" name="CuadroTexto 14"/>
            <p:cNvSpPr txBox="1"/>
            <p:nvPr/>
          </p:nvSpPr>
          <p:spPr>
            <a:xfrm>
              <a:off x="6084168" y="5654875"/>
              <a:ext cx="1187624" cy="584775"/>
            </a:xfrm>
            <a:prstGeom prst="rect">
              <a:avLst/>
            </a:prstGeom>
            <a:solidFill>
              <a:schemeClr val="bg1"/>
            </a:solidFill>
          </p:spPr>
          <p:txBody>
            <a:bodyPr wrap="square" rtlCol="0">
              <a:spAutoFit/>
            </a:bodyPr>
            <a:lstStyle/>
            <a:p>
              <a:pPr eaLnBrk="0" fontAlgn="base" hangingPunct="0">
                <a:spcBef>
                  <a:spcPct val="0"/>
                </a:spcBef>
                <a:spcAft>
                  <a:spcPct val="0"/>
                </a:spcAft>
              </a:pPr>
              <a:r>
                <a:rPr lang="es-MX" sz="1600" b="1" dirty="0">
                  <a:solidFill>
                    <a:srgbClr val="C0504D">
                      <a:lumMod val="60000"/>
                      <a:lumOff val="40000"/>
                    </a:srgbClr>
                  </a:solidFill>
                  <a:latin typeface="inherit"/>
                </a:rPr>
                <a:t>REMOTE SENSING</a:t>
              </a:r>
              <a:endParaRPr lang="es-CO" sz="1600" b="1" dirty="0">
                <a:solidFill>
                  <a:srgbClr val="C0504D">
                    <a:lumMod val="60000"/>
                    <a:lumOff val="40000"/>
                  </a:srgbClr>
                </a:solidFill>
                <a:latin typeface="inherit"/>
              </a:endParaRPr>
            </a:p>
          </p:txBody>
        </p:sp>
        <p:sp>
          <p:nvSpPr>
            <p:cNvPr id="16" name="Rectangle 5"/>
            <p:cNvSpPr>
              <a:spLocks noChangeArrowheads="1"/>
            </p:cNvSpPr>
            <p:nvPr/>
          </p:nvSpPr>
          <p:spPr bwMode="auto">
            <a:xfrm>
              <a:off x="2987824" y="5265790"/>
              <a:ext cx="1800200"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spcBef>
                  <a:spcPct val="0"/>
                </a:spcBef>
                <a:spcAft>
                  <a:spcPct val="0"/>
                </a:spcAft>
              </a:pPr>
              <a:r>
                <a:rPr lang="es-CO" sz="1600" b="1" dirty="0" err="1">
                  <a:solidFill>
                    <a:srgbClr val="9BBB59">
                      <a:lumMod val="60000"/>
                      <a:lumOff val="40000"/>
                    </a:srgbClr>
                  </a:solidFill>
                  <a:latin typeface="inherit"/>
                </a:rPr>
                <a:t>PHYSICAL</a:t>
              </a:r>
              <a:r>
                <a:rPr lang="es-CO" sz="1600" b="1" dirty="0">
                  <a:solidFill>
                    <a:srgbClr val="9BBB59">
                      <a:lumMod val="60000"/>
                      <a:lumOff val="40000"/>
                    </a:srgbClr>
                  </a:solidFill>
                  <a:latin typeface="inherit"/>
                </a:rPr>
                <a:t> </a:t>
              </a:r>
              <a:r>
                <a:rPr lang="es-CO" sz="1600" b="1" dirty="0" err="1">
                  <a:solidFill>
                    <a:srgbClr val="9BBB59">
                      <a:lumMod val="60000"/>
                      <a:lumOff val="40000"/>
                    </a:srgbClr>
                  </a:solidFill>
                  <a:latin typeface="inherit"/>
                </a:rPr>
                <a:t>OCEANOGRAPHY</a:t>
              </a:r>
              <a:r>
                <a:rPr lang="es-CO" sz="1600" b="1" dirty="0">
                  <a:solidFill>
                    <a:srgbClr val="9BBB59">
                      <a:lumMod val="60000"/>
                      <a:lumOff val="40000"/>
                    </a:srgbClr>
                  </a:solidFill>
                  <a:latin typeface="inherit"/>
                </a:rPr>
                <a:t>/</a:t>
              </a:r>
              <a:r>
                <a:rPr lang="es-CO" sz="1600" b="1" dirty="0" err="1">
                  <a:solidFill>
                    <a:srgbClr val="9BBB59">
                      <a:lumMod val="60000"/>
                      <a:lumOff val="40000"/>
                    </a:srgbClr>
                  </a:solidFill>
                  <a:latin typeface="inherit"/>
                </a:rPr>
                <a:t>HYDROGRAPHY</a:t>
              </a:r>
              <a:r>
                <a:rPr lang="es-CO" sz="1600" b="1" dirty="0">
                  <a:solidFill>
                    <a:srgbClr val="9BBB59">
                      <a:lumMod val="60000"/>
                      <a:lumOff val="40000"/>
                    </a:srgbClr>
                  </a:solidFill>
                </a:rPr>
                <a:t> </a:t>
              </a:r>
              <a:endParaRPr lang="es-CO" sz="1600" b="1" dirty="0">
                <a:solidFill>
                  <a:srgbClr val="9BBB59">
                    <a:lumMod val="60000"/>
                    <a:lumOff val="40000"/>
                  </a:srgbClr>
                </a:solidFill>
                <a:latin typeface="Arial" panose="020B0604020202020204" pitchFamily="34" charset="0"/>
              </a:endParaRPr>
            </a:p>
          </p:txBody>
        </p:sp>
      </p:grpSp>
      <p:grpSp>
        <p:nvGrpSpPr>
          <p:cNvPr id="12" name="Grupo 11"/>
          <p:cNvGrpSpPr/>
          <p:nvPr/>
        </p:nvGrpSpPr>
        <p:grpSpPr>
          <a:xfrm>
            <a:off x="154712" y="317097"/>
            <a:ext cx="2401064" cy="431049"/>
            <a:chOff x="0" y="317097"/>
            <a:chExt cx="3635896" cy="431049"/>
          </a:xfrm>
        </p:grpSpPr>
        <p:sp>
          <p:nvSpPr>
            <p:cNvPr id="13" name="Rectángulo redondeado 12"/>
            <p:cNvSpPr/>
            <p:nvPr/>
          </p:nvSpPr>
          <p:spPr>
            <a:xfrm>
              <a:off x="0" y="317097"/>
              <a:ext cx="3635896"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7" name="CuadroTexto 16"/>
            <p:cNvSpPr txBox="1"/>
            <p:nvPr/>
          </p:nvSpPr>
          <p:spPr>
            <a:xfrm>
              <a:off x="255636" y="384919"/>
              <a:ext cx="2828998" cy="307777"/>
            </a:xfrm>
            <a:prstGeom prst="rect">
              <a:avLst/>
            </a:prstGeom>
            <a:noFill/>
          </p:spPr>
          <p:txBody>
            <a:bodyPr wrap="square" rtlCol="0">
              <a:spAutoFit/>
            </a:bodyPr>
            <a:lstStyle/>
            <a:p>
              <a:r>
                <a:rPr lang="es-CO" sz="1400" b="1" dirty="0" err="1">
                  <a:solidFill>
                    <a:srgbClr val="FFFFFF"/>
                  </a:solidFill>
                  <a:latin typeface="Arial" panose="020B0604020202020204" pitchFamily="34" charset="0"/>
                  <a:cs typeface="Arial" panose="020B0604020202020204" pitchFamily="34" charset="0"/>
                </a:rPr>
                <a:t>Scientific</a:t>
              </a:r>
              <a:r>
                <a:rPr lang="es-CO" sz="1400" b="1" dirty="0">
                  <a:solidFill>
                    <a:srgbClr val="FFFFFF"/>
                  </a:solidFill>
                  <a:latin typeface="Arial" panose="020B0604020202020204" pitchFamily="34" charset="0"/>
                  <a:cs typeface="Arial" panose="020B0604020202020204" pitchFamily="34" charset="0"/>
                </a:rPr>
                <a:t> </a:t>
              </a:r>
              <a:r>
                <a:rPr lang="es-CO" sz="1400" b="1" dirty="0" err="1">
                  <a:solidFill>
                    <a:srgbClr val="FFFFFF"/>
                  </a:solidFill>
                  <a:latin typeface="Arial" panose="020B0604020202020204" pitchFamily="34" charset="0"/>
                  <a:cs typeface="Arial" panose="020B0604020202020204" pitchFamily="34" charset="0"/>
                </a:rPr>
                <a:t>research</a:t>
              </a:r>
              <a:endParaRPr lang="es-CO" sz="14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3513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40 Rectángulo"/>
          <p:cNvSpPr/>
          <p:nvPr/>
        </p:nvSpPr>
        <p:spPr bwMode="auto">
          <a:xfrm>
            <a:off x="2101483" y="2519748"/>
            <a:ext cx="1522415" cy="17287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48260" tIns="48260" rIns="48260" bIns="48260" spcCol="1270" anchor="ctr"/>
          <a:lstStyle/>
          <a:p>
            <a:pPr algn="ctr" defTabSz="1689100">
              <a:lnSpc>
                <a:spcPct val="90000"/>
              </a:lnSpc>
              <a:spcAft>
                <a:spcPct val="35000"/>
              </a:spcAft>
              <a:defRPr/>
            </a:pPr>
            <a:endParaRPr lang="es-CO" sz="3800" dirty="0">
              <a:solidFill>
                <a:prstClr val="black">
                  <a:hueOff val="0"/>
                  <a:satOff val="0"/>
                  <a:lumOff val="0"/>
                  <a:alphaOff val="0"/>
                </a:prstClr>
              </a:solidFill>
            </a:endParaRPr>
          </a:p>
        </p:txBody>
      </p:sp>
      <p:sp>
        <p:nvSpPr>
          <p:cNvPr id="31" name="30 Flecha a la derecha con muesca"/>
          <p:cNvSpPr/>
          <p:nvPr/>
        </p:nvSpPr>
        <p:spPr>
          <a:xfrm rot="18255929">
            <a:off x="1424039" y="2271967"/>
            <a:ext cx="256196" cy="167124"/>
          </a:xfrm>
          <a:prstGeom prst="notched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rgbClr val="FFFFFF"/>
              </a:solidFill>
            </a:endParaRPr>
          </a:p>
        </p:txBody>
      </p:sp>
      <p:sp>
        <p:nvSpPr>
          <p:cNvPr id="37" name="36 Rectángulo"/>
          <p:cNvSpPr/>
          <p:nvPr/>
        </p:nvSpPr>
        <p:spPr>
          <a:xfrm>
            <a:off x="-1" y="2223820"/>
            <a:ext cx="1410955" cy="307777"/>
          </a:xfrm>
          <a:prstGeom prst="rect">
            <a:avLst/>
          </a:prstGeom>
          <a:noFill/>
        </p:spPr>
        <p:txBody>
          <a:bodyPr wrap="square">
            <a:spAutoFit/>
          </a:bodyPr>
          <a:lstStyle/>
          <a:p>
            <a:pPr algn="ctr">
              <a:defRPr/>
            </a:pPr>
            <a:r>
              <a:rPr lang="es-ES" sz="1400" dirty="0" err="1">
                <a:ln w="10541" cmpd="sng">
                  <a:solidFill>
                    <a:srgbClr val="4F81BD">
                      <a:shade val="88000"/>
                      <a:satMod val="110000"/>
                    </a:srgbClr>
                  </a:solidFill>
                  <a:prstDash val="solid"/>
                </a:ln>
                <a:solidFill>
                  <a:prstClr val="black"/>
                </a:solidFill>
                <a:latin typeface="Gill Sans"/>
                <a:cs typeface="Gill Sans"/>
              </a:rPr>
              <a:t>Public</a:t>
            </a:r>
            <a:endParaRPr lang="es-ES" sz="1400" dirty="0">
              <a:ln w="10541" cmpd="sng">
                <a:solidFill>
                  <a:srgbClr val="4F81BD">
                    <a:shade val="88000"/>
                    <a:satMod val="110000"/>
                  </a:srgbClr>
                </a:solidFill>
                <a:prstDash val="solid"/>
              </a:ln>
              <a:solidFill>
                <a:prstClr val="black"/>
              </a:solidFill>
              <a:latin typeface="Gill Sans"/>
              <a:cs typeface="Gill Sans"/>
            </a:endParaRPr>
          </a:p>
        </p:txBody>
      </p:sp>
      <p:sp>
        <p:nvSpPr>
          <p:cNvPr id="38" name="37 Rectángulo"/>
          <p:cNvSpPr/>
          <p:nvPr/>
        </p:nvSpPr>
        <p:spPr>
          <a:xfrm>
            <a:off x="-118894" y="5231846"/>
            <a:ext cx="2031364" cy="307777"/>
          </a:xfrm>
          <a:prstGeom prst="rect">
            <a:avLst/>
          </a:prstGeom>
          <a:noFill/>
        </p:spPr>
        <p:txBody>
          <a:bodyPr>
            <a:spAutoFit/>
          </a:bodyPr>
          <a:lstStyle/>
          <a:p>
            <a:pPr algn="ctr">
              <a:defRPr/>
            </a:pPr>
            <a:r>
              <a:rPr lang="es-ES" sz="1400" dirty="0" err="1">
                <a:ln w="10541" cmpd="sng">
                  <a:solidFill>
                    <a:srgbClr val="4F81BD">
                      <a:shade val="88000"/>
                      <a:satMod val="110000"/>
                    </a:srgbClr>
                  </a:solidFill>
                  <a:prstDash val="solid"/>
                </a:ln>
                <a:solidFill>
                  <a:prstClr val="black"/>
                </a:solidFill>
                <a:latin typeface="Gill Sans"/>
                <a:cs typeface="Gill Sans"/>
              </a:rPr>
              <a:t>Private</a:t>
            </a:r>
            <a:endParaRPr lang="es-ES" sz="1400" dirty="0">
              <a:ln w="10541" cmpd="sng">
                <a:solidFill>
                  <a:srgbClr val="4F81BD">
                    <a:shade val="88000"/>
                    <a:satMod val="110000"/>
                  </a:srgbClr>
                </a:solidFill>
                <a:prstDash val="solid"/>
              </a:ln>
              <a:solidFill>
                <a:prstClr val="black"/>
              </a:solidFill>
              <a:latin typeface="Gill Sans"/>
              <a:cs typeface="Gill Sans"/>
            </a:endParaRPr>
          </a:p>
        </p:txBody>
      </p:sp>
      <p:sp>
        <p:nvSpPr>
          <p:cNvPr id="4" name="Elipse 3"/>
          <p:cNvSpPr/>
          <p:nvPr/>
        </p:nvSpPr>
        <p:spPr>
          <a:xfrm>
            <a:off x="1638864" y="692696"/>
            <a:ext cx="5832648" cy="5832648"/>
          </a:xfrm>
          <a:prstGeom prst="ellipse">
            <a:avLst/>
          </a:prstGeom>
          <a:noFill/>
          <a:ln w="76200" cmpd="sng">
            <a:solidFill>
              <a:schemeClr val="tx2">
                <a:lumMod val="20000"/>
                <a:lumOff val="8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a:solidFill>
                <a:prstClr val="white"/>
              </a:solidFill>
            </a:endParaRPr>
          </a:p>
        </p:txBody>
      </p:sp>
      <p:pic>
        <p:nvPicPr>
          <p:cNvPr id="5" name="Imagen 4" descr="enap.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2897471"/>
            <a:ext cx="1304425" cy="1611640"/>
          </a:xfrm>
          <a:prstGeom prst="rect">
            <a:avLst/>
          </a:prstGeom>
        </p:spPr>
      </p:pic>
      <p:sp>
        <p:nvSpPr>
          <p:cNvPr id="53" name="30 Flecha a la derecha con muesca"/>
          <p:cNvSpPr/>
          <p:nvPr/>
        </p:nvSpPr>
        <p:spPr>
          <a:xfrm rot="2769296">
            <a:off x="1352543" y="4863861"/>
            <a:ext cx="256196" cy="167124"/>
          </a:xfrm>
          <a:prstGeom prst="notched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rgbClr val="FFFFFF"/>
              </a:solidFill>
            </a:endParaRPr>
          </a:p>
        </p:txBody>
      </p:sp>
      <p:sp>
        <p:nvSpPr>
          <p:cNvPr id="54" name="30 Flecha a la derecha con muesca"/>
          <p:cNvSpPr/>
          <p:nvPr/>
        </p:nvSpPr>
        <p:spPr>
          <a:xfrm rot="3117345">
            <a:off x="8062054" y="2173656"/>
            <a:ext cx="256196" cy="167124"/>
          </a:xfrm>
          <a:prstGeom prst="notched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rgbClr val="FFFFFF"/>
              </a:solidFill>
            </a:endParaRPr>
          </a:p>
        </p:txBody>
      </p:sp>
      <p:sp>
        <p:nvSpPr>
          <p:cNvPr id="55" name="30 Flecha a la derecha con muesca"/>
          <p:cNvSpPr/>
          <p:nvPr/>
        </p:nvSpPr>
        <p:spPr>
          <a:xfrm rot="19496861">
            <a:off x="7735443" y="4830345"/>
            <a:ext cx="256196" cy="167124"/>
          </a:xfrm>
          <a:prstGeom prst="notched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rgbClr val="FFFFFF"/>
              </a:solidFill>
            </a:endParaRPr>
          </a:p>
        </p:txBody>
      </p:sp>
      <p:pic>
        <p:nvPicPr>
          <p:cNvPr id="88066" name="Picture 2" descr="http://cco.gov.co/imagenes/mapa_colombia.png"/>
          <p:cNvPicPr>
            <a:picLocks noChangeAspect="1" noChangeArrowheads="1"/>
          </p:cNvPicPr>
          <p:nvPr/>
        </p:nvPicPr>
        <p:blipFill>
          <a:blip r:embed="rId4" cstate="email">
            <a:extLst>
              <a:ext uri="{28A0092B-C50C-407E-A947-70E740481C1C}">
                <a14:useLocalDpi xmlns:a14="http://schemas.microsoft.com/office/drawing/2010/main"/>
              </a:ext>
            </a:extLst>
          </a:blip>
          <a:srcRect l="10083" t="13175" r="10172" b="14018"/>
          <a:stretch>
            <a:fillRect/>
          </a:stretch>
        </p:blipFill>
        <p:spPr bwMode="auto">
          <a:xfrm>
            <a:off x="7106978" y="2682924"/>
            <a:ext cx="1513126" cy="1826187"/>
          </a:xfrm>
          <a:prstGeom prst="rect">
            <a:avLst/>
          </a:prstGeom>
          <a:ln>
            <a:noFill/>
          </a:ln>
          <a:effectLst>
            <a:outerShdw blurRad="292100" dist="139700" dir="2700000" algn="tl" rotWithShape="0">
              <a:srgbClr val="333333">
                <a:alpha val="65000"/>
              </a:srgbClr>
            </a:outerShdw>
          </a:effectLst>
        </p:spPr>
      </p:pic>
      <p:pic>
        <p:nvPicPr>
          <p:cNvPr id="15" name="Picture 12" descr="http://www.cco.gov.co/images/logo%20CCO%20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67414" y="753344"/>
            <a:ext cx="1620069" cy="513680"/>
          </a:xfrm>
          <a:prstGeom prst="rect">
            <a:avLst/>
          </a:prstGeom>
          <a:noFill/>
          <a:ln w="9525">
            <a:noFill/>
            <a:miter lim="800000"/>
            <a:headEnd/>
            <a:tailEnd/>
          </a:ln>
        </p:spPr>
      </p:pic>
      <p:pic>
        <p:nvPicPr>
          <p:cNvPr id="17" name="Picture 14" descr="Inicio"/>
          <p:cNvPicPr>
            <a:picLocks noChangeAspect="1" noChangeArrowheads="1"/>
          </p:cNvPicPr>
          <p:nvPr/>
        </p:nvPicPr>
        <p:blipFill>
          <a:blip r:embed="rId6" cstate="print"/>
          <a:srcRect/>
          <a:stretch>
            <a:fillRect/>
          </a:stretch>
        </p:blipFill>
        <p:spPr bwMode="auto">
          <a:xfrm>
            <a:off x="2887650" y="532621"/>
            <a:ext cx="1417125" cy="407541"/>
          </a:xfrm>
          <a:prstGeom prst="rect">
            <a:avLst/>
          </a:prstGeom>
          <a:noFill/>
          <a:ln w="9525">
            <a:noFill/>
            <a:miter lim="800000"/>
            <a:headEnd/>
            <a:tailEnd/>
          </a:ln>
        </p:spPr>
      </p:pic>
      <p:sp>
        <p:nvSpPr>
          <p:cNvPr id="45" name="44 Rectángulo"/>
          <p:cNvSpPr/>
          <p:nvPr/>
        </p:nvSpPr>
        <p:spPr bwMode="auto">
          <a:xfrm>
            <a:off x="3662809" y="1057450"/>
            <a:ext cx="765175" cy="4937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53340" tIns="53340" rIns="53340" bIns="53340" spcCol="1270" anchor="ctr"/>
          <a:lstStyle/>
          <a:p>
            <a:pPr algn="ctr" defTabSz="1866900">
              <a:lnSpc>
                <a:spcPct val="90000"/>
              </a:lnSpc>
              <a:spcAft>
                <a:spcPct val="35000"/>
              </a:spcAft>
              <a:defRPr/>
            </a:pPr>
            <a:endParaRPr lang="es-CO" sz="4200" dirty="0">
              <a:solidFill>
                <a:prstClr val="black">
                  <a:hueOff val="0"/>
                  <a:satOff val="0"/>
                  <a:lumOff val="0"/>
                  <a:alphaOff val="0"/>
                </a:prstClr>
              </a:solidFill>
            </a:endParaRPr>
          </a:p>
        </p:txBody>
      </p:sp>
      <p:sp>
        <p:nvSpPr>
          <p:cNvPr id="35" name="Rectángulo 34"/>
          <p:cNvSpPr/>
          <p:nvPr/>
        </p:nvSpPr>
        <p:spPr>
          <a:xfrm>
            <a:off x="-252536" y="6669360"/>
            <a:ext cx="9433048" cy="360040"/>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s-ES">
              <a:solidFill>
                <a:prstClr val="white"/>
              </a:solidFill>
            </a:endParaRPr>
          </a:p>
        </p:txBody>
      </p:sp>
      <p:pic>
        <p:nvPicPr>
          <p:cNvPr id="2" name="Imagen 1" descr="Escudo Armada CORREGID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1827" y="1095191"/>
            <a:ext cx="781852" cy="1088053"/>
          </a:xfrm>
          <a:prstGeom prst="rect">
            <a:avLst/>
          </a:prstGeom>
        </p:spPr>
      </p:pic>
      <p:pic>
        <p:nvPicPr>
          <p:cNvPr id="6" name="Picture 2" descr="Imagen relacionada"/>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465483" y="5635600"/>
            <a:ext cx="936105" cy="93610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18692" y="339449"/>
            <a:ext cx="750234" cy="738511"/>
          </a:xfrm>
          <a:prstGeom prst="rect">
            <a:avLst/>
          </a:prstGeom>
        </p:spPr>
      </p:pic>
      <p:pic>
        <p:nvPicPr>
          <p:cNvPr id="1028" name="Picture 4" descr="Imagen relacionad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25544" y="1634661"/>
            <a:ext cx="634618" cy="889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queensu.ca/its/sites/webpublish.queensu.ca.itswww/files/images/software/Enterprise%20Software/ESRI_ARCMAP_transparente.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05571" y="5055140"/>
            <a:ext cx="1354591" cy="4953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bathymetric solution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784269" y="6039092"/>
            <a:ext cx="1617181" cy="401862"/>
          </a:xfrm>
          <a:prstGeom prst="rect">
            <a:avLst/>
          </a:prstGeom>
          <a:noFill/>
          <a:extLst>
            <a:ext uri="{909E8E84-426E-40DD-AFC4-6F175D3DCCD1}">
              <a14:hiddenFill xmlns:a14="http://schemas.microsoft.com/office/drawing/2010/main">
                <a:solidFill>
                  <a:srgbClr val="FFFFFF"/>
                </a:solidFill>
              </a14:hiddenFill>
            </a:ext>
          </a:extLst>
        </p:spPr>
      </p:pic>
      <p:pic>
        <p:nvPicPr>
          <p:cNvPr id="48" name="Imagen 47" descr="Resultado de imagen para universidad de cadiz logo"/>
          <p:cNvPicPr/>
          <p:nvPr/>
        </p:nvPicPr>
        <p:blipFill>
          <a:blip r:embed="rId13" cstate="email">
            <a:extLst>
              <a:ext uri="{28A0092B-C50C-407E-A947-70E740481C1C}">
                <a14:useLocalDpi xmlns:a14="http://schemas.microsoft.com/office/drawing/2010/main"/>
              </a:ext>
            </a:extLst>
          </a:blip>
          <a:srcRect/>
          <a:stretch>
            <a:fillRect/>
          </a:stretch>
        </p:blipFill>
        <p:spPr bwMode="auto">
          <a:xfrm>
            <a:off x="2321624" y="5215001"/>
            <a:ext cx="821759" cy="1025022"/>
          </a:xfrm>
          <a:prstGeom prst="rect">
            <a:avLst/>
          </a:prstGeom>
          <a:noFill/>
          <a:ln>
            <a:noFill/>
          </a:ln>
        </p:spPr>
      </p:pic>
      <p:sp>
        <p:nvSpPr>
          <p:cNvPr id="26" name="Rectángulo 25"/>
          <p:cNvSpPr/>
          <p:nvPr/>
        </p:nvSpPr>
        <p:spPr>
          <a:xfrm>
            <a:off x="3087476" y="2679837"/>
            <a:ext cx="3262433" cy="1754326"/>
          </a:xfrm>
          <a:prstGeom prst="rect">
            <a:avLst/>
          </a:prstGeom>
        </p:spPr>
        <p:txBody>
          <a:bodyPr wrap="none">
            <a:spAutoFit/>
          </a:bodyPr>
          <a:lstStyle/>
          <a:p>
            <a:pPr algn="ctr">
              <a:defRPr/>
            </a:pPr>
            <a:r>
              <a:rPr lang="es-CO" sz="4000" dirty="0">
                <a:solidFill>
                  <a:srgbClr val="07224A"/>
                </a:solidFill>
                <a:latin typeface="Arial" panose="020B0604020202020204" pitchFamily="34" charset="0"/>
                <a:ea typeface="Tahoma" panose="020B0604030504040204" pitchFamily="34" charset="0"/>
                <a:cs typeface="Arial" panose="020B0604020202020204" pitchFamily="34" charset="0"/>
              </a:rPr>
              <a:t>COLOMBIAN</a:t>
            </a:r>
          </a:p>
          <a:p>
            <a:pPr algn="ctr">
              <a:defRPr/>
            </a:pPr>
            <a:r>
              <a:rPr lang="es-CO" sz="4000" b="1" dirty="0">
                <a:solidFill>
                  <a:srgbClr val="07224A"/>
                </a:solidFill>
                <a:latin typeface="Arial" panose="020B0604020202020204" pitchFamily="34" charset="0"/>
                <a:ea typeface="Tahoma" panose="020B0604030504040204" pitchFamily="34" charset="0"/>
                <a:cs typeface="Arial" panose="020B0604020202020204" pitchFamily="34" charset="0"/>
              </a:rPr>
              <a:t>MARITIME</a:t>
            </a:r>
          </a:p>
          <a:p>
            <a:pPr algn="ctr">
              <a:defRPr/>
            </a:pPr>
            <a:r>
              <a:rPr lang="es-CO" sz="2800" dirty="0">
                <a:solidFill>
                  <a:srgbClr val="07224A"/>
                </a:solidFill>
                <a:latin typeface="Arial" panose="020B0604020202020204" pitchFamily="34" charset="0"/>
                <a:ea typeface="Tahoma" panose="020B0604030504040204" pitchFamily="34" charset="0"/>
                <a:cs typeface="Arial" panose="020B0604020202020204" pitchFamily="34" charset="0"/>
              </a:rPr>
              <a:t>UNIVERSITY</a:t>
            </a:r>
          </a:p>
        </p:txBody>
      </p:sp>
      <p:grpSp>
        <p:nvGrpSpPr>
          <p:cNvPr id="27" name="Grupo 26"/>
          <p:cNvGrpSpPr/>
          <p:nvPr/>
        </p:nvGrpSpPr>
        <p:grpSpPr>
          <a:xfrm>
            <a:off x="154712" y="317097"/>
            <a:ext cx="2401064" cy="431049"/>
            <a:chOff x="0" y="317097"/>
            <a:chExt cx="3635896" cy="431049"/>
          </a:xfrm>
        </p:grpSpPr>
        <p:sp>
          <p:nvSpPr>
            <p:cNvPr id="28" name="Rectángulo redondeado 27"/>
            <p:cNvSpPr/>
            <p:nvPr/>
          </p:nvSpPr>
          <p:spPr>
            <a:xfrm>
              <a:off x="0" y="317097"/>
              <a:ext cx="3635896"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9" name="CuadroTexto 28"/>
            <p:cNvSpPr txBox="1"/>
            <p:nvPr/>
          </p:nvSpPr>
          <p:spPr>
            <a:xfrm>
              <a:off x="255636" y="384919"/>
              <a:ext cx="2828998" cy="307777"/>
            </a:xfrm>
            <a:prstGeom prst="rect">
              <a:avLst/>
            </a:prstGeom>
            <a:noFill/>
          </p:spPr>
          <p:txBody>
            <a:bodyPr wrap="square" rtlCol="0">
              <a:spAutoFit/>
            </a:bodyPr>
            <a:lstStyle/>
            <a:p>
              <a:r>
                <a:rPr lang="es-CO" sz="1400" b="1" dirty="0" err="1">
                  <a:solidFill>
                    <a:srgbClr val="FFFFFF"/>
                  </a:solidFill>
                  <a:latin typeface="Arial" panose="020B0604020202020204" pitchFamily="34" charset="0"/>
                  <a:cs typeface="Arial" panose="020B0604020202020204" pitchFamily="34" charset="0"/>
                </a:rPr>
                <a:t>Scientific</a:t>
              </a:r>
              <a:r>
                <a:rPr lang="es-CO" sz="1400" b="1" dirty="0">
                  <a:solidFill>
                    <a:srgbClr val="FFFFFF"/>
                  </a:solidFill>
                  <a:latin typeface="Arial" panose="020B0604020202020204" pitchFamily="34" charset="0"/>
                  <a:cs typeface="Arial" panose="020B0604020202020204" pitchFamily="34" charset="0"/>
                </a:rPr>
                <a:t> </a:t>
              </a:r>
              <a:r>
                <a:rPr lang="es-CO" sz="1400" b="1" dirty="0" err="1">
                  <a:solidFill>
                    <a:srgbClr val="FFFFFF"/>
                  </a:solidFill>
                  <a:latin typeface="Arial" panose="020B0604020202020204" pitchFamily="34" charset="0"/>
                  <a:cs typeface="Arial" panose="020B0604020202020204" pitchFamily="34" charset="0"/>
                </a:rPr>
                <a:t>research</a:t>
              </a:r>
              <a:endParaRPr lang="es-CO" sz="1400" b="1" dirty="0">
                <a:solidFill>
                  <a:srgbClr val="FFFFFF"/>
                </a:solidFill>
                <a:latin typeface="Arial" panose="020B0604020202020204" pitchFamily="34" charset="0"/>
                <a:cs typeface="Arial" panose="020B0604020202020204" pitchFamily="34" charset="0"/>
              </a:endParaRPr>
            </a:p>
          </p:txBody>
        </p:sp>
      </p:grpSp>
      <p:sp>
        <p:nvSpPr>
          <p:cNvPr id="30" name="Rectángulo 29"/>
          <p:cNvSpPr/>
          <p:nvPr/>
        </p:nvSpPr>
        <p:spPr>
          <a:xfrm>
            <a:off x="5364088" y="45313"/>
            <a:ext cx="3491880" cy="1107996"/>
          </a:xfrm>
          <a:prstGeom prst="rect">
            <a:avLst/>
          </a:prstGeom>
        </p:spPr>
        <p:txBody>
          <a:bodyPr wrap="square">
            <a:spAutoFit/>
          </a:bodyPr>
          <a:lstStyle/>
          <a:p>
            <a:pPr algn="r"/>
            <a:r>
              <a:rPr lang="es-CO" sz="2400" dirty="0">
                <a:solidFill>
                  <a:srgbClr val="1F497D"/>
                </a:solidFill>
              </a:rPr>
              <a:t/>
            </a:r>
            <a:br>
              <a:rPr lang="es-CO" sz="2400" dirty="0">
                <a:solidFill>
                  <a:srgbClr val="1F497D"/>
                </a:solidFill>
              </a:rPr>
            </a:br>
            <a:r>
              <a:rPr lang="es-MX" b="1" dirty="0" err="1">
                <a:solidFill>
                  <a:prstClr val="black"/>
                </a:solidFill>
                <a:latin typeface="Arial Black" panose="020B0A04020102020204" pitchFamily="34" charset="0"/>
                <a:cs typeface="Arial" panose="020B0604020202020204" pitchFamily="34" charset="0"/>
              </a:rPr>
              <a:t>Program</a:t>
            </a:r>
            <a:endParaRPr lang="es-CO" sz="2400" b="1" dirty="0">
              <a:solidFill>
                <a:prstClr val="black"/>
              </a:solidFill>
              <a:latin typeface="Arial Black" panose="020B0A04020102020204" pitchFamily="34" charset="0"/>
              <a:cs typeface="Arial" panose="020B0604020202020204" pitchFamily="34" charset="0"/>
            </a:endParaRPr>
          </a:p>
          <a:p>
            <a:pPr algn="r"/>
            <a:r>
              <a:rPr lang="es-MX" sz="2400" b="1" dirty="0" err="1">
                <a:solidFill>
                  <a:srgbClr val="1F497D"/>
                </a:solidFill>
                <a:latin typeface="Arial Black"/>
                <a:cs typeface="Arial Black"/>
              </a:rPr>
              <a:t>Allied</a:t>
            </a:r>
            <a:endParaRPr lang="is-IS" sz="2400" b="1" dirty="0">
              <a:solidFill>
                <a:srgbClr val="1F497D"/>
              </a:solidFill>
              <a:latin typeface="Arial Black"/>
              <a:cs typeface="Arial Black"/>
            </a:endParaRPr>
          </a:p>
        </p:txBody>
      </p:sp>
    </p:spTree>
    <p:extLst>
      <p:ext uri="{BB962C8B-B14F-4D97-AF65-F5344CB8AC3E}">
        <p14:creationId xmlns:p14="http://schemas.microsoft.com/office/powerpoint/2010/main" val="33581814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Bandera gloria .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520" y="-68355"/>
            <a:ext cx="9361040" cy="6991888"/>
          </a:xfrm>
          <a:prstGeom prst="rect">
            <a:avLst/>
          </a:prstGeom>
        </p:spPr>
      </p:pic>
      <p:pic>
        <p:nvPicPr>
          <p:cNvPr id="6" name="Imagen 5"/>
          <p:cNvPicPr>
            <a:picLocks noChangeAspect="1"/>
          </p:cNvPicPr>
          <p:nvPr/>
        </p:nvPicPr>
        <p:blipFill>
          <a:blip r:embed="rId3" cstate="print"/>
          <a:stretch>
            <a:fillRect/>
          </a:stretch>
        </p:blipFill>
        <p:spPr>
          <a:xfrm>
            <a:off x="3635896" y="1196751"/>
            <a:ext cx="5328592" cy="737157"/>
          </a:xfrm>
          <a:prstGeom prst="rect">
            <a:avLst/>
          </a:prstGeom>
        </p:spPr>
      </p:pic>
    </p:spTree>
    <p:extLst>
      <p:ext uri="{BB962C8B-B14F-4D97-AF65-F5344CB8AC3E}">
        <p14:creationId xmlns:p14="http://schemas.microsoft.com/office/powerpoint/2010/main" val="1259095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8002204" y="4463539"/>
            <a:ext cx="1114007" cy="276999"/>
          </a:xfrm>
          <a:prstGeom prst="rect">
            <a:avLst/>
          </a:prstGeom>
          <a:noFill/>
        </p:spPr>
        <p:txBody>
          <a:bodyPr wrap="none" rtlCol="0">
            <a:spAutoFit/>
          </a:bodyPr>
          <a:lstStyle/>
          <a:p>
            <a:r>
              <a:rPr lang="es-ES" sz="1200" u="sng" dirty="0">
                <a:solidFill>
                  <a:prstClr val="white"/>
                </a:solidFill>
              </a:rPr>
              <a:t>1.141.748 km2</a:t>
            </a:r>
          </a:p>
        </p:txBody>
      </p:sp>
      <p:sp>
        <p:nvSpPr>
          <p:cNvPr id="9" name="CuadroTexto 8"/>
          <p:cNvSpPr txBox="1"/>
          <p:nvPr/>
        </p:nvSpPr>
        <p:spPr>
          <a:xfrm>
            <a:off x="4726965" y="3933056"/>
            <a:ext cx="997163" cy="276999"/>
          </a:xfrm>
          <a:prstGeom prst="rect">
            <a:avLst/>
          </a:prstGeom>
          <a:noFill/>
        </p:spPr>
        <p:txBody>
          <a:bodyPr wrap="none" rtlCol="0">
            <a:spAutoFit/>
          </a:bodyPr>
          <a:lstStyle/>
          <a:p>
            <a:r>
              <a:rPr lang="es-ES" sz="1200" u="sng" dirty="0">
                <a:solidFill>
                  <a:prstClr val="white"/>
                </a:solidFill>
              </a:rPr>
              <a:t>339.100 km2</a:t>
            </a:r>
          </a:p>
        </p:txBody>
      </p:sp>
      <p:sp>
        <p:nvSpPr>
          <p:cNvPr id="11" name="CuadroTexto 10"/>
          <p:cNvSpPr txBox="1"/>
          <p:nvPr/>
        </p:nvSpPr>
        <p:spPr>
          <a:xfrm>
            <a:off x="6949859" y="1412776"/>
            <a:ext cx="997163" cy="276999"/>
          </a:xfrm>
          <a:prstGeom prst="rect">
            <a:avLst/>
          </a:prstGeom>
          <a:noFill/>
        </p:spPr>
        <p:txBody>
          <a:bodyPr wrap="none" rtlCol="0">
            <a:spAutoFit/>
          </a:bodyPr>
          <a:lstStyle/>
          <a:p>
            <a:r>
              <a:rPr lang="es-ES" sz="1200" u="sng" dirty="0">
                <a:solidFill>
                  <a:prstClr val="white"/>
                </a:solidFill>
              </a:rPr>
              <a:t>589.560 km2</a:t>
            </a:r>
          </a:p>
        </p:txBody>
      </p:sp>
      <p:grpSp>
        <p:nvGrpSpPr>
          <p:cNvPr id="18" name="Grupo 17"/>
          <p:cNvGrpSpPr/>
          <p:nvPr/>
        </p:nvGrpSpPr>
        <p:grpSpPr>
          <a:xfrm>
            <a:off x="251517" y="188640"/>
            <a:ext cx="3445437" cy="432048"/>
            <a:chOff x="-36514" y="317097"/>
            <a:chExt cx="4404784" cy="431049"/>
          </a:xfrm>
        </p:grpSpPr>
        <p:sp>
          <p:nvSpPr>
            <p:cNvPr id="19" name="Rectángulo redondeado 18"/>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20" name="CuadroTexto 19"/>
            <p:cNvSpPr txBox="1"/>
            <p:nvPr/>
          </p:nvSpPr>
          <p:spPr>
            <a:xfrm>
              <a:off x="-36514" y="384919"/>
              <a:ext cx="4404784" cy="307065"/>
            </a:xfrm>
            <a:prstGeom prst="rect">
              <a:avLst/>
            </a:prstGeom>
            <a:noFill/>
          </p:spPr>
          <p:txBody>
            <a:bodyPr wrap="square" rtlCol="0">
              <a:spAutoFit/>
            </a:bodyPr>
            <a:lstStyle/>
            <a:p>
              <a:r>
                <a:rPr lang="es-CO" sz="1400" b="1" dirty="0">
                  <a:solidFill>
                    <a:srgbClr val="FFFFFF"/>
                  </a:solidFill>
                  <a:latin typeface="Arial" panose="020B0604020202020204" pitchFamily="34" charset="0"/>
                  <a:cs typeface="Arial" panose="020B0604020202020204" pitchFamily="34" charset="0"/>
                </a:rPr>
                <a:t>COLOMBIA </a:t>
              </a:r>
              <a:r>
                <a:rPr lang="en-US" sz="1400" b="1" dirty="0">
                  <a:solidFill>
                    <a:srgbClr val="FFFFFF"/>
                  </a:solidFill>
                  <a:latin typeface="Arial" panose="020B0604020202020204" pitchFamily="34" charset="0"/>
                  <a:cs typeface="Arial" panose="020B0604020202020204" pitchFamily="34" charset="0"/>
                </a:rPr>
                <a:t>MARITIME</a:t>
              </a:r>
              <a:r>
                <a:rPr lang="es-CO" sz="1400" b="1" dirty="0">
                  <a:solidFill>
                    <a:srgbClr val="FFFFFF"/>
                  </a:solidFill>
                  <a:latin typeface="Arial" panose="020B0604020202020204" pitchFamily="34" charset="0"/>
                  <a:cs typeface="Arial" panose="020B0604020202020204" pitchFamily="34" charset="0"/>
                </a:rPr>
                <a:t> COUNTRY</a:t>
              </a:r>
            </a:p>
          </p:txBody>
        </p:sp>
      </p:gr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6493" y="0"/>
            <a:ext cx="5224019" cy="6858000"/>
          </a:xfrm>
          <a:prstGeom prst="rect">
            <a:avLst/>
          </a:prstGeom>
        </p:spPr>
      </p:pic>
      <p:sp>
        <p:nvSpPr>
          <p:cNvPr id="15" name="Rectángulo 14"/>
          <p:cNvSpPr/>
          <p:nvPr/>
        </p:nvSpPr>
        <p:spPr>
          <a:xfrm>
            <a:off x="0" y="6597352"/>
            <a:ext cx="9180512" cy="260648"/>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4" name="Rectángulo 3"/>
          <p:cNvSpPr/>
          <p:nvPr/>
        </p:nvSpPr>
        <p:spPr>
          <a:xfrm>
            <a:off x="220583" y="4326486"/>
            <a:ext cx="3416876" cy="1077218"/>
          </a:xfrm>
          <a:prstGeom prst="rect">
            <a:avLst/>
          </a:prstGeom>
          <a:noFill/>
        </p:spPr>
        <p:txBody>
          <a:bodyPr wrap="square" lIns="91440" tIns="45720" rIns="91440" bIns="45720">
            <a:spAutoFit/>
          </a:bodyPr>
          <a:lstStyle/>
          <a:p>
            <a:pPr algn="ctr"/>
            <a:r>
              <a:rPr lang="es-ES" sz="3200" dirty="0">
                <a:ln w="0">
                  <a:solidFill>
                    <a:srgbClr val="4F81BD">
                      <a:lumMod val="60000"/>
                      <a:lumOff val="40000"/>
                    </a:srgbClr>
                  </a:solidFill>
                </a:ln>
                <a:solidFill>
                  <a:prstClr val="black"/>
                </a:solidFill>
                <a:effectLst>
                  <a:outerShdw blurRad="38100" dist="19050" dir="2700000" algn="tl" rotWithShape="0">
                    <a:prstClr val="black">
                      <a:alpha val="40000"/>
                    </a:prstClr>
                  </a:outerShdw>
                </a:effectLst>
              </a:rPr>
              <a:t>45 % </a:t>
            </a:r>
          </a:p>
          <a:p>
            <a:pPr algn="ctr"/>
            <a:r>
              <a:rPr lang="es-ES" sz="3200" dirty="0" err="1">
                <a:ln w="0">
                  <a:solidFill>
                    <a:srgbClr val="4F81BD">
                      <a:lumMod val="60000"/>
                      <a:lumOff val="40000"/>
                    </a:srgbClr>
                  </a:solidFill>
                </a:ln>
                <a:solidFill>
                  <a:prstClr val="black"/>
                </a:solidFill>
                <a:effectLst>
                  <a:outerShdw blurRad="38100" dist="19050" dir="2700000" algn="tl" rotWithShape="0">
                    <a:prstClr val="black">
                      <a:alpha val="40000"/>
                    </a:prstClr>
                  </a:outerShdw>
                </a:effectLst>
              </a:rPr>
              <a:t>Maritime</a:t>
            </a:r>
            <a:r>
              <a:rPr lang="es-ES" sz="3200" dirty="0">
                <a:ln w="0">
                  <a:solidFill>
                    <a:srgbClr val="4F81BD">
                      <a:lumMod val="60000"/>
                      <a:lumOff val="40000"/>
                    </a:srgbClr>
                  </a:solidFill>
                </a:ln>
                <a:solidFill>
                  <a:prstClr val="black"/>
                </a:solidFill>
                <a:effectLst>
                  <a:outerShdw blurRad="38100" dist="19050" dir="2700000" algn="tl" rotWithShape="0">
                    <a:prstClr val="black">
                      <a:alpha val="40000"/>
                    </a:prstClr>
                  </a:outerShdw>
                </a:effectLst>
              </a:rPr>
              <a:t> </a:t>
            </a:r>
            <a:r>
              <a:rPr lang="es-ES" sz="3200" dirty="0" err="1">
                <a:ln w="0">
                  <a:solidFill>
                    <a:srgbClr val="4F81BD">
                      <a:lumMod val="60000"/>
                      <a:lumOff val="40000"/>
                    </a:srgbClr>
                  </a:solidFill>
                </a:ln>
                <a:solidFill>
                  <a:prstClr val="black"/>
                </a:solidFill>
                <a:effectLst>
                  <a:outerShdw blurRad="38100" dist="19050" dir="2700000" algn="tl" rotWithShape="0">
                    <a:prstClr val="black">
                      <a:alpha val="40000"/>
                    </a:prstClr>
                  </a:outerShdw>
                </a:effectLst>
              </a:rPr>
              <a:t>Territory</a:t>
            </a:r>
            <a:r>
              <a:rPr lang="es-ES" sz="3200" dirty="0">
                <a:ln w="0">
                  <a:solidFill>
                    <a:srgbClr val="4F81BD">
                      <a:lumMod val="60000"/>
                      <a:lumOff val="40000"/>
                    </a:srgbClr>
                  </a:solidFill>
                </a:ln>
                <a:solidFill>
                  <a:prstClr val="black"/>
                </a:solidFill>
                <a:effectLst>
                  <a:outerShdw blurRad="38100" dist="19050" dir="2700000" algn="tl" rotWithShape="0">
                    <a:prstClr val="black">
                      <a:alpha val="40000"/>
                    </a:prstClr>
                  </a:outerShdw>
                </a:effectLst>
              </a:rPr>
              <a:t> </a:t>
            </a:r>
          </a:p>
        </p:txBody>
      </p:sp>
      <p:sp>
        <p:nvSpPr>
          <p:cNvPr id="7" name="AutoShape 4"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80508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co.gov.co/docs/publicaciones/portadas/portada-potencia-oceanica.jpg"/>
          <p:cNvPicPr>
            <a:picLocks noChangeAspect="1" noChangeArrowheads="1"/>
          </p:cNvPicPr>
          <p:nvPr/>
        </p:nvPicPr>
        <p:blipFill>
          <a:blip r:embed="rId3">
            <a:extLst>
              <a:ext uri="{BEBA8EAE-BF5A-486C-A8C5-ECC9F3942E4B}">
                <a14:imgProps xmlns:a14="http://schemas.microsoft.com/office/drawing/2010/main">
                  <a14:imgLayer r:embed="rId4">
                    <a14:imgEffect>
                      <a14:artisticMosiaicBubbles/>
                    </a14:imgEffect>
                  </a14:imgLayer>
                </a14:imgProps>
              </a:ext>
              <a:ext uri="{28A0092B-C50C-407E-A947-70E740481C1C}">
                <a14:useLocalDpi xmlns:a14="http://schemas.microsoft.com/office/drawing/2010/main"/>
              </a:ext>
            </a:extLst>
          </a:blip>
          <a:srcRect/>
          <a:stretch>
            <a:fillRect/>
          </a:stretch>
        </p:blipFill>
        <p:spPr bwMode="auto">
          <a:xfrm>
            <a:off x="6516216" y="2780928"/>
            <a:ext cx="238125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co.gov.co/docs/publicaciones/portadas/pnoec_2017.jpg"/>
          <p:cNvPicPr>
            <a:picLocks noChangeAspect="1" noChangeArrowheads="1"/>
          </p:cNvPicPr>
          <p:nvPr/>
        </p:nvPicPr>
        <p:blipFill>
          <a:blip r:embed="rId5">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rcRect/>
          <a:stretch>
            <a:fillRect/>
          </a:stretch>
        </p:blipFill>
        <p:spPr bwMode="auto">
          <a:xfrm>
            <a:off x="280078" y="908720"/>
            <a:ext cx="2362200" cy="3400426"/>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0" y="6597352"/>
            <a:ext cx="914400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nvGrpSpPr>
          <p:cNvPr id="8" name="Grupo 7"/>
          <p:cNvGrpSpPr/>
          <p:nvPr/>
        </p:nvGrpSpPr>
        <p:grpSpPr>
          <a:xfrm>
            <a:off x="251517" y="188640"/>
            <a:ext cx="3445437" cy="432048"/>
            <a:chOff x="-36514" y="317097"/>
            <a:chExt cx="4404784" cy="431049"/>
          </a:xfrm>
        </p:grpSpPr>
        <p:sp>
          <p:nvSpPr>
            <p:cNvPr id="9" name="Rectángulo redondeado 8"/>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0" name="CuadroTexto 9"/>
            <p:cNvSpPr txBox="1"/>
            <p:nvPr/>
          </p:nvSpPr>
          <p:spPr>
            <a:xfrm>
              <a:off x="-36514" y="384919"/>
              <a:ext cx="4404784" cy="307065"/>
            </a:xfrm>
            <a:prstGeom prst="rect">
              <a:avLst/>
            </a:prstGeom>
            <a:noFill/>
          </p:spPr>
          <p:txBody>
            <a:bodyPr wrap="square" rtlCol="0">
              <a:spAutoFit/>
            </a:bodyPr>
            <a:lstStyle/>
            <a:p>
              <a:r>
                <a:rPr lang="es-CO" sz="1400" b="1" dirty="0">
                  <a:solidFill>
                    <a:srgbClr val="FFFFFF"/>
                  </a:solidFill>
                  <a:latin typeface="Arial" panose="020B0604020202020204" pitchFamily="34" charset="0"/>
                  <a:cs typeface="Arial" panose="020B0604020202020204" pitchFamily="34" charset="0"/>
                </a:rPr>
                <a:t>COLOMBIA </a:t>
              </a:r>
              <a:r>
                <a:rPr lang="en-US" sz="1400" b="1" dirty="0">
                  <a:solidFill>
                    <a:srgbClr val="FFFFFF"/>
                  </a:solidFill>
                  <a:latin typeface="Arial" panose="020B0604020202020204" pitchFamily="34" charset="0"/>
                  <a:cs typeface="Arial" panose="020B0604020202020204" pitchFamily="34" charset="0"/>
                </a:rPr>
                <a:t>MARITIME</a:t>
              </a:r>
              <a:r>
                <a:rPr lang="es-CO" sz="1400" b="1" dirty="0">
                  <a:solidFill>
                    <a:srgbClr val="FFFFFF"/>
                  </a:solidFill>
                  <a:latin typeface="Arial" panose="020B0604020202020204" pitchFamily="34" charset="0"/>
                  <a:cs typeface="Arial" panose="020B0604020202020204" pitchFamily="34" charset="0"/>
                </a:rPr>
                <a:t> COUNTRY</a:t>
              </a:r>
            </a:p>
          </p:txBody>
        </p:sp>
      </p:grpSp>
      <p:sp>
        <p:nvSpPr>
          <p:cNvPr id="11" name="Rectángulo 10"/>
          <p:cNvSpPr/>
          <p:nvPr/>
        </p:nvSpPr>
        <p:spPr>
          <a:xfrm>
            <a:off x="5364088" y="260648"/>
            <a:ext cx="3639214" cy="738664"/>
          </a:xfrm>
          <a:prstGeom prst="rect">
            <a:avLst/>
          </a:prstGeom>
        </p:spPr>
        <p:txBody>
          <a:bodyPr wrap="square">
            <a:spAutoFit/>
          </a:bodyPr>
          <a:lstStyle/>
          <a:p>
            <a:pPr algn="r">
              <a:defRPr/>
            </a:pPr>
            <a:r>
              <a:rPr lang="es-CO" b="1" dirty="0" err="1" smtClean="0">
                <a:solidFill>
                  <a:prstClr val="black"/>
                </a:solidFill>
                <a:latin typeface="Arial Black" panose="020B0A04020102020204" pitchFamily="34" charset="0"/>
                <a:ea typeface="Tahoma" panose="020B0604030504040204" pitchFamily="34" charset="0"/>
                <a:cs typeface="Arial" panose="020B0604020202020204" pitchFamily="34" charset="0"/>
              </a:rPr>
              <a:t>Middle</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Maritime</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p>
          <a:p>
            <a:pPr algn="r">
              <a:defRPr/>
            </a:pP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Power</a:t>
            </a:r>
            <a:endPar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endParaRPr>
          </a:p>
        </p:txBody>
      </p:sp>
      <p:graphicFrame>
        <p:nvGraphicFramePr>
          <p:cNvPr id="19" name="Diagrama 18"/>
          <p:cNvGraphicFramePr/>
          <p:nvPr>
            <p:extLst>
              <p:ext uri="{D42A27DB-BD31-4B8C-83A1-F6EECF244321}">
                <p14:modId xmlns:p14="http://schemas.microsoft.com/office/powerpoint/2010/main" val="4143590271"/>
              </p:ext>
            </p:extLst>
          </p:nvPr>
        </p:nvGraphicFramePr>
        <p:xfrm>
          <a:off x="560635" y="620688"/>
          <a:ext cx="8043813" cy="57933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0016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0" y="6597352"/>
            <a:ext cx="914400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grpSp>
        <p:nvGrpSpPr>
          <p:cNvPr id="10" name="Grupo 9"/>
          <p:cNvGrpSpPr/>
          <p:nvPr/>
        </p:nvGrpSpPr>
        <p:grpSpPr>
          <a:xfrm>
            <a:off x="251517" y="188640"/>
            <a:ext cx="3445437" cy="432048"/>
            <a:chOff x="-36514" y="317097"/>
            <a:chExt cx="4404784" cy="431049"/>
          </a:xfrm>
        </p:grpSpPr>
        <p:sp>
          <p:nvSpPr>
            <p:cNvPr id="11" name="Rectángulo redondeado 10"/>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4" name="CuadroTexto 13"/>
            <p:cNvSpPr txBox="1"/>
            <p:nvPr/>
          </p:nvSpPr>
          <p:spPr>
            <a:xfrm>
              <a:off x="-36514" y="384919"/>
              <a:ext cx="4404784" cy="307065"/>
            </a:xfrm>
            <a:prstGeom prst="rect">
              <a:avLst/>
            </a:prstGeom>
            <a:noFill/>
          </p:spPr>
          <p:txBody>
            <a:bodyPr wrap="square" rtlCol="0">
              <a:spAutoFit/>
            </a:bodyPr>
            <a:lstStyle/>
            <a:p>
              <a:r>
                <a:rPr lang="es-CO" sz="1400" b="1" dirty="0">
                  <a:solidFill>
                    <a:srgbClr val="FFFFFF"/>
                  </a:solidFill>
                  <a:latin typeface="Arial" panose="020B0604020202020204" pitchFamily="34" charset="0"/>
                  <a:cs typeface="Arial" panose="020B0604020202020204" pitchFamily="34" charset="0"/>
                </a:rPr>
                <a:t>COLOMBIA </a:t>
              </a:r>
              <a:r>
                <a:rPr lang="en-US" sz="1400" b="1" dirty="0">
                  <a:solidFill>
                    <a:srgbClr val="FFFFFF"/>
                  </a:solidFill>
                  <a:latin typeface="Arial" panose="020B0604020202020204" pitchFamily="34" charset="0"/>
                  <a:cs typeface="Arial" panose="020B0604020202020204" pitchFamily="34" charset="0"/>
                </a:rPr>
                <a:t>MARITIME</a:t>
              </a:r>
              <a:r>
                <a:rPr lang="es-CO" sz="1400" b="1" dirty="0">
                  <a:solidFill>
                    <a:srgbClr val="FFFFFF"/>
                  </a:solidFill>
                  <a:latin typeface="Arial" panose="020B0604020202020204" pitchFamily="34" charset="0"/>
                  <a:cs typeface="Arial" panose="020B0604020202020204" pitchFamily="34" charset="0"/>
                </a:rPr>
                <a:t> COUNTRY</a:t>
              </a:r>
            </a:p>
          </p:txBody>
        </p:sp>
      </p:grpSp>
      <p:graphicFrame>
        <p:nvGraphicFramePr>
          <p:cNvPr id="3" name="Diagrama 2"/>
          <p:cNvGraphicFramePr/>
          <p:nvPr>
            <p:extLst/>
          </p:nvPr>
        </p:nvGraphicFramePr>
        <p:xfrm>
          <a:off x="702208" y="946020"/>
          <a:ext cx="7542200" cy="5291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ángulo 14"/>
          <p:cNvSpPr/>
          <p:nvPr/>
        </p:nvSpPr>
        <p:spPr>
          <a:xfrm>
            <a:off x="4211960" y="0"/>
            <a:ext cx="4359294" cy="830997"/>
          </a:xfrm>
          <a:prstGeom prst="rect">
            <a:avLst/>
          </a:prstGeom>
        </p:spPr>
        <p:txBody>
          <a:bodyPr wrap="square">
            <a:spAutoFit/>
          </a:bodyPr>
          <a:lstStyle/>
          <a:p>
            <a:pPr algn="r">
              <a:defRPr/>
            </a:pPr>
            <a:r>
              <a:rPr lang="es-CO" dirty="0" err="1">
                <a:solidFill>
                  <a:prstClr val="black"/>
                </a:solidFill>
                <a:latin typeface="Arial Black" panose="020B0A04020102020204" pitchFamily="34" charset="0"/>
                <a:ea typeface="Tahoma" panose="020B0604030504040204" pitchFamily="34" charset="0"/>
                <a:cs typeface="Arial" panose="020B0604020202020204" pitchFamily="34" charset="0"/>
              </a:rPr>
              <a:t>Maritime</a:t>
            </a:r>
            <a:r>
              <a:rPr lang="es-CO" sz="2400" dirty="0">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rPr>
              <a:t> </a:t>
            </a:r>
          </a:p>
          <a:p>
            <a:pPr algn="r">
              <a:defRPr/>
            </a:pPr>
            <a:r>
              <a:rPr lang="es-CO" sz="2400" dirty="0" err="1">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rPr>
              <a:t>Interests</a:t>
            </a:r>
            <a:endParaRPr lang="es-CO" sz="2400" dirty="0">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49785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0" y="6597352"/>
            <a:ext cx="914400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0" name="Grupo 9"/>
          <p:cNvGrpSpPr/>
          <p:nvPr/>
        </p:nvGrpSpPr>
        <p:grpSpPr>
          <a:xfrm>
            <a:off x="251517" y="188640"/>
            <a:ext cx="3445437" cy="432048"/>
            <a:chOff x="-36514" y="317097"/>
            <a:chExt cx="4404784" cy="431049"/>
          </a:xfrm>
        </p:grpSpPr>
        <p:sp>
          <p:nvSpPr>
            <p:cNvPr id="11" name="Rectángulo redondeado 10"/>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14" name="CuadroTexto 13"/>
            <p:cNvSpPr txBox="1"/>
            <p:nvPr/>
          </p:nvSpPr>
          <p:spPr>
            <a:xfrm>
              <a:off x="-36514" y="384919"/>
              <a:ext cx="4404784" cy="307065"/>
            </a:xfrm>
            <a:prstGeom prst="rect">
              <a:avLst/>
            </a:prstGeom>
            <a:noFill/>
          </p:spPr>
          <p:txBody>
            <a:bodyPr wrap="square" rtlCol="0">
              <a:spAutoFit/>
            </a:bodyPr>
            <a:lstStyle/>
            <a:p>
              <a:r>
                <a:rPr lang="es-CO" sz="1400" b="1" dirty="0" smtClean="0">
                  <a:solidFill>
                    <a:srgbClr val="FFFFFF"/>
                  </a:solidFill>
                  <a:latin typeface="Arial" panose="020B0604020202020204" pitchFamily="34" charset="0"/>
                  <a:cs typeface="Arial" panose="020B0604020202020204" pitchFamily="34" charset="0"/>
                </a:rPr>
                <a:t>COLOMBIA </a:t>
              </a:r>
              <a:r>
                <a:rPr lang="en-US" sz="1400" b="1" dirty="0" smtClean="0">
                  <a:solidFill>
                    <a:srgbClr val="FFFFFF"/>
                  </a:solidFill>
                  <a:latin typeface="Arial" panose="020B0604020202020204" pitchFamily="34" charset="0"/>
                  <a:cs typeface="Arial" panose="020B0604020202020204" pitchFamily="34" charset="0"/>
                </a:rPr>
                <a:t>MARITIME</a:t>
              </a:r>
              <a:r>
                <a:rPr lang="es-CO" sz="1400" b="1" dirty="0" smtClean="0">
                  <a:solidFill>
                    <a:srgbClr val="FFFFFF"/>
                  </a:solidFill>
                  <a:latin typeface="Arial" panose="020B0604020202020204" pitchFamily="34" charset="0"/>
                  <a:cs typeface="Arial" panose="020B0604020202020204" pitchFamily="34" charset="0"/>
                </a:rPr>
                <a:t> COUNTRY</a:t>
              </a:r>
              <a:endParaRPr lang="es-CO" sz="1400" b="1" dirty="0">
                <a:solidFill>
                  <a:srgbClr val="FFFFFF"/>
                </a:solidFill>
                <a:latin typeface="Arial" panose="020B0604020202020204" pitchFamily="34" charset="0"/>
                <a:cs typeface="Arial" panose="020B0604020202020204" pitchFamily="34" charset="0"/>
              </a:endParaRPr>
            </a:p>
          </p:txBody>
        </p:sp>
      </p:grpSp>
      <p:graphicFrame>
        <p:nvGraphicFramePr>
          <p:cNvPr id="3" name="Diagrama 2"/>
          <p:cNvGraphicFramePr/>
          <p:nvPr>
            <p:extLst/>
          </p:nvPr>
        </p:nvGraphicFramePr>
        <p:xfrm>
          <a:off x="702208" y="946020"/>
          <a:ext cx="8190272" cy="5291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ángulo 14"/>
          <p:cNvSpPr/>
          <p:nvPr/>
        </p:nvSpPr>
        <p:spPr>
          <a:xfrm>
            <a:off x="4211960" y="0"/>
            <a:ext cx="4359294" cy="830997"/>
          </a:xfrm>
          <a:prstGeom prst="rect">
            <a:avLst/>
          </a:prstGeom>
        </p:spPr>
        <p:txBody>
          <a:bodyPr wrap="square">
            <a:spAutoFit/>
          </a:bodyPr>
          <a:lstStyle/>
          <a:p>
            <a:pPr algn="r">
              <a:defRPr/>
            </a:pPr>
            <a:r>
              <a:rPr lang="es-CO" dirty="0" err="1" smtClean="0">
                <a:latin typeface="Arial Black" panose="020B0A04020102020204" pitchFamily="34" charset="0"/>
                <a:ea typeface="Tahoma" panose="020B0604030504040204" pitchFamily="34" charset="0"/>
                <a:cs typeface="Arial" panose="020B0604020202020204" pitchFamily="34" charset="0"/>
              </a:rPr>
              <a:t>Maritime</a:t>
            </a:r>
            <a:r>
              <a:rPr lang="es-CO" sz="2400" dirty="0" smtClean="0">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rPr>
              <a:t> </a:t>
            </a:r>
          </a:p>
          <a:p>
            <a:pPr algn="r">
              <a:defRPr/>
            </a:pPr>
            <a:r>
              <a:rPr lang="es-CO" sz="2400" dirty="0" err="1" smtClean="0">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rPr>
              <a:t>Interests</a:t>
            </a:r>
            <a:endParaRPr lang="es-CO" sz="2400" dirty="0">
              <a:solidFill>
                <a:srgbClr val="1F497D">
                  <a:lumMod val="75000"/>
                </a:srgbClr>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501389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51517" y="188640"/>
            <a:ext cx="3445437" cy="432048"/>
            <a:chOff x="-36514" y="317097"/>
            <a:chExt cx="4404784" cy="431049"/>
          </a:xfrm>
        </p:grpSpPr>
        <p:sp>
          <p:nvSpPr>
            <p:cNvPr id="5" name="Rectángulo redondeado 4"/>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6" name="CuadroTexto 5"/>
            <p:cNvSpPr txBox="1"/>
            <p:nvPr/>
          </p:nvSpPr>
          <p:spPr>
            <a:xfrm>
              <a:off x="-36514" y="384919"/>
              <a:ext cx="4404784" cy="307065"/>
            </a:xfrm>
            <a:prstGeom prst="rect">
              <a:avLst/>
            </a:prstGeom>
            <a:noFill/>
          </p:spPr>
          <p:txBody>
            <a:bodyPr wrap="square" rtlCol="0">
              <a:spAutoFit/>
            </a:bodyPr>
            <a:lstStyle/>
            <a:p>
              <a:r>
                <a:rPr lang="es-CO" sz="1400" b="1" dirty="0">
                  <a:solidFill>
                    <a:srgbClr val="FFFFFF"/>
                  </a:solidFill>
                  <a:latin typeface="Arial" panose="020B0604020202020204" pitchFamily="34" charset="0"/>
                  <a:cs typeface="Arial" panose="020B0604020202020204" pitchFamily="34" charset="0"/>
                </a:rPr>
                <a:t>COLOMBIA </a:t>
              </a:r>
              <a:r>
                <a:rPr lang="en-US" sz="1400" b="1" dirty="0">
                  <a:solidFill>
                    <a:srgbClr val="FFFFFF"/>
                  </a:solidFill>
                  <a:latin typeface="Arial" panose="020B0604020202020204" pitchFamily="34" charset="0"/>
                  <a:cs typeface="Arial" panose="020B0604020202020204" pitchFamily="34" charset="0"/>
                </a:rPr>
                <a:t>MARITIME</a:t>
              </a:r>
              <a:r>
                <a:rPr lang="es-CO" sz="1400" b="1" dirty="0">
                  <a:solidFill>
                    <a:srgbClr val="FFFFFF"/>
                  </a:solidFill>
                  <a:latin typeface="Arial" panose="020B0604020202020204" pitchFamily="34" charset="0"/>
                  <a:cs typeface="Arial" panose="020B0604020202020204" pitchFamily="34" charset="0"/>
                </a:rPr>
                <a:t> COUNTRY</a:t>
              </a:r>
            </a:p>
          </p:txBody>
        </p:sp>
      </p:grpSp>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0032" y="908719"/>
            <a:ext cx="4168462" cy="2544990"/>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176" y="3684318"/>
            <a:ext cx="4362556" cy="2504240"/>
          </a:xfrm>
          <a:prstGeom prst="rect">
            <a:avLst/>
          </a:prstGeom>
        </p:spPr>
      </p:pic>
      <p:pic>
        <p:nvPicPr>
          <p:cNvPr id="9" name="Imagen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0078" y="908720"/>
            <a:ext cx="4352653" cy="2545892"/>
          </a:xfrm>
          <a:prstGeom prst="rect">
            <a:avLst/>
          </a:prstGeom>
        </p:spPr>
      </p:pic>
      <p:sp>
        <p:nvSpPr>
          <p:cNvPr id="10" name="AutoShape 2" descr="Resultado de imagen para dim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2" name="Picture 4" descr="Resultado de imagen para dim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49551" y="4936438"/>
            <a:ext cx="2784175" cy="10848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relacionad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328" y="3843833"/>
            <a:ext cx="1489325" cy="20864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comision colombiana del ocean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69647" y="3800953"/>
            <a:ext cx="2857500" cy="904876"/>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5004048" y="44624"/>
            <a:ext cx="3927246" cy="830997"/>
          </a:xfrm>
          <a:prstGeom prst="rect">
            <a:avLst/>
          </a:prstGeom>
        </p:spPr>
        <p:txBody>
          <a:bodyPr wrap="square">
            <a:spAutoFit/>
          </a:bodyPr>
          <a:lstStyle/>
          <a:p>
            <a:pPr algn="r">
              <a:defRPr/>
            </a:pP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Strategy</a:t>
            </a: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  </a:t>
            </a:r>
          </a:p>
          <a:p>
            <a:pPr algn="r">
              <a:defRPr/>
            </a:pP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Developers</a:t>
            </a: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 </a:t>
            </a:r>
          </a:p>
        </p:txBody>
      </p:sp>
      <p:sp>
        <p:nvSpPr>
          <p:cNvPr id="17" name="Rectángulo 16"/>
          <p:cNvSpPr/>
          <p:nvPr/>
        </p:nvSpPr>
        <p:spPr>
          <a:xfrm>
            <a:off x="0" y="6597352"/>
            <a:ext cx="9144000" cy="288032"/>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45042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TAGON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1720" y="1340768"/>
            <a:ext cx="5029200" cy="4760976"/>
          </a:xfrm>
          <a:prstGeom prst="rect">
            <a:avLst/>
          </a:prstGeom>
        </p:spPr>
      </p:pic>
      <p:sp>
        <p:nvSpPr>
          <p:cNvPr id="15" name="Rectángulo 14"/>
          <p:cNvSpPr/>
          <p:nvPr/>
        </p:nvSpPr>
        <p:spPr>
          <a:xfrm>
            <a:off x="0" y="6669360"/>
            <a:ext cx="9180512" cy="377164"/>
          </a:xfrm>
          <a:prstGeom prst="rect">
            <a:avLst/>
          </a:prstGeom>
          <a:solidFill>
            <a:srgbClr val="0722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6" name="22 CuadroTexto"/>
          <p:cNvSpPr txBox="1"/>
          <p:nvPr/>
        </p:nvSpPr>
        <p:spPr>
          <a:xfrm>
            <a:off x="2843807" y="973059"/>
            <a:ext cx="3494418" cy="338554"/>
          </a:xfrm>
          <a:prstGeom prst="rect">
            <a:avLst/>
          </a:prstGeom>
          <a:noFill/>
        </p:spPr>
        <p:txBody>
          <a:bodyPr wrap="none" rtlCol="0">
            <a:spAutoFit/>
          </a:bodyPr>
          <a:lstStyle/>
          <a:p>
            <a:r>
              <a:rPr lang="es-CO" sz="1600" dirty="0" smtClean="0">
                <a:solidFill>
                  <a:srgbClr val="07224A"/>
                </a:solidFill>
                <a:latin typeface="Arial"/>
                <a:cs typeface="Arial"/>
              </a:rPr>
              <a:t>NATIONAL DEFENSE </a:t>
            </a:r>
            <a:r>
              <a:rPr lang="es-CO" sz="1600" dirty="0">
                <a:solidFill>
                  <a:srgbClr val="07224A"/>
                </a:solidFill>
                <a:latin typeface="Arial"/>
                <a:cs typeface="Arial"/>
              </a:rPr>
              <a:t>&amp; SECURITY</a:t>
            </a:r>
            <a:endParaRPr lang="es-CO" sz="1600" b="1" dirty="0">
              <a:solidFill>
                <a:srgbClr val="1F497D">
                  <a:lumMod val="75000"/>
                </a:srgbClr>
              </a:solidFill>
              <a:latin typeface="Arial"/>
              <a:cs typeface="Arial"/>
            </a:endParaRPr>
          </a:p>
        </p:txBody>
      </p:sp>
      <p:sp>
        <p:nvSpPr>
          <p:cNvPr id="17" name="22 CuadroTexto"/>
          <p:cNvSpPr txBox="1"/>
          <p:nvPr/>
        </p:nvSpPr>
        <p:spPr>
          <a:xfrm>
            <a:off x="318991" y="3212976"/>
            <a:ext cx="1807674" cy="584775"/>
          </a:xfrm>
          <a:prstGeom prst="rect">
            <a:avLst/>
          </a:prstGeom>
          <a:noFill/>
        </p:spPr>
        <p:txBody>
          <a:bodyPr wrap="none" rtlCol="0">
            <a:spAutoFit/>
          </a:bodyPr>
          <a:lstStyle/>
          <a:p>
            <a:pPr algn="ctr"/>
            <a:r>
              <a:rPr lang="es-CO" sz="1600" dirty="0">
                <a:solidFill>
                  <a:srgbClr val="07224A"/>
                </a:solidFill>
                <a:latin typeface="Arial"/>
                <a:cs typeface="Arial"/>
              </a:rPr>
              <a:t>INTERNATIONAL</a:t>
            </a:r>
          </a:p>
          <a:p>
            <a:pPr algn="ctr"/>
            <a:r>
              <a:rPr lang="es-CO" sz="1600" dirty="0" smtClean="0">
                <a:solidFill>
                  <a:srgbClr val="07224A"/>
                </a:solidFill>
                <a:latin typeface="Arial"/>
                <a:cs typeface="Arial"/>
              </a:rPr>
              <a:t>PROJECTION</a:t>
            </a:r>
            <a:endParaRPr lang="es-CO" sz="1600" dirty="0">
              <a:solidFill>
                <a:srgbClr val="1F497D">
                  <a:lumMod val="75000"/>
                </a:srgbClr>
              </a:solidFill>
              <a:latin typeface="Arial"/>
              <a:cs typeface="Arial"/>
            </a:endParaRPr>
          </a:p>
        </p:txBody>
      </p:sp>
      <p:sp>
        <p:nvSpPr>
          <p:cNvPr id="18" name="22 CuadroTexto"/>
          <p:cNvSpPr txBox="1"/>
          <p:nvPr/>
        </p:nvSpPr>
        <p:spPr>
          <a:xfrm>
            <a:off x="6937589" y="2993434"/>
            <a:ext cx="2242923" cy="584775"/>
          </a:xfrm>
          <a:prstGeom prst="rect">
            <a:avLst/>
          </a:prstGeom>
          <a:noFill/>
        </p:spPr>
        <p:txBody>
          <a:bodyPr wrap="none" rtlCol="0">
            <a:spAutoFit/>
          </a:bodyPr>
          <a:lstStyle/>
          <a:p>
            <a:pPr algn="ctr"/>
            <a:r>
              <a:rPr lang="es-CO" sz="1600" dirty="0">
                <a:solidFill>
                  <a:srgbClr val="07224A"/>
                </a:solidFill>
                <a:latin typeface="Arial"/>
                <a:cs typeface="Arial"/>
              </a:rPr>
              <a:t>MARITIME AND </a:t>
            </a:r>
          </a:p>
          <a:p>
            <a:pPr algn="ctr"/>
            <a:r>
              <a:rPr lang="es-CO" sz="1600" dirty="0" smtClean="0">
                <a:solidFill>
                  <a:srgbClr val="07224A"/>
                </a:solidFill>
                <a:latin typeface="Arial"/>
                <a:cs typeface="Arial"/>
              </a:rPr>
              <a:t>RIVERIAN </a:t>
            </a:r>
            <a:r>
              <a:rPr lang="es-CO" sz="1600" dirty="0">
                <a:solidFill>
                  <a:srgbClr val="07224A"/>
                </a:solidFill>
                <a:latin typeface="Arial"/>
                <a:cs typeface="Arial"/>
              </a:rPr>
              <a:t>SECURITY</a:t>
            </a:r>
            <a:endParaRPr lang="es-CO" sz="1600" dirty="0">
              <a:solidFill>
                <a:srgbClr val="1F497D">
                  <a:lumMod val="75000"/>
                </a:srgbClr>
              </a:solidFill>
              <a:latin typeface="Arial"/>
              <a:cs typeface="Arial"/>
            </a:endParaRPr>
          </a:p>
        </p:txBody>
      </p:sp>
      <p:pic>
        <p:nvPicPr>
          <p:cNvPr id="13" name="Imagen 12" descr="Escudo Armada CORREGIDO NEGRA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5896" y="2564904"/>
            <a:ext cx="2032298" cy="2524462"/>
          </a:xfrm>
          <a:prstGeom prst="rect">
            <a:avLst/>
          </a:prstGeom>
        </p:spPr>
      </p:pic>
      <p:sp>
        <p:nvSpPr>
          <p:cNvPr id="20" name="22 CuadroTexto"/>
          <p:cNvSpPr txBox="1"/>
          <p:nvPr/>
        </p:nvSpPr>
        <p:spPr>
          <a:xfrm>
            <a:off x="912584" y="5661248"/>
            <a:ext cx="1785232" cy="584775"/>
          </a:xfrm>
          <a:prstGeom prst="rect">
            <a:avLst/>
          </a:prstGeom>
          <a:noFill/>
        </p:spPr>
        <p:txBody>
          <a:bodyPr wrap="none" rtlCol="0">
            <a:spAutoFit/>
          </a:bodyPr>
          <a:lstStyle/>
          <a:p>
            <a:pPr algn="ctr"/>
            <a:r>
              <a:rPr lang="es-CO" sz="1600" dirty="0" smtClean="0">
                <a:solidFill>
                  <a:srgbClr val="07224A"/>
                </a:solidFill>
                <a:latin typeface="Arial"/>
                <a:cs typeface="Arial"/>
              </a:rPr>
              <a:t>ENVIROMENTAL</a:t>
            </a:r>
            <a:endParaRPr lang="es-CO" sz="1600" dirty="0">
              <a:solidFill>
                <a:srgbClr val="07224A"/>
              </a:solidFill>
              <a:latin typeface="Arial"/>
              <a:cs typeface="Arial"/>
            </a:endParaRPr>
          </a:p>
          <a:p>
            <a:pPr algn="ctr"/>
            <a:r>
              <a:rPr lang="es-CO" sz="1600" dirty="0" smtClean="0">
                <a:solidFill>
                  <a:srgbClr val="07224A"/>
                </a:solidFill>
                <a:latin typeface="Arial"/>
                <a:cs typeface="Arial"/>
              </a:rPr>
              <a:t>SECURITY</a:t>
            </a:r>
            <a:endParaRPr lang="es-CO" sz="1600" dirty="0">
              <a:solidFill>
                <a:srgbClr val="1F497D">
                  <a:lumMod val="75000"/>
                </a:srgbClr>
              </a:solidFill>
              <a:latin typeface="Arial"/>
              <a:cs typeface="Arial"/>
            </a:endParaRPr>
          </a:p>
        </p:txBody>
      </p:sp>
      <p:sp>
        <p:nvSpPr>
          <p:cNvPr id="21" name="22 CuadroTexto"/>
          <p:cNvSpPr txBox="1"/>
          <p:nvPr/>
        </p:nvSpPr>
        <p:spPr>
          <a:xfrm>
            <a:off x="6195697" y="5661248"/>
            <a:ext cx="1789271" cy="584775"/>
          </a:xfrm>
          <a:prstGeom prst="rect">
            <a:avLst/>
          </a:prstGeom>
          <a:noFill/>
        </p:spPr>
        <p:txBody>
          <a:bodyPr wrap="none" rtlCol="0">
            <a:spAutoFit/>
          </a:bodyPr>
          <a:lstStyle/>
          <a:p>
            <a:pPr algn="ctr"/>
            <a:r>
              <a:rPr lang="es-CO" sz="1600" dirty="0" err="1">
                <a:solidFill>
                  <a:srgbClr val="07224A"/>
                </a:solidFill>
                <a:latin typeface="Arial"/>
                <a:cs typeface="Arial"/>
              </a:rPr>
              <a:t>MARITIME</a:t>
            </a:r>
            <a:endParaRPr lang="es-CO" sz="1600" dirty="0">
              <a:solidFill>
                <a:srgbClr val="07224A"/>
              </a:solidFill>
              <a:latin typeface="Arial"/>
              <a:cs typeface="Arial"/>
            </a:endParaRPr>
          </a:p>
          <a:p>
            <a:pPr algn="ctr"/>
            <a:r>
              <a:rPr lang="es-CO" sz="1600" dirty="0">
                <a:solidFill>
                  <a:srgbClr val="07224A"/>
                </a:solidFill>
                <a:latin typeface="Arial"/>
                <a:cs typeface="Arial"/>
              </a:rPr>
              <a:t> </a:t>
            </a:r>
            <a:r>
              <a:rPr lang="es-CO" sz="1600" dirty="0" err="1">
                <a:solidFill>
                  <a:srgbClr val="07224A"/>
                </a:solidFill>
                <a:latin typeface="Arial"/>
                <a:cs typeface="Arial"/>
              </a:rPr>
              <a:t>DEVELOPMENT</a:t>
            </a:r>
            <a:endParaRPr lang="es-CO" sz="1600" dirty="0">
              <a:solidFill>
                <a:srgbClr val="1F497D">
                  <a:lumMod val="75000"/>
                </a:srgbClr>
              </a:solidFill>
              <a:latin typeface="Arial"/>
              <a:cs typeface="Arial"/>
            </a:endParaRPr>
          </a:p>
        </p:txBody>
      </p:sp>
      <p:cxnSp>
        <p:nvCxnSpPr>
          <p:cNvPr id="19" name="Conector recto 18"/>
          <p:cNvCxnSpPr/>
          <p:nvPr/>
        </p:nvCxnSpPr>
        <p:spPr>
          <a:xfrm>
            <a:off x="323528" y="3861048"/>
            <a:ext cx="1800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ector recto 23"/>
          <p:cNvCxnSpPr/>
          <p:nvPr/>
        </p:nvCxnSpPr>
        <p:spPr>
          <a:xfrm>
            <a:off x="965651" y="6272495"/>
            <a:ext cx="1800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a:off x="6188246" y="6251092"/>
            <a:ext cx="1800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ector recto 25"/>
          <p:cNvCxnSpPr/>
          <p:nvPr/>
        </p:nvCxnSpPr>
        <p:spPr>
          <a:xfrm>
            <a:off x="7072948" y="3704089"/>
            <a:ext cx="1800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flipV="1">
            <a:off x="3491880" y="1340768"/>
            <a:ext cx="2304256" cy="1"/>
          </a:xfrm>
          <a:prstGeom prst="line">
            <a:avLst/>
          </a:prstGeom>
        </p:spPr>
        <p:style>
          <a:lnRef idx="2">
            <a:schemeClr val="accent1"/>
          </a:lnRef>
          <a:fillRef idx="0">
            <a:schemeClr val="accent1"/>
          </a:fillRef>
          <a:effectRef idx="1">
            <a:schemeClr val="accent1"/>
          </a:effectRef>
          <a:fontRef idx="minor">
            <a:schemeClr val="tx1"/>
          </a:fontRef>
        </p:style>
      </p:cxnSp>
      <p:sp>
        <p:nvSpPr>
          <p:cNvPr id="31" name="CuadroTexto 30"/>
          <p:cNvSpPr txBox="1"/>
          <p:nvPr/>
        </p:nvSpPr>
        <p:spPr>
          <a:xfrm>
            <a:off x="107504" y="332656"/>
            <a:ext cx="2736303" cy="307777"/>
          </a:xfrm>
          <a:prstGeom prst="rect">
            <a:avLst/>
          </a:prstGeom>
          <a:noFill/>
        </p:spPr>
        <p:txBody>
          <a:bodyPr wrap="square" rtlCol="0">
            <a:spAutoFit/>
          </a:bodyPr>
          <a:lstStyle/>
          <a:p>
            <a:r>
              <a:rPr lang="es-ES" sz="1400" dirty="0">
                <a:solidFill>
                  <a:srgbClr val="FFFFFF"/>
                </a:solidFill>
                <a:latin typeface="Times"/>
                <a:cs typeface="Times"/>
              </a:rPr>
              <a:t>COLOMBIA, PAÍS MARÍTIMO</a:t>
            </a:r>
          </a:p>
        </p:txBody>
      </p:sp>
      <p:grpSp>
        <p:nvGrpSpPr>
          <p:cNvPr id="22" name="Grupo 21"/>
          <p:cNvGrpSpPr/>
          <p:nvPr/>
        </p:nvGrpSpPr>
        <p:grpSpPr>
          <a:xfrm>
            <a:off x="251517" y="188640"/>
            <a:ext cx="3445437" cy="432048"/>
            <a:chOff x="-36514" y="317097"/>
            <a:chExt cx="4404784" cy="431049"/>
          </a:xfrm>
        </p:grpSpPr>
        <p:sp>
          <p:nvSpPr>
            <p:cNvPr id="28" name="Rectángulo redondeado 27"/>
            <p:cNvSpPr/>
            <p:nvPr/>
          </p:nvSpPr>
          <p:spPr>
            <a:xfrm>
              <a:off x="0" y="317097"/>
              <a:ext cx="4067944" cy="431049"/>
            </a:xfrm>
            <a:prstGeom prst="roundRect">
              <a:avLst/>
            </a:prstGeom>
            <a:solidFill>
              <a:schemeClr val="tx2"/>
            </a:solid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rtlCol="0" anchor="ctr"/>
            <a:lstStyle/>
            <a:p>
              <a:pPr algn="ctr"/>
              <a:endParaRPr lang="en-US">
                <a:solidFill>
                  <a:prstClr val="white"/>
                </a:solidFill>
              </a:endParaRPr>
            </a:p>
          </p:txBody>
        </p:sp>
        <p:sp>
          <p:nvSpPr>
            <p:cNvPr id="32" name="CuadroTexto 31"/>
            <p:cNvSpPr txBox="1"/>
            <p:nvPr/>
          </p:nvSpPr>
          <p:spPr>
            <a:xfrm>
              <a:off x="-36514" y="384919"/>
              <a:ext cx="4404784" cy="307065"/>
            </a:xfrm>
            <a:prstGeom prst="rect">
              <a:avLst/>
            </a:prstGeom>
            <a:noFill/>
          </p:spPr>
          <p:txBody>
            <a:bodyPr wrap="square" rtlCol="0">
              <a:spAutoFit/>
            </a:bodyPr>
            <a:lstStyle/>
            <a:p>
              <a:r>
                <a:rPr lang="es-CO" sz="1400" b="1" dirty="0">
                  <a:solidFill>
                    <a:srgbClr val="FFFFFF"/>
                  </a:solidFill>
                  <a:latin typeface="Arial" panose="020B0604020202020204" pitchFamily="34" charset="0"/>
                  <a:cs typeface="Arial" panose="020B0604020202020204" pitchFamily="34" charset="0"/>
                </a:rPr>
                <a:t>COLOMBIA </a:t>
              </a:r>
              <a:r>
                <a:rPr lang="en-US" sz="1400" b="1" dirty="0">
                  <a:solidFill>
                    <a:srgbClr val="FFFFFF"/>
                  </a:solidFill>
                  <a:latin typeface="Arial" panose="020B0604020202020204" pitchFamily="34" charset="0"/>
                  <a:cs typeface="Arial" panose="020B0604020202020204" pitchFamily="34" charset="0"/>
                </a:rPr>
                <a:t>MARITIME</a:t>
              </a:r>
              <a:r>
                <a:rPr lang="es-CO" sz="1400" b="1" dirty="0">
                  <a:solidFill>
                    <a:srgbClr val="FFFFFF"/>
                  </a:solidFill>
                  <a:latin typeface="Arial" panose="020B0604020202020204" pitchFamily="34" charset="0"/>
                  <a:cs typeface="Arial" panose="020B0604020202020204" pitchFamily="34" charset="0"/>
                </a:rPr>
                <a:t> COUNTRY</a:t>
              </a:r>
            </a:p>
          </p:txBody>
        </p:sp>
      </p:grpSp>
      <p:sp>
        <p:nvSpPr>
          <p:cNvPr id="33" name="Rectángulo 32"/>
          <p:cNvSpPr/>
          <p:nvPr/>
        </p:nvSpPr>
        <p:spPr>
          <a:xfrm>
            <a:off x="5076056" y="260648"/>
            <a:ext cx="3927246" cy="830997"/>
          </a:xfrm>
          <a:prstGeom prst="rect">
            <a:avLst/>
          </a:prstGeom>
        </p:spPr>
        <p:txBody>
          <a:bodyPr wrap="square">
            <a:spAutoFit/>
          </a:bodyPr>
          <a:lstStyle/>
          <a:p>
            <a:pPr algn="r">
              <a:defRPr/>
            </a:pP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Colombian</a:t>
            </a:r>
            <a:r>
              <a:rPr lang="es-CO" b="1" dirty="0">
                <a:solidFill>
                  <a:prstClr val="black"/>
                </a:solidFill>
                <a:latin typeface="Arial Black" panose="020B0A04020102020204" pitchFamily="34" charset="0"/>
                <a:ea typeface="Tahoma" panose="020B0604030504040204" pitchFamily="34" charset="0"/>
                <a:cs typeface="Arial" panose="020B0604020202020204" pitchFamily="34" charset="0"/>
              </a:rPr>
              <a:t> </a:t>
            </a:r>
            <a:r>
              <a:rPr lang="es-CO" b="1" dirty="0" err="1">
                <a:solidFill>
                  <a:prstClr val="black"/>
                </a:solidFill>
                <a:latin typeface="Arial Black" panose="020B0A04020102020204" pitchFamily="34" charset="0"/>
                <a:ea typeface="Tahoma" panose="020B0604030504040204" pitchFamily="34" charset="0"/>
                <a:cs typeface="Arial" panose="020B0604020202020204" pitchFamily="34" charset="0"/>
              </a:rPr>
              <a:t>Navy</a:t>
            </a: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  </a:t>
            </a:r>
          </a:p>
          <a:p>
            <a:pPr algn="r">
              <a:defRPr/>
            </a:pPr>
            <a:r>
              <a:rPr lang="es-CO" sz="2400" b="1" dirty="0" err="1">
                <a:solidFill>
                  <a:srgbClr val="1F497D"/>
                </a:solidFill>
                <a:latin typeface="Arial Black" panose="020B0A04020102020204" pitchFamily="34" charset="0"/>
                <a:ea typeface="Tahoma" panose="020B0604030504040204" pitchFamily="34" charset="0"/>
                <a:cs typeface="Arial" panose="020B0604020202020204" pitchFamily="34" charset="0"/>
              </a:rPr>
              <a:t>Strategy</a:t>
            </a:r>
            <a:r>
              <a:rPr lang="es-CO" sz="2400" b="1" dirty="0">
                <a:solidFill>
                  <a:srgbClr val="1F497D"/>
                </a:solidFill>
                <a:latin typeface="Arial Black" panose="020B0A04020102020204" pitchFamily="34" charset="0"/>
                <a:ea typeface="Tahoma" panose="020B0604030504040204" pitchFamily="34" charset="0"/>
                <a:cs typeface="Arial" panose="020B0604020202020204" pitchFamily="34" charset="0"/>
              </a:rPr>
              <a:t> </a:t>
            </a:r>
          </a:p>
        </p:txBody>
      </p:sp>
    </p:spTree>
    <p:extLst>
      <p:ext uri="{BB962C8B-B14F-4D97-AF65-F5344CB8AC3E}">
        <p14:creationId xmlns:p14="http://schemas.microsoft.com/office/powerpoint/2010/main" val="335690654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tretch>
            <a:fillRect/>
          </a:stretch>
        </a:blipFill>
        <a:ln>
          <a:noFill/>
        </a:ln>
        <a:effectLst/>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TotalTime>
  <Words>2089</Words>
  <Application>Microsoft Office PowerPoint</Application>
  <PresentationFormat>On-screen Show (4:3)</PresentationFormat>
  <Paragraphs>772</Paragraphs>
  <Slides>32</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Arial Black</vt:lpstr>
      <vt:lpstr>Arial Narrow</vt:lpstr>
      <vt:lpstr>Arial Narrow Bold</vt:lpstr>
      <vt:lpstr>Calibri</vt:lpstr>
      <vt:lpstr>Gill Sans</vt:lpstr>
      <vt:lpstr>inherit</vt:lpstr>
      <vt:lpstr>Tahoma</vt:lpstr>
      <vt:lpstr>Times</vt:lpstr>
      <vt:lpstr>Times New Roman</vt:lpstr>
      <vt:lpstr>Verdana</vt:lpstr>
      <vt:lpstr>Tema de Office</vt:lpstr>
      <vt:lpstr>1_Tema de Office</vt:lpstr>
      <vt:lpstr>CATEGORY A HYDROGRAPHY COURSE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PASANTIAS</dc:creator>
  <cp:lastModifiedBy>Alberto Costa Neves</cp:lastModifiedBy>
  <cp:revision>254</cp:revision>
  <dcterms:created xsi:type="dcterms:W3CDTF">2018-10-25T09:07:37Z</dcterms:created>
  <dcterms:modified xsi:type="dcterms:W3CDTF">2018-11-28T16:36:49Z</dcterms:modified>
</cp:coreProperties>
</file>