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8"/>
  </p:notesMasterIdLst>
  <p:handoutMasterIdLst>
    <p:handoutMasterId r:id="rId39"/>
  </p:handoutMasterIdLst>
  <p:sldIdLst>
    <p:sldId id="535" r:id="rId2"/>
    <p:sldId id="607" r:id="rId3"/>
    <p:sldId id="608" r:id="rId4"/>
    <p:sldId id="609" r:id="rId5"/>
    <p:sldId id="610" r:id="rId6"/>
    <p:sldId id="611" r:id="rId7"/>
    <p:sldId id="612" r:id="rId8"/>
    <p:sldId id="613" r:id="rId9"/>
    <p:sldId id="614" r:id="rId10"/>
    <p:sldId id="615" r:id="rId11"/>
    <p:sldId id="616" r:id="rId12"/>
    <p:sldId id="617" r:id="rId13"/>
    <p:sldId id="618" r:id="rId14"/>
    <p:sldId id="619" r:id="rId15"/>
    <p:sldId id="620" r:id="rId16"/>
    <p:sldId id="621" r:id="rId17"/>
    <p:sldId id="622" r:id="rId18"/>
    <p:sldId id="623" r:id="rId19"/>
    <p:sldId id="624" r:id="rId20"/>
    <p:sldId id="625" r:id="rId21"/>
    <p:sldId id="626" r:id="rId22"/>
    <p:sldId id="627" r:id="rId23"/>
    <p:sldId id="628" r:id="rId24"/>
    <p:sldId id="629" r:id="rId25"/>
    <p:sldId id="630" r:id="rId26"/>
    <p:sldId id="631" r:id="rId27"/>
    <p:sldId id="632" r:id="rId28"/>
    <p:sldId id="633" r:id="rId29"/>
    <p:sldId id="634" r:id="rId30"/>
    <p:sldId id="635" r:id="rId31"/>
    <p:sldId id="636" r:id="rId32"/>
    <p:sldId id="637" r:id="rId33"/>
    <p:sldId id="638" r:id="rId34"/>
    <p:sldId id="639" r:id="rId35"/>
    <p:sldId id="640" r:id="rId36"/>
    <p:sldId id="586" r:id="rId37"/>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66CCFF"/>
    <a:srgbClr val="F89400"/>
    <a:srgbClr val="B29EFA"/>
    <a:srgbClr val="BCADEB"/>
    <a:srgbClr val="C19DFB"/>
    <a:srgbClr val="908BF9"/>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55" autoAdjust="0"/>
    <p:restoredTop sz="86444" autoAdjust="0"/>
  </p:normalViewPr>
  <p:slideViewPr>
    <p:cSldViewPr>
      <p:cViewPr varScale="1">
        <p:scale>
          <a:sx n="73" d="100"/>
          <a:sy n="73" d="100"/>
        </p:scale>
        <p:origin x="668"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AU"/>
          </a:p>
        </p:txBody>
      </p:sp>
      <p:sp>
        <p:nvSpPr>
          <p:cNvPr id="307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AU"/>
          </a:p>
        </p:txBody>
      </p:sp>
      <p:sp>
        <p:nvSpPr>
          <p:cNvPr id="307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AU"/>
          </a:p>
        </p:txBody>
      </p:sp>
      <p:sp>
        <p:nvSpPr>
          <p:cNvPr id="307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3313C19D-616B-4825-9EB6-56DA06C3057A}" type="slidenum">
              <a:rPr lang="en-AU"/>
              <a:pPr>
                <a:defRPr/>
              </a:pPr>
              <a:t>‹#›</a:t>
            </a:fld>
            <a:endParaRPr lang="en-AU"/>
          </a:p>
        </p:txBody>
      </p:sp>
    </p:spTree>
    <p:extLst>
      <p:ext uri="{BB962C8B-B14F-4D97-AF65-F5344CB8AC3E}">
        <p14:creationId xmlns:p14="http://schemas.microsoft.com/office/powerpoint/2010/main" val="2513082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AU"/>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AU"/>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AU"/>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84EA165E-E13C-4250-8114-216904C5A381}" type="slidenum">
              <a:rPr lang="en-AU"/>
              <a:pPr>
                <a:defRPr/>
              </a:pPr>
              <a:t>‹#›</a:t>
            </a:fld>
            <a:endParaRPr lang="en-AU"/>
          </a:p>
        </p:txBody>
      </p:sp>
    </p:spTree>
    <p:extLst>
      <p:ext uri="{BB962C8B-B14F-4D97-AF65-F5344CB8AC3E}">
        <p14:creationId xmlns:p14="http://schemas.microsoft.com/office/powerpoint/2010/main" val="16672421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2</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2378529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11</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941324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12</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1309239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13</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8292901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14</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38720707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15</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2706743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16</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36219358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17</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12296798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18</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1639272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19</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3786939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20</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4128857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3</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42809246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21</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32193931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22</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23276617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23</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32193759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24</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34422461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25</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37875580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26</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23100318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27</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20861522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28</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29002752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29</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5220018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30</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1230275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4</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8489518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31</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12788724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32</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34210536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33</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18381316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34</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6796043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35</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4020520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5</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2098257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6</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2634543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7</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3811354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8</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1142903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9</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3330826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p:txBody>
          <a:bodyPr/>
          <a:lstStyle/>
          <a:p>
            <a:pPr>
              <a:defRPr/>
            </a:pPr>
            <a:fld id="{291D2976-DCB0-45B3-BE74-CDA4CE13849F}" type="slidenum">
              <a:rPr lang="en-GB" smtClean="0">
                <a:solidFill>
                  <a:prstClr val="black"/>
                </a:solidFill>
              </a:rPr>
              <a:pPr>
                <a:defRPr/>
              </a:pPr>
              <a:t>10</a:t>
            </a:fld>
            <a:endParaRPr lang="en-GB" smtClean="0">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fr-FR" smtClean="0"/>
          </a:p>
        </p:txBody>
      </p:sp>
    </p:spTree>
    <p:extLst>
      <p:ext uri="{BB962C8B-B14F-4D97-AF65-F5344CB8AC3E}">
        <p14:creationId xmlns:p14="http://schemas.microsoft.com/office/powerpoint/2010/main" val="25327425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0782"/>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29" name="Freeform 8"/>
              <p:cNvSpPr>
                <a:spLocks/>
              </p:cNvSpPr>
              <p:nvPr/>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0" name="Freeform 9"/>
              <p:cNvSpPr>
                <a:spLocks/>
              </p:cNvSpPr>
              <p:nvPr/>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1" name="Freeform 10"/>
              <p:cNvSpPr>
                <a:spLocks/>
              </p:cNvSpPr>
              <p:nvPr/>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2" name="Freeform 11"/>
              <p:cNvSpPr>
                <a:spLocks/>
              </p:cNvSpPr>
              <p:nvPr/>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3" name="Freeform 12"/>
              <p:cNvSpPr>
                <a:spLocks/>
              </p:cNvSpPr>
              <p:nvPr/>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4" name="Freeform 13"/>
              <p:cNvSpPr>
                <a:spLocks/>
              </p:cNvSpPr>
              <p:nvPr/>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5" name="Freeform 14"/>
              <p:cNvSpPr>
                <a:spLocks/>
              </p:cNvSpPr>
              <p:nvPr/>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6" name="Freeform 15"/>
              <p:cNvSpPr>
                <a:spLocks/>
              </p:cNvSpPr>
              <p:nvPr/>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7" name="Freeform 16"/>
              <p:cNvSpPr>
                <a:spLocks/>
              </p:cNvSpPr>
              <p:nvPr/>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8" name="Freeform 17"/>
              <p:cNvSpPr>
                <a:spLocks/>
              </p:cNvSpPr>
              <p:nvPr/>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9" name="Freeform 18"/>
              <p:cNvSpPr>
                <a:spLocks/>
              </p:cNvSpPr>
              <p:nvPr/>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40" name="Freeform 19"/>
              <p:cNvSpPr>
                <a:spLocks/>
              </p:cNvSpPr>
              <p:nvPr/>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AU"/>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AU"/>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AU"/>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AU"/>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AU"/>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AU"/>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AU"/>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AU"/>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AU"/>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p:nvSpPr>
            <p:spPr bwMode="hidden">
              <a:xfrm>
                <a:off x="1" y="784"/>
                <a:ext cx="5758" cy="0"/>
              </a:xfrm>
              <a:prstGeom prst="line">
                <a:avLst/>
              </a:prstGeom>
              <a:noFill/>
              <a:ln w="15875">
                <a:solidFill>
                  <a:schemeClr val="bg1"/>
                </a:solidFill>
                <a:round/>
                <a:headEnd/>
                <a:tailEnd/>
              </a:ln>
              <a:effectLst/>
            </p:spPr>
            <p:txBody>
              <a:bodyPr/>
              <a:lstStyle/>
              <a:p>
                <a:pPr>
                  <a:defRPr/>
                </a:pPr>
                <a:endParaRPr lang="en-AU"/>
              </a:p>
            </p:txBody>
          </p:sp>
          <p:sp>
            <p:nvSpPr>
              <p:cNvPr id="24" name="Line 33"/>
              <p:cNvSpPr>
                <a:spLocks noChangeShapeType="1"/>
              </p:cNvSpPr>
              <p:nvPr/>
            </p:nvSpPr>
            <p:spPr bwMode="hidden">
              <a:xfrm>
                <a:off x="1" y="1963"/>
                <a:ext cx="5758" cy="0"/>
              </a:xfrm>
              <a:prstGeom prst="line">
                <a:avLst/>
              </a:prstGeom>
              <a:noFill/>
              <a:ln w="15875">
                <a:solidFill>
                  <a:schemeClr val="bg1"/>
                </a:solidFill>
                <a:round/>
                <a:headEnd/>
                <a:tailEnd/>
              </a:ln>
              <a:effectLst/>
            </p:spPr>
            <p:txBody>
              <a:bodyPr/>
              <a:lstStyle/>
              <a:p>
                <a:pPr>
                  <a:defRPr/>
                </a:pPr>
                <a:endParaRPr lang="en-AU"/>
              </a:p>
            </p:txBody>
          </p:sp>
          <p:sp>
            <p:nvSpPr>
              <p:cNvPr id="25" name="Line 34"/>
              <p:cNvSpPr>
                <a:spLocks noChangeShapeType="1"/>
              </p:cNvSpPr>
              <p:nvPr/>
            </p:nvSpPr>
            <p:spPr bwMode="hidden">
              <a:xfrm>
                <a:off x="1" y="1570"/>
                <a:ext cx="5758" cy="0"/>
              </a:xfrm>
              <a:prstGeom prst="line">
                <a:avLst/>
              </a:prstGeom>
              <a:noFill/>
              <a:ln w="15875">
                <a:solidFill>
                  <a:schemeClr val="bg1"/>
                </a:solidFill>
                <a:round/>
                <a:headEnd/>
                <a:tailEnd/>
              </a:ln>
              <a:effectLst/>
            </p:spPr>
            <p:txBody>
              <a:bodyPr/>
              <a:lstStyle/>
              <a:p>
                <a:pPr>
                  <a:defRPr/>
                </a:pPr>
                <a:endParaRPr lang="en-AU"/>
              </a:p>
            </p:txBody>
          </p:sp>
          <p:sp>
            <p:nvSpPr>
              <p:cNvPr id="26" name="Line 35"/>
              <p:cNvSpPr>
                <a:spLocks noChangeShapeType="1"/>
              </p:cNvSpPr>
              <p:nvPr/>
            </p:nvSpPr>
            <p:spPr bwMode="hidden">
              <a:xfrm>
                <a:off x="1" y="1177"/>
                <a:ext cx="5758" cy="0"/>
              </a:xfrm>
              <a:prstGeom prst="line">
                <a:avLst/>
              </a:prstGeom>
              <a:noFill/>
              <a:ln w="15875">
                <a:solidFill>
                  <a:schemeClr val="bg1"/>
                </a:solidFill>
                <a:round/>
                <a:headEnd/>
                <a:tailEnd/>
              </a:ln>
              <a:effectLst/>
            </p:spPr>
            <p:txBody>
              <a:bodyPr/>
              <a:lstStyle/>
              <a:p>
                <a:pPr>
                  <a:defRPr/>
                </a:pPr>
                <a:endParaRPr lang="en-AU"/>
              </a:p>
            </p:txBody>
          </p:sp>
          <p:sp>
            <p:nvSpPr>
              <p:cNvPr id="27" name="Line 36"/>
              <p:cNvSpPr>
                <a:spLocks noChangeShapeType="1"/>
              </p:cNvSpPr>
              <p:nvPr/>
            </p:nvSpPr>
            <p:spPr bwMode="hidden">
              <a:xfrm>
                <a:off x="1" y="392"/>
                <a:ext cx="5758" cy="0"/>
              </a:xfrm>
              <a:prstGeom prst="line">
                <a:avLst/>
              </a:prstGeom>
              <a:noFill/>
              <a:ln w="15875">
                <a:solidFill>
                  <a:schemeClr val="bg1"/>
                </a:solidFill>
                <a:round/>
                <a:headEnd/>
                <a:tailEnd/>
              </a:ln>
              <a:effectLst/>
            </p:spPr>
            <p:txBody>
              <a:bodyPr/>
              <a:lstStyle/>
              <a:p>
                <a:pPr>
                  <a:defRPr/>
                </a:pPr>
                <a:endParaRPr lang="en-AU"/>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AU"/>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AU"/>
            </a:p>
          </p:txBody>
        </p:sp>
      </p:grpSp>
      <p:sp>
        <p:nvSpPr>
          <p:cNvPr id="588840" name="Rectangle 40"/>
          <p:cNvSpPr>
            <a:spLocks noGrp="1" noChangeArrowheads="1"/>
          </p:cNvSpPr>
          <p:nvPr>
            <p:ph type="subTitle" sz="quarter" idx="1"/>
          </p:nvPr>
        </p:nvSpPr>
        <p:spPr>
          <a:xfrm>
            <a:off x="1275946" y="2564904"/>
            <a:ext cx="6400800" cy="3163958"/>
          </a:xfrm>
        </p:spPr>
        <p:txBody>
          <a:bodyPr/>
          <a:lstStyle>
            <a:lvl1pPr marL="0" indent="0" algn="ctr">
              <a:buFont typeface="Wingdings" pitchFamily="2" charset="2"/>
              <a:buNone/>
              <a:defRPr/>
            </a:lvl1pPr>
          </a:lstStyle>
          <a:p>
            <a:r>
              <a:rPr lang="en-US" smtClean="0"/>
              <a:t>Click to edit Master subtitle style</a:t>
            </a:r>
            <a:endParaRPr lang="en-AU" dirty="0"/>
          </a:p>
        </p:txBody>
      </p:sp>
      <p:pic>
        <p:nvPicPr>
          <p:cNvPr id="44" name="Picture 43" descr="IHO Colour-transparent-small.gif"/>
          <p:cNvPicPr>
            <a:picLocks noChangeAspect="1"/>
          </p:cNvPicPr>
          <p:nvPr userDrawn="1"/>
        </p:nvPicPr>
        <p:blipFill>
          <a:blip r:embed="rId2" cstate="print"/>
          <a:srcRect/>
          <a:stretch>
            <a:fillRect/>
          </a:stretch>
        </p:blipFill>
        <p:spPr bwMode="auto">
          <a:xfrm>
            <a:off x="4080456" y="780379"/>
            <a:ext cx="729701" cy="970304"/>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1_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0782"/>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29" name="Freeform 8"/>
              <p:cNvSpPr>
                <a:spLocks/>
              </p:cNvSpPr>
              <p:nvPr/>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0" name="Freeform 9"/>
              <p:cNvSpPr>
                <a:spLocks/>
              </p:cNvSpPr>
              <p:nvPr/>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1" name="Freeform 10"/>
              <p:cNvSpPr>
                <a:spLocks/>
              </p:cNvSpPr>
              <p:nvPr/>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2" name="Freeform 11"/>
              <p:cNvSpPr>
                <a:spLocks/>
              </p:cNvSpPr>
              <p:nvPr/>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3" name="Freeform 12"/>
              <p:cNvSpPr>
                <a:spLocks/>
              </p:cNvSpPr>
              <p:nvPr/>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4" name="Freeform 13"/>
              <p:cNvSpPr>
                <a:spLocks/>
              </p:cNvSpPr>
              <p:nvPr/>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5" name="Freeform 14"/>
              <p:cNvSpPr>
                <a:spLocks/>
              </p:cNvSpPr>
              <p:nvPr/>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6" name="Freeform 15"/>
              <p:cNvSpPr>
                <a:spLocks/>
              </p:cNvSpPr>
              <p:nvPr/>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7" name="Freeform 16"/>
              <p:cNvSpPr>
                <a:spLocks/>
              </p:cNvSpPr>
              <p:nvPr/>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8" name="Freeform 17"/>
              <p:cNvSpPr>
                <a:spLocks/>
              </p:cNvSpPr>
              <p:nvPr/>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39" name="Freeform 18"/>
              <p:cNvSpPr>
                <a:spLocks/>
              </p:cNvSpPr>
              <p:nvPr/>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40" name="Freeform 19"/>
              <p:cNvSpPr>
                <a:spLocks/>
              </p:cNvSpPr>
              <p:nvPr/>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AU"/>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AU"/>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AU"/>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AU"/>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AU"/>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AU"/>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AU"/>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AU"/>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AU"/>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p:nvSpPr>
            <p:spPr bwMode="hidden">
              <a:xfrm>
                <a:off x="1" y="784"/>
                <a:ext cx="5758" cy="0"/>
              </a:xfrm>
              <a:prstGeom prst="line">
                <a:avLst/>
              </a:prstGeom>
              <a:noFill/>
              <a:ln w="15875">
                <a:solidFill>
                  <a:schemeClr val="bg1"/>
                </a:solidFill>
                <a:round/>
                <a:headEnd/>
                <a:tailEnd/>
              </a:ln>
              <a:effectLst/>
            </p:spPr>
            <p:txBody>
              <a:bodyPr/>
              <a:lstStyle/>
              <a:p>
                <a:pPr>
                  <a:defRPr/>
                </a:pPr>
                <a:endParaRPr lang="en-AU"/>
              </a:p>
            </p:txBody>
          </p:sp>
          <p:sp>
            <p:nvSpPr>
              <p:cNvPr id="24" name="Line 33"/>
              <p:cNvSpPr>
                <a:spLocks noChangeShapeType="1"/>
              </p:cNvSpPr>
              <p:nvPr/>
            </p:nvSpPr>
            <p:spPr bwMode="hidden">
              <a:xfrm>
                <a:off x="1" y="1963"/>
                <a:ext cx="5758" cy="0"/>
              </a:xfrm>
              <a:prstGeom prst="line">
                <a:avLst/>
              </a:prstGeom>
              <a:noFill/>
              <a:ln w="15875">
                <a:solidFill>
                  <a:schemeClr val="bg1"/>
                </a:solidFill>
                <a:round/>
                <a:headEnd/>
                <a:tailEnd/>
              </a:ln>
              <a:effectLst/>
            </p:spPr>
            <p:txBody>
              <a:bodyPr/>
              <a:lstStyle/>
              <a:p>
                <a:pPr>
                  <a:defRPr/>
                </a:pPr>
                <a:endParaRPr lang="en-AU"/>
              </a:p>
            </p:txBody>
          </p:sp>
          <p:sp>
            <p:nvSpPr>
              <p:cNvPr id="25" name="Line 34"/>
              <p:cNvSpPr>
                <a:spLocks noChangeShapeType="1"/>
              </p:cNvSpPr>
              <p:nvPr/>
            </p:nvSpPr>
            <p:spPr bwMode="hidden">
              <a:xfrm>
                <a:off x="1" y="1570"/>
                <a:ext cx="5758" cy="0"/>
              </a:xfrm>
              <a:prstGeom prst="line">
                <a:avLst/>
              </a:prstGeom>
              <a:noFill/>
              <a:ln w="15875">
                <a:solidFill>
                  <a:schemeClr val="bg1"/>
                </a:solidFill>
                <a:round/>
                <a:headEnd/>
                <a:tailEnd/>
              </a:ln>
              <a:effectLst/>
            </p:spPr>
            <p:txBody>
              <a:bodyPr/>
              <a:lstStyle/>
              <a:p>
                <a:pPr>
                  <a:defRPr/>
                </a:pPr>
                <a:endParaRPr lang="en-AU"/>
              </a:p>
            </p:txBody>
          </p:sp>
          <p:sp>
            <p:nvSpPr>
              <p:cNvPr id="26" name="Line 35"/>
              <p:cNvSpPr>
                <a:spLocks noChangeShapeType="1"/>
              </p:cNvSpPr>
              <p:nvPr/>
            </p:nvSpPr>
            <p:spPr bwMode="hidden">
              <a:xfrm>
                <a:off x="1" y="1177"/>
                <a:ext cx="5758" cy="0"/>
              </a:xfrm>
              <a:prstGeom prst="line">
                <a:avLst/>
              </a:prstGeom>
              <a:noFill/>
              <a:ln w="15875">
                <a:solidFill>
                  <a:schemeClr val="bg1"/>
                </a:solidFill>
                <a:round/>
                <a:headEnd/>
                <a:tailEnd/>
              </a:ln>
              <a:effectLst/>
            </p:spPr>
            <p:txBody>
              <a:bodyPr/>
              <a:lstStyle/>
              <a:p>
                <a:pPr>
                  <a:defRPr/>
                </a:pPr>
                <a:endParaRPr lang="en-AU"/>
              </a:p>
            </p:txBody>
          </p:sp>
          <p:sp>
            <p:nvSpPr>
              <p:cNvPr id="27" name="Line 36"/>
              <p:cNvSpPr>
                <a:spLocks noChangeShapeType="1"/>
              </p:cNvSpPr>
              <p:nvPr/>
            </p:nvSpPr>
            <p:spPr bwMode="hidden">
              <a:xfrm>
                <a:off x="1" y="392"/>
                <a:ext cx="5758" cy="0"/>
              </a:xfrm>
              <a:prstGeom prst="line">
                <a:avLst/>
              </a:prstGeom>
              <a:noFill/>
              <a:ln w="15875">
                <a:solidFill>
                  <a:schemeClr val="bg1"/>
                </a:solidFill>
                <a:round/>
                <a:headEnd/>
                <a:tailEnd/>
              </a:ln>
              <a:effectLst/>
            </p:spPr>
            <p:txBody>
              <a:bodyPr/>
              <a:lstStyle/>
              <a:p>
                <a:pPr>
                  <a:defRPr/>
                </a:pPr>
                <a:endParaRPr lang="en-AU"/>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AU"/>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AU"/>
            </a:p>
          </p:txBody>
        </p:sp>
      </p:grpSp>
      <p:sp>
        <p:nvSpPr>
          <p:cNvPr id="588840" name="Rectangle 40"/>
          <p:cNvSpPr>
            <a:spLocks noGrp="1" noChangeArrowheads="1"/>
          </p:cNvSpPr>
          <p:nvPr>
            <p:ph type="subTitle" sz="quarter" idx="1"/>
          </p:nvPr>
        </p:nvSpPr>
        <p:spPr>
          <a:xfrm>
            <a:off x="1275946" y="2564904"/>
            <a:ext cx="6400800" cy="3163958"/>
          </a:xfrm>
        </p:spPr>
        <p:txBody>
          <a:bodyPr/>
          <a:lstStyle>
            <a:lvl1pPr marL="0" indent="0" algn="ctr">
              <a:buFont typeface="Wingdings" pitchFamily="2" charset="2"/>
              <a:buNone/>
              <a:defRPr/>
            </a:lvl1pPr>
          </a:lstStyle>
          <a:p>
            <a:r>
              <a:rPr lang="en-US" smtClean="0"/>
              <a:t>Click to edit Master subtitle style</a:t>
            </a:r>
            <a:endParaRPr lang="en-AU" dirty="0"/>
          </a:p>
        </p:txBody>
      </p:sp>
      <p:pic>
        <p:nvPicPr>
          <p:cNvPr id="44" name="Picture 43" descr="IHO Colour-transparent-small.gif"/>
          <p:cNvPicPr>
            <a:picLocks noChangeAspect="1"/>
          </p:cNvPicPr>
          <p:nvPr userDrawn="1"/>
        </p:nvPicPr>
        <p:blipFill>
          <a:blip r:embed="rId2" cstate="print"/>
          <a:srcRect/>
          <a:stretch>
            <a:fillRect/>
          </a:stretch>
        </p:blipFill>
        <p:spPr bwMode="auto">
          <a:xfrm>
            <a:off x="4080456" y="780379"/>
            <a:ext cx="729701" cy="970304"/>
          </a:xfrm>
          <a:prstGeom prst="rect">
            <a:avLst/>
          </a:prstGeom>
          <a:noFill/>
          <a:ln w="9525">
            <a:noFill/>
            <a:miter lim="800000"/>
            <a:headEnd/>
            <a:tailEnd/>
          </a:ln>
        </p:spPr>
      </p:pic>
    </p:spTree>
    <p:extLst>
      <p:ext uri="{BB962C8B-B14F-4D97-AF65-F5344CB8AC3E}">
        <p14:creationId xmlns:p14="http://schemas.microsoft.com/office/powerpoint/2010/main" val="4204254866"/>
      </p:ext>
    </p:extLst>
  </p:cSld>
  <p:clrMapOvr>
    <a:masterClrMapping/>
  </p:clrMapOvr>
  <p:transition>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7042" y="277813"/>
            <a:ext cx="7429500" cy="1139825"/>
          </a:xfrm>
        </p:spPr>
        <p:txBody>
          <a:bodyPr/>
          <a:lstStyle/>
          <a:p>
            <a:r>
              <a:rPr lang="en-US" smtClean="0"/>
              <a:t>Click to edit Master title style</a:t>
            </a:r>
            <a:endParaRPr lang="en-AU" dirty="0"/>
          </a:p>
        </p:txBody>
      </p:sp>
      <p:sp>
        <p:nvSpPr>
          <p:cNvPr id="3" name="Content Placeholder 2"/>
          <p:cNvSpPr>
            <a:spLocks noGrp="1"/>
          </p:cNvSpPr>
          <p:nvPr>
            <p:ph idx="1"/>
          </p:nvPr>
        </p:nvSpPr>
        <p:spPr>
          <a:xfrm>
            <a:off x="774853" y="1600200"/>
            <a:ext cx="7488237" cy="4530725"/>
          </a:xfrm>
        </p:spPr>
        <p:txBody>
          <a:bodyPr/>
          <a:lstStyle>
            <a:lvl1pPr marL="363538" indent="-363538">
              <a:defRPr/>
            </a:lvl1pPr>
            <a:lvl2pPr marL="538163" indent="-174625">
              <a:defRPr/>
            </a:lvl2pPr>
            <a:lvl3pPr marL="901700" indent="-185738">
              <a:defRPr/>
            </a:lvl3pPr>
            <a:lvl4pPr marL="1077913" indent="-176213">
              <a:defRPr/>
            </a:lvl4pPr>
            <a:lvl5pPr marL="1252538" indent="-174625">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lef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left)">
                                      <p:cBhvr>
                                        <p:cTn id="19" dur="500"/>
                                        <p:tgtEl>
                                          <p:spTgt spid="3">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900113" y="1600200"/>
            <a:ext cx="3667125"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719638" y="1600200"/>
            <a:ext cx="3668712"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0"/>
          <p:cNvSpPr>
            <a:spLocks noGrp="1" noChangeArrowheads="1"/>
          </p:cNvSpPr>
          <p:nvPr>
            <p:ph type="dt" sz="half" idx="10"/>
          </p:nvPr>
        </p:nvSpPr>
        <p:spPr>
          <a:xfrm>
            <a:off x="457200" y="6243638"/>
            <a:ext cx="2133600" cy="457200"/>
          </a:xfrm>
          <a:prstGeom prst="rect">
            <a:avLst/>
          </a:prstGeom>
          <a:ln/>
        </p:spPr>
        <p:txBody>
          <a:bodyPr/>
          <a:lstStyle>
            <a:lvl1pPr>
              <a:defRPr/>
            </a:lvl1pPr>
          </a:lstStyle>
          <a:p>
            <a:pPr>
              <a:defRPr/>
            </a:pPr>
            <a:endParaRPr lang="en-AU"/>
          </a:p>
        </p:txBody>
      </p:sp>
      <p:sp>
        <p:nvSpPr>
          <p:cNvPr id="6" name="Rectangle 41"/>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AU"/>
          </a:p>
        </p:txBody>
      </p:sp>
      <p:sp>
        <p:nvSpPr>
          <p:cNvPr id="7" name="Rectangle 42"/>
          <p:cNvSpPr>
            <a:spLocks noGrp="1" noChangeArrowheads="1"/>
          </p:cNvSpPr>
          <p:nvPr>
            <p:ph type="sldNum" sz="quarter" idx="12"/>
          </p:nvPr>
        </p:nvSpPr>
        <p:spPr>
          <a:xfrm>
            <a:off x="6553200" y="6243638"/>
            <a:ext cx="2133600" cy="457200"/>
          </a:xfrm>
          <a:prstGeom prst="rect">
            <a:avLst/>
          </a:prstGeom>
          <a:ln/>
        </p:spPr>
        <p:txBody>
          <a:bodyPr/>
          <a:lstStyle>
            <a:lvl1pPr>
              <a:defRPr/>
            </a:lvl1pPr>
          </a:lstStyle>
          <a:p>
            <a:pPr>
              <a:defRPr/>
            </a:pPr>
            <a:fld id="{A01B3C68-0E8A-4B98-9AFB-4933B3CA228F}" type="slidenum">
              <a:rPr lang="en-AU"/>
              <a:pPr>
                <a:defRPr/>
              </a:pPr>
              <a:t>‹#›</a:t>
            </a:fld>
            <a:endParaRPr lang="en-AU"/>
          </a:p>
        </p:txBody>
      </p:sp>
    </p:spTree>
  </p:cSld>
  <p:clrMapOvr>
    <a:masterClrMapping/>
  </p:clrMapOvr>
  <p:transition>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transition>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58777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58778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58778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grpSp>
          <p:nvGrpSpPr>
            <p:cNvPr id="1037" name="Group 6"/>
            <p:cNvGrpSpPr>
              <a:grpSpLocks/>
            </p:cNvGrpSpPr>
            <p:nvPr/>
          </p:nvGrpSpPr>
          <p:grpSpPr bwMode="auto">
            <a:xfrm>
              <a:off x="288" y="0"/>
              <a:ext cx="5098" cy="4316"/>
              <a:chOff x="288" y="0"/>
              <a:chExt cx="5098" cy="4316"/>
            </a:xfrm>
          </p:grpSpPr>
          <p:sp>
            <p:nvSpPr>
              <p:cNvPr id="587783" name="Freeform 7"/>
              <p:cNvSpPr>
                <a:spLocks/>
              </p:cNvSpPr>
              <p:nvPr/>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4" name="Freeform 8"/>
              <p:cNvSpPr>
                <a:spLocks/>
              </p:cNvSpPr>
              <p:nvPr/>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5" name="Freeform 9"/>
              <p:cNvSpPr>
                <a:spLocks/>
              </p:cNvSpPr>
              <p:nvPr/>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6" name="Freeform 10"/>
              <p:cNvSpPr>
                <a:spLocks/>
              </p:cNvSpPr>
              <p:nvPr/>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7" name="Freeform 11"/>
              <p:cNvSpPr>
                <a:spLocks/>
              </p:cNvSpPr>
              <p:nvPr/>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8" name="Freeform 12"/>
              <p:cNvSpPr>
                <a:spLocks/>
              </p:cNvSpPr>
              <p:nvPr/>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89" name="Freeform 13"/>
              <p:cNvSpPr>
                <a:spLocks/>
              </p:cNvSpPr>
              <p:nvPr/>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0" name="Freeform 14"/>
              <p:cNvSpPr>
                <a:spLocks/>
              </p:cNvSpPr>
              <p:nvPr/>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1" name="Freeform 15"/>
              <p:cNvSpPr>
                <a:spLocks/>
              </p:cNvSpPr>
              <p:nvPr/>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2" name="Freeform 16"/>
              <p:cNvSpPr>
                <a:spLocks/>
              </p:cNvSpPr>
              <p:nvPr/>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3" name="Freeform 17"/>
              <p:cNvSpPr>
                <a:spLocks/>
              </p:cNvSpPr>
              <p:nvPr/>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4" name="Freeform 18"/>
              <p:cNvSpPr>
                <a:spLocks/>
              </p:cNvSpPr>
              <p:nvPr/>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sp>
            <p:nvSpPr>
              <p:cNvPr id="587795" name="Freeform 19"/>
              <p:cNvSpPr>
                <a:spLocks/>
              </p:cNvSpPr>
              <p:nvPr/>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AU"/>
              </a:p>
            </p:txBody>
          </p:sp>
        </p:grpSp>
        <p:sp>
          <p:nvSpPr>
            <p:cNvPr id="58779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58779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AU"/>
            </a:p>
          </p:txBody>
        </p:sp>
        <p:sp>
          <p:nvSpPr>
            <p:cNvPr id="58779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AU"/>
            </a:p>
          </p:txBody>
        </p:sp>
        <p:sp>
          <p:nvSpPr>
            <p:cNvPr id="587799"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AU"/>
            </a:p>
          </p:txBody>
        </p:sp>
        <p:sp>
          <p:nvSpPr>
            <p:cNvPr id="587800"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AU"/>
            </a:p>
          </p:txBody>
        </p:sp>
        <p:sp>
          <p:nvSpPr>
            <p:cNvPr id="58780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AU"/>
            </a:p>
          </p:txBody>
        </p:sp>
        <p:sp>
          <p:nvSpPr>
            <p:cNvPr id="587802"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AU"/>
            </a:p>
          </p:txBody>
        </p:sp>
        <p:sp>
          <p:nvSpPr>
            <p:cNvPr id="587803"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AU"/>
            </a:p>
          </p:txBody>
        </p:sp>
        <p:sp>
          <p:nvSpPr>
            <p:cNvPr id="587804"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AU"/>
            </a:p>
          </p:txBody>
        </p:sp>
        <p:sp>
          <p:nvSpPr>
            <p:cNvPr id="587805"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AU"/>
            </a:p>
          </p:txBody>
        </p:sp>
        <p:sp>
          <p:nvSpPr>
            <p:cNvPr id="587806"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AU"/>
            </a:p>
          </p:txBody>
        </p:sp>
        <p:grpSp>
          <p:nvGrpSpPr>
            <p:cNvPr id="1049" name="Group 31"/>
            <p:cNvGrpSpPr>
              <a:grpSpLocks/>
            </p:cNvGrpSpPr>
            <p:nvPr/>
          </p:nvGrpSpPr>
          <p:grpSpPr bwMode="auto">
            <a:xfrm>
              <a:off x="1" y="392"/>
              <a:ext cx="5758" cy="1571"/>
              <a:chOff x="1" y="392"/>
              <a:chExt cx="5758" cy="1571"/>
            </a:xfrm>
          </p:grpSpPr>
          <p:sp>
            <p:nvSpPr>
              <p:cNvPr id="587808" name="Line 32"/>
              <p:cNvSpPr>
                <a:spLocks noChangeShapeType="1"/>
              </p:cNvSpPr>
              <p:nvPr/>
            </p:nvSpPr>
            <p:spPr bwMode="hidden">
              <a:xfrm>
                <a:off x="1" y="784"/>
                <a:ext cx="5758" cy="0"/>
              </a:xfrm>
              <a:prstGeom prst="line">
                <a:avLst/>
              </a:prstGeom>
              <a:noFill/>
              <a:ln w="15875">
                <a:solidFill>
                  <a:schemeClr val="bg1"/>
                </a:solidFill>
                <a:round/>
                <a:headEnd/>
                <a:tailEnd/>
              </a:ln>
              <a:effectLst/>
            </p:spPr>
            <p:txBody>
              <a:bodyPr/>
              <a:lstStyle/>
              <a:p>
                <a:pPr>
                  <a:defRPr/>
                </a:pPr>
                <a:endParaRPr lang="en-AU"/>
              </a:p>
            </p:txBody>
          </p:sp>
          <p:sp>
            <p:nvSpPr>
              <p:cNvPr id="587809" name="Line 33"/>
              <p:cNvSpPr>
                <a:spLocks noChangeShapeType="1"/>
              </p:cNvSpPr>
              <p:nvPr/>
            </p:nvSpPr>
            <p:spPr bwMode="hidden">
              <a:xfrm>
                <a:off x="1" y="1963"/>
                <a:ext cx="5758" cy="0"/>
              </a:xfrm>
              <a:prstGeom prst="line">
                <a:avLst/>
              </a:prstGeom>
              <a:noFill/>
              <a:ln w="15875">
                <a:solidFill>
                  <a:schemeClr val="bg1"/>
                </a:solidFill>
                <a:round/>
                <a:headEnd/>
                <a:tailEnd/>
              </a:ln>
              <a:effectLst/>
            </p:spPr>
            <p:txBody>
              <a:bodyPr/>
              <a:lstStyle/>
              <a:p>
                <a:pPr>
                  <a:defRPr/>
                </a:pPr>
                <a:endParaRPr lang="en-AU"/>
              </a:p>
            </p:txBody>
          </p:sp>
          <p:sp>
            <p:nvSpPr>
              <p:cNvPr id="587810" name="Line 34"/>
              <p:cNvSpPr>
                <a:spLocks noChangeShapeType="1"/>
              </p:cNvSpPr>
              <p:nvPr/>
            </p:nvSpPr>
            <p:spPr bwMode="hidden">
              <a:xfrm>
                <a:off x="1" y="1570"/>
                <a:ext cx="5758" cy="0"/>
              </a:xfrm>
              <a:prstGeom prst="line">
                <a:avLst/>
              </a:prstGeom>
              <a:noFill/>
              <a:ln w="15875">
                <a:solidFill>
                  <a:schemeClr val="bg1"/>
                </a:solidFill>
                <a:round/>
                <a:headEnd/>
                <a:tailEnd/>
              </a:ln>
              <a:effectLst/>
            </p:spPr>
            <p:txBody>
              <a:bodyPr/>
              <a:lstStyle/>
              <a:p>
                <a:pPr>
                  <a:defRPr/>
                </a:pPr>
                <a:endParaRPr lang="en-AU"/>
              </a:p>
            </p:txBody>
          </p:sp>
          <p:sp>
            <p:nvSpPr>
              <p:cNvPr id="587811" name="Line 35"/>
              <p:cNvSpPr>
                <a:spLocks noChangeShapeType="1"/>
              </p:cNvSpPr>
              <p:nvPr/>
            </p:nvSpPr>
            <p:spPr bwMode="hidden">
              <a:xfrm>
                <a:off x="1" y="1177"/>
                <a:ext cx="5758" cy="0"/>
              </a:xfrm>
              <a:prstGeom prst="line">
                <a:avLst/>
              </a:prstGeom>
              <a:noFill/>
              <a:ln w="15875">
                <a:solidFill>
                  <a:schemeClr val="bg1"/>
                </a:solidFill>
                <a:round/>
                <a:headEnd/>
                <a:tailEnd/>
              </a:ln>
              <a:effectLst/>
            </p:spPr>
            <p:txBody>
              <a:bodyPr/>
              <a:lstStyle/>
              <a:p>
                <a:pPr>
                  <a:defRPr/>
                </a:pPr>
                <a:endParaRPr lang="en-AU"/>
              </a:p>
            </p:txBody>
          </p:sp>
          <p:sp>
            <p:nvSpPr>
              <p:cNvPr id="587812" name="Line 36"/>
              <p:cNvSpPr>
                <a:spLocks noChangeShapeType="1"/>
              </p:cNvSpPr>
              <p:nvPr/>
            </p:nvSpPr>
            <p:spPr bwMode="hidden">
              <a:xfrm>
                <a:off x="1" y="392"/>
                <a:ext cx="5758" cy="0"/>
              </a:xfrm>
              <a:prstGeom prst="line">
                <a:avLst/>
              </a:prstGeom>
              <a:noFill/>
              <a:ln w="15875">
                <a:solidFill>
                  <a:schemeClr val="bg1"/>
                </a:solidFill>
                <a:round/>
                <a:headEnd/>
                <a:tailEnd/>
              </a:ln>
              <a:effectLst/>
            </p:spPr>
            <p:txBody>
              <a:bodyPr/>
              <a:lstStyle/>
              <a:p>
                <a:pPr>
                  <a:defRPr/>
                </a:pPr>
                <a:endParaRPr lang="en-AU"/>
              </a:p>
            </p:txBody>
          </p:sp>
        </p:grpSp>
        <p:sp>
          <p:nvSpPr>
            <p:cNvPr id="587813"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AU"/>
            </a:p>
          </p:txBody>
        </p:sp>
        <p:sp>
          <p:nvSpPr>
            <p:cNvPr id="587814"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AU"/>
            </a:p>
          </p:txBody>
        </p:sp>
      </p:grpSp>
      <p:sp>
        <p:nvSpPr>
          <p:cNvPr id="587815" name="Rectangle 39"/>
          <p:cNvSpPr>
            <a:spLocks noGrp="1" noChangeArrowheads="1"/>
          </p:cNvSpPr>
          <p:nvPr>
            <p:ph type="title"/>
          </p:nvPr>
        </p:nvSpPr>
        <p:spPr bwMode="auto">
          <a:xfrm>
            <a:off x="857250" y="277813"/>
            <a:ext cx="7429500" cy="11398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dirty="0" smtClean="0"/>
          </a:p>
        </p:txBody>
      </p:sp>
      <p:sp>
        <p:nvSpPr>
          <p:cNvPr id="587819" name="Rectangle 43"/>
          <p:cNvSpPr>
            <a:spLocks noGrp="1" noChangeArrowheads="1"/>
          </p:cNvSpPr>
          <p:nvPr>
            <p:ph type="body" idx="1"/>
          </p:nvPr>
        </p:nvSpPr>
        <p:spPr bwMode="auto">
          <a:xfrm>
            <a:off x="900113" y="1600200"/>
            <a:ext cx="7488237"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 Second level</a:t>
            </a:r>
          </a:p>
          <a:p>
            <a:pPr lvl="2"/>
            <a:r>
              <a:rPr lang="en-US" noProof="0" dirty="0" smtClean="0"/>
              <a:t>Third level</a:t>
            </a:r>
          </a:p>
          <a:p>
            <a:pPr lvl="3"/>
            <a:r>
              <a:rPr lang="en-US" noProof="0" dirty="0" smtClean="0"/>
              <a:t>Fourth level</a:t>
            </a:r>
          </a:p>
          <a:p>
            <a:pPr lvl="4"/>
            <a:r>
              <a:rPr lang="en-US" noProof="0" dirty="0" smtClean="0"/>
              <a:t>Fifth level</a:t>
            </a:r>
            <a:endParaRPr lang="en-AU" dirty="0" smtClean="0"/>
          </a:p>
        </p:txBody>
      </p:sp>
      <p:pic>
        <p:nvPicPr>
          <p:cNvPr id="1032" name="Picture 43" descr="IHO Colour-transparent-small.gif"/>
          <p:cNvPicPr>
            <a:picLocks noChangeAspect="1"/>
          </p:cNvPicPr>
          <p:nvPr/>
        </p:nvPicPr>
        <p:blipFill>
          <a:blip r:embed="rId14" cstate="print"/>
          <a:stretch>
            <a:fillRect/>
          </a:stretch>
        </p:blipFill>
        <p:spPr bwMode="auto">
          <a:xfrm flipH="1">
            <a:off x="90659" y="6173965"/>
            <a:ext cx="437198" cy="581216"/>
          </a:xfrm>
          <a:prstGeom prst="rect">
            <a:avLst/>
          </a:prstGeom>
          <a:noFill/>
          <a:ln>
            <a:noFill/>
          </a:ln>
        </p:spPr>
      </p:pic>
    </p:spTree>
  </p:cSld>
  <p:clrMap bg1="dk2" tx1="lt1" bg2="dk1" tx2="lt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715" r:id="rId12"/>
  </p:sldLayoutIdLst>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87819">
                                            <p:txEl>
                                              <p:pRg st="0" end="0"/>
                                            </p:txEl>
                                          </p:spTgt>
                                        </p:tgtEl>
                                        <p:attrNameLst>
                                          <p:attrName>style.visibility</p:attrName>
                                        </p:attrNameLst>
                                      </p:cBhvr>
                                      <p:to>
                                        <p:strVal val="visible"/>
                                      </p:to>
                                    </p:set>
                                    <p:animEffect transition="in" filter="wipe(left)">
                                      <p:cBhvr>
                                        <p:cTn id="7" dur="500"/>
                                        <p:tgtEl>
                                          <p:spTgt spid="587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87819">
                                            <p:txEl>
                                              <p:pRg st="1" end="1"/>
                                            </p:txEl>
                                          </p:spTgt>
                                        </p:tgtEl>
                                        <p:attrNameLst>
                                          <p:attrName>style.visibility</p:attrName>
                                        </p:attrNameLst>
                                      </p:cBhvr>
                                      <p:to>
                                        <p:strVal val="visible"/>
                                      </p:to>
                                    </p:set>
                                    <p:animEffect transition="in" filter="wipe(left)">
                                      <p:cBhvr>
                                        <p:cTn id="12" dur="500"/>
                                        <p:tgtEl>
                                          <p:spTgt spid="587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87819">
                                            <p:txEl>
                                              <p:pRg st="2" end="2"/>
                                            </p:txEl>
                                          </p:spTgt>
                                        </p:tgtEl>
                                        <p:attrNameLst>
                                          <p:attrName>style.visibility</p:attrName>
                                        </p:attrNameLst>
                                      </p:cBhvr>
                                      <p:to>
                                        <p:strVal val="visible"/>
                                      </p:to>
                                    </p:set>
                                    <p:animEffect transition="in" filter="wipe(left)">
                                      <p:cBhvr>
                                        <p:cTn id="17" dur="500"/>
                                        <p:tgtEl>
                                          <p:spTgt spid="5878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87819">
                                            <p:txEl>
                                              <p:pRg st="3" end="3"/>
                                            </p:txEl>
                                          </p:spTgt>
                                        </p:tgtEl>
                                        <p:attrNameLst>
                                          <p:attrName>style.visibility</p:attrName>
                                        </p:attrNameLst>
                                      </p:cBhvr>
                                      <p:to>
                                        <p:strVal val="visible"/>
                                      </p:to>
                                    </p:set>
                                    <p:animEffect transition="in" filter="wipe(left)">
                                      <p:cBhvr>
                                        <p:cTn id="22" dur="500"/>
                                        <p:tgtEl>
                                          <p:spTgt spid="5878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87819">
                                            <p:txEl>
                                              <p:pRg st="4" end="4"/>
                                            </p:txEl>
                                          </p:spTgt>
                                        </p:tgtEl>
                                        <p:attrNameLst>
                                          <p:attrName>style.visibility</p:attrName>
                                        </p:attrNameLst>
                                      </p:cBhvr>
                                      <p:to>
                                        <p:strVal val="visible"/>
                                      </p:to>
                                    </p:set>
                                    <p:animEffect transition="in" filter="wipe(left)">
                                      <p:cBhvr>
                                        <p:cTn id="27" dur="500"/>
                                        <p:tgtEl>
                                          <p:spTgt spid="5878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7819" grpId="0" uiExpand="1" build="p" bldLvl="2">
        <p:tmplLst>
          <p:tmpl lvl="1">
            <p:tnLst>
              <p:par>
                <p:cTn presetID="22" presetClass="entr" presetSubtype="8" fill="hold" nodeType="clickEffect">
                  <p:stCondLst>
                    <p:cond delay="0"/>
                  </p:stCondLst>
                  <p:childTnLst>
                    <p:set>
                      <p:cBhvr>
                        <p:cTn dur="1" fill="hold">
                          <p:stCondLst>
                            <p:cond delay="0"/>
                          </p:stCondLst>
                        </p:cTn>
                        <p:tgtEl>
                          <p:spTgt spid="587819"/>
                        </p:tgtEl>
                        <p:attrNameLst>
                          <p:attrName>style.visibility</p:attrName>
                        </p:attrNameLst>
                      </p:cBhvr>
                      <p:to>
                        <p:strVal val="visible"/>
                      </p:to>
                    </p:set>
                    <p:animEffect transition="in" filter="wipe(left)">
                      <p:cBhvr>
                        <p:cTn dur="500"/>
                        <p:tgtEl>
                          <p:spTgt spid="587819"/>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587819"/>
                        </p:tgtEl>
                        <p:attrNameLst>
                          <p:attrName>style.visibility</p:attrName>
                        </p:attrNameLst>
                      </p:cBhvr>
                      <p:to>
                        <p:strVal val="visible"/>
                      </p:to>
                    </p:set>
                    <p:animEffect transition="in" filter="wipe(left)">
                      <p:cBhvr>
                        <p:cTn dur="500"/>
                        <p:tgtEl>
                          <p:spTgt spid="587819"/>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587819"/>
                        </p:tgtEl>
                        <p:attrNameLst>
                          <p:attrName>style.visibility</p:attrName>
                        </p:attrNameLst>
                      </p:cBhvr>
                      <p:to>
                        <p:strVal val="visible"/>
                      </p:to>
                    </p:set>
                    <p:animEffect transition="in" filter="wipe(left)">
                      <p:cBhvr>
                        <p:cTn dur="500"/>
                        <p:tgtEl>
                          <p:spTgt spid="587819"/>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587819"/>
                        </p:tgtEl>
                        <p:attrNameLst>
                          <p:attrName>style.visibility</p:attrName>
                        </p:attrNameLst>
                      </p:cBhvr>
                      <p:to>
                        <p:strVal val="visible"/>
                      </p:to>
                    </p:set>
                    <p:animEffect transition="in" filter="wipe(left)">
                      <p:cBhvr>
                        <p:cTn dur="500"/>
                        <p:tgtEl>
                          <p:spTgt spid="587819"/>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587819"/>
                        </p:tgtEl>
                        <p:attrNameLst>
                          <p:attrName>style.visibility</p:attrName>
                        </p:attrNameLst>
                      </p:cBhvr>
                      <p:to>
                        <p:strVal val="visible"/>
                      </p:to>
                    </p:set>
                    <p:animEffect transition="in" filter="wipe(left)">
                      <p:cBhvr>
                        <p:cTn dur="500"/>
                        <p:tgtEl>
                          <p:spTgt spid="587819"/>
                        </p:tgtEl>
                      </p:cBhvr>
                    </p:animEffect>
                  </p:childTnLst>
                </p:cTn>
              </p:par>
            </p:tnLst>
          </p:tmpl>
        </p:tmplLst>
      </p:bldP>
    </p:bldLst>
  </p:timing>
  <p:txStyles>
    <p:titleStyle>
      <a:lvl1pPr algn="l" rtl="0" eaLnBrk="1" fontAlgn="base" hangingPunct="1">
        <a:spcBef>
          <a:spcPct val="0"/>
        </a:spcBef>
        <a:spcAft>
          <a:spcPct val="0"/>
        </a:spcAft>
        <a:defRPr sz="3600">
          <a:solidFill>
            <a:srgbClr val="FFFF00"/>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rgbClr val="FFFF00"/>
          </a:solidFill>
          <a:effectLst>
            <a:outerShdw blurRad="38100" dist="38100" dir="2700000" algn="tl">
              <a:srgbClr val="000000"/>
            </a:outerShdw>
          </a:effectLst>
          <a:latin typeface="Arial Narrow" pitchFamily="34" charset="0"/>
        </a:defRPr>
      </a:lvl2pPr>
      <a:lvl3pPr algn="ctr" rtl="0" eaLnBrk="1" fontAlgn="base" hangingPunct="1">
        <a:spcBef>
          <a:spcPct val="0"/>
        </a:spcBef>
        <a:spcAft>
          <a:spcPct val="0"/>
        </a:spcAft>
        <a:defRPr sz="4400">
          <a:solidFill>
            <a:srgbClr val="FFFF00"/>
          </a:solidFill>
          <a:effectLst>
            <a:outerShdw blurRad="38100" dist="38100" dir="2700000" algn="tl">
              <a:srgbClr val="000000"/>
            </a:outerShdw>
          </a:effectLst>
          <a:latin typeface="Arial Narrow" pitchFamily="34" charset="0"/>
        </a:defRPr>
      </a:lvl3pPr>
      <a:lvl4pPr algn="ctr" rtl="0" eaLnBrk="1" fontAlgn="base" hangingPunct="1">
        <a:spcBef>
          <a:spcPct val="0"/>
        </a:spcBef>
        <a:spcAft>
          <a:spcPct val="0"/>
        </a:spcAft>
        <a:defRPr sz="4400">
          <a:solidFill>
            <a:srgbClr val="FFFF00"/>
          </a:solidFill>
          <a:effectLst>
            <a:outerShdw blurRad="38100" dist="38100" dir="2700000" algn="tl">
              <a:srgbClr val="000000"/>
            </a:outerShdw>
          </a:effectLst>
          <a:latin typeface="Arial Narrow" pitchFamily="34" charset="0"/>
        </a:defRPr>
      </a:lvl4pPr>
      <a:lvl5pPr algn="ctr" rtl="0" eaLnBrk="1" fontAlgn="base" hangingPunct="1">
        <a:spcBef>
          <a:spcPct val="0"/>
        </a:spcBef>
        <a:spcAft>
          <a:spcPct val="0"/>
        </a:spcAft>
        <a:defRPr sz="4400">
          <a:solidFill>
            <a:srgbClr val="FFFF00"/>
          </a:solidFill>
          <a:effectLst>
            <a:outerShdw blurRad="38100" dist="38100" dir="2700000" algn="tl">
              <a:srgbClr val="000000"/>
            </a:outerShdw>
          </a:effectLst>
          <a:latin typeface="Arial Narrow" pitchFamily="34" charset="0"/>
        </a:defRPr>
      </a:lvl5pPr>
      <a:lvl6pPr marL="457200" algn="ctr" rtl="0" eaLnBrk="1" fontAlgn="base" hangingPunct="1">
        <a:spcBef>
          <a:spcPct val="0"/>
        </a:spcBef>
        <a:spcAft>
          <a:spcPct val="0"/>
        </a:spcAft>
        <a:defRPr sz="4400">
          <a:solidFill>
            <a:srgbClr val="FFFF00"/>
          </a:solidFill>
          <a:effectLst>
            <a:outerShdw blurRad="38100" dist="38100" dir="2700000" algn="tl">
              <a:srgbClr val="000000"/>
            </a:outerShdw>
          </a:effectLst>
          <a:latin typeface="Arial Narrow" pitchFamily="34" charset="0"/>
        </a:defRPr>
      </a:lvl6pPr>
      <a:lvl7pPr marL="914400" algn="ctr" rtl="0" eaLnBrk="1" fontAlgn="base" hangingPunct="1">
        <a:spcBef>
          <a:spcPct val="0"/>
        </a:spcBef>
        <a:spcAft>
          <a:spcPct val="0"/>
        </a:spcAft>
        <a:defRPr sz="4400">
          <a:solidFill>
            <a:srgbClr val="FFFF00"/>
          </a:solidFill>
          <a:effectLst>
            <a:outerShdw blurRad="38100" dist="38100" dir="2700000" algn="tl">
              <a:srgbClr val="000000"/>
            </a:outerShdw>
          </a:effectLst>
          <a:latin typeface="Arial Narrow" pitchFamily="34" charset="0"/>
        </a:defRPr>
      </a:lvl7pPr>
      <a:lvl8pPr marL="1371600" algn="ctr" rtl="0" eaLnBrk="1" fontAlgn="base" hangingPunct="1">
        <a:spcBef>
          <a:spcPct val="0"/>
        </a:spcBef>
        <a:spcAft>
          <a:spcPct val="0"/>
        </a:spcAft>
        <a:defRPr sz="4400">
          <a:solidFill>
            <a:srgbClr val="FFFF00"/>
          </a:solidFill>
          <a:effectLst>
            <a:outerShdw blurRad="38100" dist="38100" dir="2700000" algn="tl">
              <a:srgbClr val="000000"/>
            </a:outerShdw>
          </a:effectLst>
          <a:latin typeface="Arial Narrow" pitchFamily="34" charset="0"/>
        </a:defRPr>
      </a:lvl8pPr>
      <a:lvl9pPr marL="1828800" algn="ctr" rtl="0" eaLnBrk="1" fontAlgn="base" hangingPunct="1">
        <a:spcBef>
          <a:spcPct val="0"/>
        </a:spcBef>
        <a:spcAft>
          <a:spcPct val="0"/>
        </a:spcAft>
        <a:defRPr sz="4400">
          <a:solidFill>
            <a:srgbClr val="FFFF00"/>
          </a:solidFill>
          <a:effectLst>
            <a:outerShdw blurRad="38100" dist="38100" dir="2700000" algn="tl">
              <a:srgbClr val="000000"/>
            </a:outerShdw>
          </a:effectLst>
          <a:latin typeface="Arial Narrow" pitchFamily="34" charset="0"/>
        </a:defRPr>
      </a:lvl9pPr>
    </p:titleStyle>
    <p:bodyStyle>
      <a:lvl1pPr marL="355600" indent="-355600" algn="l" defTabSz="360000" rtl="0" eaLnBrk="1" fontAlgn="base" hangingPunct="1">
        <a:spcBef>
          <a:spcPts val="600"/>
        </a:spcBef>
        <a:spcAft>
          <a:spcPts val="600"/>
        </a:spcAft>
        <a:buClr>
          <a:srgbClr val="FFFF00"/>
        </a:buClr>
        <a:buSzPct val="60000"/>
        <a:buFont typeface="Wingdings" pitchFamily="2" charset="2"/>
        <a:buChar char="§"/>
        <a:defRPr sz="3200">
          <a:solidFill>
            <a:srgbClr val="FFFF00"/>
          </a:solidFill>
          <a:effectLst>
            <a:outerShdw blurRad="38100" dist="38100" dir="2700000" algn="tl">
              <a:srgbClr val="000000"/>
            </a:outerShdw>
          </a:effectLst>
          <a:latin typeface="+mn-lt"/>
          <a:ea typeface="+mn-ea"/>
          <a:cs typeface="+mn-cs"/>
        </a:defRPr>
      </a:lvl1pPr>
      <a:lvl2pPr marL="531813" indent="-176213" algn="l" rtl="0" eaLnBrk="1" fontAlgn="base" hangingPunct="1">
        <a:spcBef>
          <a:spcPts val="600"/>
        </a:spcBef>
        <a:spcAft>
          <a:spcPts val="600"/>
        </a:spcAft>
        <a:buClr>
          <a:srgbClr val="FFFF00"/>
        </a:buClr>
        <a:buSzPct val="60000"/>
        <a:buFont typeface="Arial" pitchFamily="34" charset="0"/>
        <a:buChar char="•"/>
        <a:defRPr sz="2800">
          <a:solidFill>
            <a:srgbClr val="FFFF00"/>
          </a:solidFill>
          <a:effectLst>
            <a:outerShdw blurRad="38100" dist="38100" dir="2700000" algn="tl">
              <a:srgbClr val="000000"/>
            </a:outerShdw>
          </a:effectLst>
          <a:latin typeface="+mn-lt"/>
        </a:defRPr>
      </a:lvl2pPr>
      <a:lvl3pPr marL="900113" indent="-184150" algn="l" rtl="0" eaLnBrk="1" fontAlgn="base" hangingPunct="1">
        <a:spcBef>
          <a:spcPts val="600"/>
        </a:spcBef>
        <a:spcAft>
          <a:spcPts val="600"/>
        </a:spcAft>
        <a:buClr>
          <a:srgbClr val="FFFF00"/>
        </a:buClr>
        <a:buSzPct val="60000"/>
        <a:buFont typeface="Arial" pitchFamily="34" charset="0"/>
        <a:buChar char="•"/>
        <a:defRPr sz="2400">
          <a:solidFill>
            <a:srgbClr val="FFFF00"/>
          </a:solidFill>
          <a:effectLst>
            <a:outerShdw blurRad="38100" dist="38100" dir="2700000" algn="tl">
              <a:srgbClr val="000000"/>
            </a:outerShdw>
          </a:effectLst>
          <a:latin typeface="+mn-lt"/>
        </a:defRPr>
      </a:lvl3pPr>
      <a:lvl4pPr marL="1255713" indent="-177800" algn="l" rtl="0" eaLnBrk="1" fontAlgn="base" hangingPunct="1">
        <a:spcBef>
          <a:spcPts val="600"/>
        </a:spcBef>
        <a:spcAft>
          <a:spcPts val="600"/>
        </a:spcAft>
        <a:buClr>
          <a:srgbClr val="FFFF00"/>
        </a:buClr>
        <a:buSzPct val="60000"/>
        <a:buFont typeface="Arial" pitchFamily="34" charset="0"/>
        <a:buChar char="•"/>
        <a:defRPr sz="2000">
          <a:solidFill>
            <a:srgbClr val="FFFF00"/>
          </a:solidFill>
          <a:effectLst>
            <a:outerShdw blurRad="38100" dist="38100" dir="2700000" algn="tl">
              <a:srgbClr val="000000"/>
            </a:outerShdw>
          </a:effectLst>
          <a:latin typeface="+mn-lt"/>
        </a:defRPr>
      </a:lvl4pPr>
      <a:lvl5pPr marL="1609725" indent="-176213" algn="l" rtl="0" eaLnBrk="1" fontAlgn="base" hangingPunct="1">
        <a:spcBef>
          <a:spcPts val="600"/>
        </a:spcBef>
        <a:spcAft>
          <a:spcPts val="600"/>
        </a:spcAft>
        <a:buClr>
          <a:srgbClr val="FFFF00"/>
        </a:buClr>
        <a:buSzPct val="60000"/>
        <a:buFont typeface="Arial" pitchFamily="34" charset="0"/>
        <a:buChar char="•"/>
        <a:defRPr sz="2000">
          <a:solidFill>
            <a:srgbClr val="FFFF00"/>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rgbClr val="FFFF00"/>
        </a:buClr>
        <a:buSzPct val="60000"/>
        <a:buFont typeface="Wingdings" pitchFamily="2" charset="2"/>
        <a:buChar char="n"/>
        <a:defRPr sz="2000">
          <a:solidFill>
            <a:srgbClr val="FFFF00"/>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rgbClr val="FFFF00"/>
        </a:buClr>
        <a:buSzPct val="60000"/>
        <a:buFont typeface="Wingdings" pitchFamily="2" charset="2"/>
        <a:buChar char="n"/>
        <a:defRPr sz="2000">
          <a:solidFill>
            <a:srgbClr val="FFFF00"/>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rgbClr val="FFFF00"/>
        </a:buClr>
        <a:buSzPct val="60000"/>
        <a:buFont typeface="Wingdings" pitchFamily="2" charset="2"/>
        <a:buChar char="n"/>
        <a:defRPr sz="2000">
          <a:solidFill>
            <a:srgbClr val="FFFF00"/>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rgbClr val="FFFF00"/>
        </a:buClr>
        <a:buSzPct val="60000"/>
        <a:buFont typeface="Wingdings" pitchFamily="2" charset="2"/>
        <a:buChar char="n"/>
        <a:defRPr sz="2000">
          <a:solidFill>
            <a:srgbClr val="FFFF00"/>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journals.lib.unb.ca/index.php/ihr"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3645024"/>
            <a:ext cx="7429500" cy="2880320"/>
          </a:xfrm>
        </p:spPr>
        <p:txBody>
          <a:bodyPr/>
          <a:lstStyle/>
          <a:p>
            <a:pPr algn="ctr"/>
            <a:r>
              <a:rPr lang="en-US" sz="6000" dirty="0" smtClean="0"/>
              <a:t>CHAtSO11</a:t>
            </a:r>
            <a:br>
              <a:rPr lang="en-US" sz="6000" dirty="0" smtClean="0"/>
            </a:br>
            <a:r>
              <a:rPr lang="en-US" sz="4800" dirty="0" smtClean="0"/>
              <a:t>Niteroi, </a:t>
            </a:r>
            <a:r>
              <a:rPr lang="en-US" sz="4800" dirty="0" err="1" smtClean="0"/>
              <a:t>Brasil</a:t>
            </a:r>
            <a:r>
              <a:rPr lang="en-US" sz="4800" dirty="0" smtClean="0"/>
              <a:t>, 6-7 </a:t>
            </a:r>
            <a:r>
              <a:rPr lang="en-US" sz="4800" dirty="0" err="1" smtClean="0"/>
              <a:t>Marzo</a:t>
            </a:r>
            <a:r>
              <a:rPr lang="en-US" sz="4800" dirty="0" smtClean="0"/>
              <a:t> 2017</a:t>
            </a:r>
            <a:r>
              <a:rPr lang="en-US" sz="6000" dirty="0" smtClean="0"/>
              <a:t/>
            </a:r>
            <a:br>
              <a:rPr lang="en-US" sz="6000" dirty="0" smtClean="0"/>
            </a:br>
            <a:r>
              <a:rPr lang="en-US" sz="3200" dirty="0" err="1" smtClean="0"/>
              <a:t>Informe</a:t>
            </a:r>
            <a:r>
              <a:rPr lang="en-US" sz="3200" dirty="0" smtClean="0"/>
              <a:t> de la </a:t>
            </a:r>
            <a:r>
              <a:rPr lang="en-US" sz="3200" dirty="0" err="1" smtClean="0"/>
              <a:t>Secretaría</a:t>
            </a:r>
            <a:r>
              <a:rPr lang="en-US" sz="3200" dirty="0" smtClean="0"/>
              <a:t> de la OHI</a:t>
            </a:r>
            <a:endParaRPr lang="en-US" sz="6000"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82238" y="980728"/>
            <a:ext cx="1368954" cy="1800200"/>
          </a:xfrm>
          <a:prstGeom prst="rect">
            <a:avLst/>
          </a:prstGeom>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SIG y Bases de Datos de la </a:t>
            </a:r>
            <a:r>
              <a:rPr lang="es-ES" sz="4800" dirty="0" smtClean="0">
                <a:effectLst/>
              </a:rPr>
              <a:t>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endParaRPr lang="es-ES" sz="3600" dirty="0" smtClean="0">
              <a:effectLst/>
            </a:endParaRPr>
          </a:p>
          <a:p>
            <a:pPr marL="0" indent="0">
              <a:buNone/>
              <a:tabLst>
                <a:tab pos="355600" algn="l"/>
              </a:tabLst>
              <a:defRPr/>
            </a:pPr>
            <a:endParaRPr lang="es-ES" sz="3600" dirty="0">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4045046903"/>
              </p:ext>
            </p:extLst>
          </p:nvPr>
        </p:nvGraphicFramePr>
        <p:xfrm>
          <a:off x="107504" y="1556792"/>
          <a:ext cx="8856984" cy="5040560"/>
        </p:xfrm>
        <a:graphic>
          <a:graphicData uri="http://schemas.openxmlformats.org/drawingml/2006/table">
            <a:tbl>
              <a:tblPr firstRow="1" firstCol="1" bandRow="1" bandCol="1">
                <a:tableStyleId>{5C22544A-7EE6-4342-B048-85BDC9FD1C3A}</a:tableStyleId>
              </a:tblPr>
              <a:tblGrid>
                <a:gridCol w="2016224"/>
                <a:gridCol w="3528392"/>
                <a:gridCol w="3312368"/>
              </a:tblGrid>
              <a:tr h="1375230">
                <a:tc>
                  <a:txBody>
                    <a:bodyPr/>
                    <a:lstStyle/>
                    <a:p>
                      <a:pPr algn="ctr">
                        <a:lnSpc>
                          <a:spcPct val="115000"/>
                        </a:lnSpc>
                        <a:spcBef>
                          <a:spcPts val="200"/>
                        </a:spcBef>
                        <a:spcAft>
                          <a:spcPts val="200"/>
                        </a:spcAft>
                      </a:pPr>
                      <a:r>
                        <a:rPr lang="es-ES" sz="2800" dirty="0">
                          <a:effectLst/>
                        </a:rPr>
                        <a:t>País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Bef>
                          <a:spcPts val="200"/>
                        </a:spcBef>
                        <a:spcAft>
                          <a:spcPts val="200"/>
                        </a:spcAft>
                      </a:pPr>
                      <a:r>
                        <a:rPr lang="es-ES" sz="2800" dirty="0">
                          <a:effectLst/>
                        </a:rPr>
                        <a:t>P-5 - Anuario</a:t>
                      </a:r>
                      <a:endParaRPr lang="en-US" sz="2800" dirty="0">
                        <a:effectLst/>
                      </a:endParaRPr>
                    </a:p>
                    <a:p>
                      <a:pPr algn="ctr">
                        <a:lnSpc>
                          <a:spcPct val="115000"/>
                        </a:lnSpc>
                        <a:spcBef>
                          <a:spcPts val="200"/>
                        </a:spcBef>
                        <a:spcAft>
                          <a:spcPts val="200"/>
                        </a:spcAft>
                      </a:pPr>
                      <a:r>
                        <a:rPr lang="es-ES" sz="2800" dirty="0">
                          <a:effectLst/>
                        </a:rPr>
                        <a:t>Última </a:t>
                      </a:r>
                      <a:r>
                        <a:rPr lang="es-ES" sz="2800" dirty="0" smtClean="0">
                          <a:effectLst/>
                        </a:rPr>
                        <a:t>actualización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200"/>
                        </a:spcBef>
                        <a:spcAft>
                          <a:spcPts val="200"/>
                        </a:spcAft>
                      </a:pPr>
                      <a:r>
                        <a:rPr lang="es-ES" sz="2800" dirty="0">
                          <a:effectLst/>
                        </a:rPr>
                        <a:t>C-55</a:t>
                      </a:r>
                      <a:endParaRPr lang="en-US" sz="2800" dirty="0">
                        <a:effectLst/>
                      </a:endParaRPr>
                    </a:p>
                    <a:p>
                      <a:pPr algn="ctr">
                        <a:lnSpc>
                          <a:spcPct val="115000"/>
                        </a:lnSpc>
                        <a:spcBef>
                          <a:spcPts val="200"/>
                        </a:spcBef>
                        <a:spcAft>
                          <a:spcPts val="200"/>
                        </a:spcAft>
                      </a:pPr>
                      <a:r>
                        <a:rPr lang="es-ES" sz="2800" dirty="0">
                          <a:effectLst/>
                        </a:rPr>
                        <a:t>Última </a:t>
                      </a:r>
                      <a:r>
                        <a:rPr lang="es-ES" sz="2800" dirty="0" smtClean="0">
                          <a:effectLst/>
                        </a:rPr>
                        <a:t>actualización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733066">
                <a:tc>
                  <a:txBody>
                    <a:bodyPr/>
                    <a:lstStyle/>
                    <a:p>
                      <a:pPr algn="ctr">
                        <a:lnSpc>
                          <a:spcPct val="115000"/>
                        </a:lnSpc>
                        <a:spcBef>
                          <a:spcPts val="200"/>
                        </a:spcBef>
                        <a:spcAft>
                          <a:spcPts val="200"/>
                        </a:spcAft>
                      </a:pPr>
                      <a:r>
                        <a:rPr lang="es-ES" sz="2800">
                          <a:effectLst/>
                        </a:rPr>
                        <a:t>Argentina</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Bef>
                          <a:spcPts val="200"/>
                        </a:spcBef>
                        <a:spcAft>
                          <a:spcPts val="200"/>
                        </a:spcAft>
                      </a:pPr>
                      <a:r>
                        <a:rPr lang="es-ES" sz="2800" dirty="0">
                          <a:effectLst/>
                        </a:rPr>
                        <a:t>Enero del 2017</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200"/>
                        </a:spcBef>
                        <a:spcAft>
                          <a:spcPts val="200"/>
                        </a:spcAft>
                      </a:pPr>
                      <a:r>
                        <a:rPr lang="es-ES" sz="2800">
                          <a:effectLst/>
                        </a:rPr>
                        <a:t>Mayo del 2016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733066">
                <a:tc>
                  <a:txBody>
                    <a:bodyPr/>
                    <a:lstStyle/>
                    <a:p>
                      <a:pPr algn="ctr">
                        <a:lnSpc>
                          <a:spcPct val="115000"/>
                        </a:lnSpc>
                        <a:spcBef>
                          <a:spcPts val="200"/>
                        </a:spcBef>
                        <a:spcAft>
                          <a:spcPts val="200"/>
                        </a:spcAft>
                      </a:pPr>
                      <a:r>
                        <a:rPr lang="es-ES" sz="2800">
                          <a:effectLst/>
                        </a:rPr>
                        <a:t>Brasil</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Bef>
                          <a:spcPts val="200"/>
                        </a:spcBef>
                        <a:spcAft>
                          <a:spcPts val="200"/>
                        </a:spcAft>
                      </a:pPr>
                      <a:r>
                        <a:rPr lang="es-ES" sz="2800" dirty="0">
                          <a:effectLst/>
                        </a:rPr>
                        <a:t>Octubre del 2016</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200"/>
                        </a:spcBef>
                        <a:spcAft>
                          <a:spcPts val="200"/>
                        </a:spcAft>
                      </a:pPr>
                      <a:r>
                        <a:rPr lang="es-ES" sz="2800">
                          <a:effectLst/>
                        </a:rPr>
                        <a:t>Marzo del 2016</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733066">
                <a:tc>
                  <a:txBody>
                    <a:bodyPr/>
                    <a:lstStyle/>
                    <a:p>
                      <a:pPr algn="ctr">
                        <a:lnSpc>
                          <a:spcPct val="115000"/>
                        </a:lnSpc>
                        <a:spcBef>
                          <a:spcPts val="200"/>
                        </a:spcBef>
                        <a:spcAft>
                          <a:spcPts val="200"/>
                        </a:spcAft>
                      </a:pPr>
                      <a:r>
                        <a:rPr lang="es-ES" sz="2800">
                          <a:effectLst/>
                        </a:rPr>
                        <a:t>Uruguay</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Bef>
                          <a:spcPts val="200"/>
                        </a:spcBef>
                        <a:spcAft>
                          <a:spcPts val="200"/>
                        </a:spcAft>
                      </a:pPr>
                      <a:r>
                        <a:rPr lang="es-ES" sz="2800" dirty="0">
                          <a:effectLst/>
                        </a:rPr>
                        <a:t>Enero del 2016</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200"/>
                        </a:spcBef>
                        <a:spcAft>
                          <a:spcPts val="200"/>
                        </a:spcAft>
                      </a:pPr>
                      <a:r>
                        <a:rPr lang="es-ES" sz="2800" dirty="0">
                          <a:effectLst/>
                        </a:rPr>
                        <a:t>Mayo del 2016</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733066">
                <a:tc>
                  <a:txBody>
                    <a:bodyPr/>
                    <a:lstStyle/>
                    <a:p>
                      <a:pPr algn="ctr">
                        <a:lnSpc>
                          <a:spcPct val="115000"/>
                        </a:lnSpc>
                        <a:spcBef>
                          <a:spcPts val="200"/>
                        </a:spcBef>
                        <a:spcAft>
                          <a:spcPts val="200"/>
                        </a:spcAft>
                      </a:pPr>
                      <a:r>
                        <a:rPr lang="es-ES" sz="2800">
                          <a:effectLst/>
                        </a:rPr>
                        <a:t>Paraguay</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Bef>
                          <a:spcPts val="200"/>
                        </a:spcBef>
                        <a:spcAft>
                          <a:spcPts val="200"/>
                        </a:spcAft>
                      </a:pPr>
                      <a:r>
                        <a:rPr lang="es-ES" sz="2800" dirty="0">
                          <a:effectLst/>
                        </a:rPr>
                        <a:t>Marzo del 2014</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200"/>
                        </a:spcBef>
                        <a:spcAft>
                          <a:spcPts val="200"/>
                        </a:spcAft>
                      </a:pPr>
                      <a:r>
                        <a:rPr lang="es-ES" sz="2800" dirty="0">
                          <a:effectLst/>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733066">
                <a:tc>
                  <a:txBody>
                    <a:bodyPr/>
                    <a:lstStyle/>
                    <a:p>
                      <a:pPr algn="ctr">
                        <a:lnSpc>
                          <a:spcPct val="115000"/>
                        </a:lnSpc>
                        <a:spcBef>
                          <a:spcPts val="200"/>
                        </a:spcBef>
                        <a:spcAft>
                          <a:spcPts val="200"/>
                        </a:spcAft>
                      </a:pPr>
                      <a:r>
                        <a:rPr lang="es-ES" sz="2800">
                          <a:effectLst/>
                        </a:rPr>
                        <a:t>Bolivia</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15000"/>
                        </a:lnSpc>
                        <a:spcBef>
                          <a:spcPts val="200"/>
                        </a:spcBef>
                        <a:spcAft>
                          <a:spcPts val="200"/>
                        </a:spcAft>
                      </a:pPr>
                      <a:r>
                        <a:rPr lang="es-ES" sz="2800">
                          <a:effectLst/>
                        </a:rPr>
                        <a:t>anterior al 2012</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200"/>
                        </a:spcBef>
                        <a:spcAft>
                          <a:spcPts val="200"/>
                        </a:spcAft>
                      </a:pPr>
                      <a:r>
                        <a:rPr lang="es-ES" sz="2800" dirty="0">
                          <a:effectLst/>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1574976646"/>
      </p:ext>
    </p:extLst>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SIG y Bases de Datos de la </a:t>
            </a:r>
            <a:r>
              <a:rPr lang="es-ES" sz="4800" dirty="0" smtClean="0">
                <a:effectLst/>
              </a:rPr>
              <a:t>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a:effectLst/>
              </a:rPr>
              <a:t>L</a:t>
            </a:r>
            <a:r>
              <a:rPr lang="es-ES" sz="3600" dirty="0" smtClean="0">
                <a:effectLst/>
              </a:rPr>
              <a:t>a </a:t>
            </a:r>
            <a:r>
              <a:rPr lang="es-ES" sz="3600" dirty="0">
                <a:effectLst/>
              </a:rPr>
              <a:t>Secretaría de la OHI, con el apoyo </a:t>
            </a:r>
            <a:r>
              <a:rPr lang="es-ES" sz="3600" dirty="0" smtClean="0">
                <a:effectLst/>
              </a:rPr>
              <a:t>de la Corea</a:t>
            </a:r>
            <a:r>
              <a:rPr lang="es-ES" sz="3600" dirty="0">
                <a:effectLst/>
              </a:rPr>
              <a:t>, inició </a:t>
            </a:r>
            <a:r>
              <a:rPr lang="es-ES" sz="3600" dirty="0" smtClean="0">
                <a:effectLst/>
              </a:rPr>
              <a:t>el proyecto </a:t>
            </a:r>
            <a:r>
              <a:rPr lang="es-ES" sz="3600" dirty="0">
                <a:effectLst/>
              </a:rPr>
              <a:t>"</a:t>
            </a:r>
            <a:r>
              <a:rPr lang="es-ES" sz="3600" dirty="0" err="1">
                <a:effectLst/>
              </a:rPr>
              <a:t>INToGIS</a:t>
            </a:r>
            <a:r>
              <a:rPr lang="es-ES" sz="3600" dirty="0">
                <a:effectLst/>
              </a:rPr>
              <a:t>" para trasladar la Parte B de la S-11 a un entorno interactivo compatible con el </a:t>
            </a:r>
            <a:r>
              <a:rPr lang="es-ES" sz="3600" dirty="0" smtClean="0">
                <a:effectLst/>
              </a:rPr>
              <a:t>SIG y la S-100</a:t>
            </a:r>
          </a:p>
          <a:p>
            <a:pPr>
              <a:tabLst>
                <a:tab pos="355600" algn="l"/>
              </a:tabLst>
              <a:defRPr/>
            </a:pPr>
            <a:r>
              <a:rPr lang="es-ES" sz="3600" dirty="0" smtClean="0">
                <a:effectLst/>
              </a:rPr>
              <a:t>El </a:t>
            </a:r>
            <a:r>
              <a:rPr lang="es-ES" sz="3600" dirty="0">
                <a:effectLst/>
              </a:rPr>
              <a:t>objetivo </a:t>
            </a:r>
            <a:r>
              <a:rPr lang="es-ES" sz="3600" dirty="0" smtClean="0">
                <a:effectLst/>
              </a:rPr>
              <a:t>es tener instrumentos </a:t>
            </a:r>
            <a:r>
              <a:rPr lang="es-ES" sz="3600" dirty="0">
                <a:effectLst/>
              </a:rPr>
              <a:t>necesarios para revisar y mantener esquemas de cartas INT y supervisar su implementación. También se prevé </a:t>
            </a:r>
            <a:r>
              <a:rPr lang="es-ES" sz="3600" dirty="0" smtClean="0">
                <a:effectLst/>
              </a:rPr>
              <a:t>incluir </a:t>
            </a:r>
            <a:r>
              <a:rPr lang="es-ES" sz="3600" dirty="0">
                <a:effectLst/>
              </a:rPr>
              <a:t>los esquemas y la cobertura </a:t>
            </a:r>
            <a:r>
              <a:rPr lang="es-ES" sz="3600" dirty="0" smtClean="0">
                <a:effectLst/>
              </a:rPr>
              <a:t>ENC</a:t>
            </a:r>
            <a:endParaRPr lang="es-ES" sz="3600" dirty="0">
              <a:effectLst/>
            </a:endParaRPr>
          </a:p>
        </p:txBody>
      </p:sp>
    </p:spTree>
    <p:extLst>
      <p:ext uri="{BB962C8B-B14F-4D97-AF65-F5344CB8AC3E}">
        <p14:creationId xmlns:p14="http://schemas.microsoft.com/office/powerpoint/2010/main" val="2566175474"/>
      </p:ext>
    </p:extLst>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SIG y Bases de Datos de la </a:t>
            </a:r>
            <a:r>
              <a:rPr lang="es-ES" sz="4800" dirty="0" smtClean="0">
                <a:effectLst/>
              </a:rPr>
              <a:t>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smtClean="0">
                <a:effectLst/>
              </a:rPr>
              <a:t>El Catálogo </a:t>
            </a:r>
            <a:r>
              <a:rPr lang="es-ES" sz="3600" dirty="0">
                <a:effectLst/>
              </a:rPr>
              <a:t>interactivo de Cartas INT y los servicios asociados del Administrador web en línea </a:t>
            </a:r>
            <a:r>
              <a:rPr lang="es-ES" sz="3600" dirty="0" smtClean="0">
                <a:effectLst/>
              </a:rPr>
              <a:t>están disponibles en:</a:t>
            </a:r>
          </a:p>
          <a:p>
            <a:pPr marL="0" indent="0" algn="ctr">
              <a:buNone/>
              <a:tabLst>
                <a:tab pos="355600" algn="l"/>
              </a:tabLst>
              <a:defRPr/>
            </a:pPr>
            <a:r>
              <a:rPr lang="es-ES" sz="3600" dirty="0" smtClean="0">
                <a:effectLst/>
              </a:rPr>
              <a:t>Home &gt; </a:t>
            </a:r>
            <a:r>
              <a:rPr lang="es-ES" sz="3600" dirty="0" err="1">
                <a:effectLst/>
              </a:rPr>
              <a:t>Standards</a:t>
            </a:r>
            <a:r>
              <a:rPr lang="es-ES" sz="3600" dirty="0">
                <a:effectLst/>
              </a:rPr>
              <a:t> &amp; Publications &gt; S-11 &gt; </a:t>
            </a:r>
            <a:r>
              <a:rPr lang="es-ES" sz="3600" dirty="0" err="1">
                <a:effectLst/>
              </a:rPr>
              <a:t>Part</a:t>
            </a:r>
            <a:r>
              <a:rPr lang="es-ES" sz="3600" dirty="0">
                <a:effectLst/>
              </a:rPr>
              <a:t> B (enlace</a:t>
            </a:r>
            <a:r>
              <a:rPr lang="es-ES" sz="3600" dirty="0" smtClean="0">
                <a:effectLst/>
              </a:rPr>
              <a:t>)</a:t>
            </a:r>
          </a:p>
          <a:p>
            <a:pPr>
              <a:tabLst>
                <a:tab pos="355600" algn="l"/>
              </a:tabLst>
              <a:defRPr/>
            </a:pPr>
            <a:r>
              <a:rPr lang="es-ES" sz="3600" dirty="0" smtClean="0">
                <a:effectLst/>
              </a:rPr>
              <a:t>Brasil y </a:t>
            </a:r>
            <a:r>
              <a:rPr lang="es-ES" sz="3600" dirty="0">
                <a:effectLst/>
              </a:rPr>
              <a:t>Argentina han obtenido su identificador (ID) y un código de acceso para el mantenimiento de la base de datos de la S-11. Se invita a Uruguay a hacer lo </a:t>
            </a:r>
            <a:r>
              <a:rPr lang="es-ES" sz="3600" dirty="0" smtClean="0">
                <a:effectLst/>
              </a:rPr>
              <a:t>mismo (CC N</a:t>
            </a:r>
            <a:r>
              <a:rPr lang="es-ES" sz="3600" dirty="0">
                <a:effectLst/>
              </a:rPr>
              <a:t>° </a:t>
            </a:r>
            <a:r>
              <a:rPr lang="es-ES" sz="3600" dirty="0" smtClean="0">
                <a:effectLst/>
              </a:rPr>
              <a:t>89/2015) </a:t>
            </a:r>
            <a:endParaRPr lang="es-ES" sz="3600" dirty="0">
              <a:effectLst/>
            </a:endParaRPr>
          </a:p>
        </p:txBody>
      </p:sp>
    </p:spTree>
    <p:extLst>
      <p:ext uri="{BB962C8B-B14F-4D97-AF65-F5344CB8AC3E}">
        <p14:creationId xmlns:p14="http://schemas.microsoft.com/office/powerpoint/2010/main" val="1197466889"/>
      </p:ext>
    </p:extLst>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SIG y Bases de Datos de la </a:t>
            </a:r>
            <a:r>
              <a:rPr lang="es-ES" sz="4800" dirty="0" smtClean="0">
                <a:effectLst/>
              </a:rPr>
              <a:t>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a:effectLst/>
              </a:rPr>
              <a:t>S</a:t>
            </a:r>
            <a:r>
              <a:rPr lang="es-ES" sz="3600" dirty="0" smtClean="0">
                <a:effectLst/>
              </a:rPr>
              <a:t>e </a:t>
            </a:r>
            <a:r>
              <a:rPr lang="es-ES" sz="3600" dirty="0">
                <a:effectLst/>
              </a:rPr>
              <a:t>recuerda al Coordinador de Cartas para la Región C1 que proporcione su información a la Secretaría de la OHI sobre  "la lista de control básica de la garantía de calidad para la revisión de Cartas INT" antes de finales de marzo del 2017 (ver el email de ADCS del 08 de agosto del 2016</a:t>
            </a:r>
            <a:r>
              <a:rPr lang="es-ES" sz="3600" dirty="0" smtClean="0">
                <a:effectLst/>
              </a:rPr>
              <a:t>)</a:t>
            </a:r>
            <a:endParaRPr lang="es-ES" sz="3600" dirty="0">
              <a:effectLst/>
            </a:endParaRPr>
          </a:p>
        </p:txBody>
      </p:sp>
    </p:spTree>
    <p:extLst>
      <p:ext uri="{BB962C8B-B14F-4D97-AF65-F5344CB8AC3E}">
        <p14:creationId xmlns:p14="http://schemas.microsoft.com/office/powerpoint/2010/main" val="3727705856"/>
      </p:ext>
    </p:extLst>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Coordinación </a:t>
            </a:r>
            <a:r>
              <a:rPr lang="es-ES" sz="4800" dirty="0" smtClean="0">
                <a:effectLst/>
              </a:rPr>
              <a:t>de </a:t>
            </a:r>
            <a:r>
              <a:rPr lang="es-ES" sz="4800" dirty="0">
                <a:effectLst/>
              </a:rPr>
              <a:t>Cartas INT y </a:t>
            </a:r>
            <a:r>
              <a:rPr lang="es-ES" sz="4800" dirty="0" err="1" smtClean="0">
                <a:effectLst/>
              </a:rPr>
              <a:t>ENCs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smtClean="0">
                <a:effectLst/>
              </a:rPr>
              <a:t>Según </a:t>
            </a:r>
            <a:r>
              <a:rPr lang="es-ES" sz="3600" dirty="0">
                <a:effectLst/>
              </a:rPr>
              <a:t>la información que posee la Secretaría de la OHI, Brasil (el C.F. Paulo MATOS) es el Coordinador designado en materia de Cartas INT/</a:t>
            </a:r>
            <a:r>
              <a:rPr lang="es-ES" sz="3600" dirty="0" err="1">
                <a:effectLst/>
              </a:rPr>
              <a:t>ENCs</a:t>
            </a:r>
            <a:r>
              <a:rPr lang="es-ES" sz="3600" dirty="0">
                <a:effectLst/>
              </a:rPr>
              <a:t> para la Región </a:t>
            </a:r>
            <a:r>
              <a:rPr lang="es-ES" sz="3600" dirty="0" smtClean="0">
                <a:effectLst/>
              </a:rPr>
              <a:t>C1</a:t>
            </a:r>
            <a:endParaRPr lang="es-ES" sz="3600" dirty="0">
              <a:effectLst/>
            </a:endParaRPr>
          </a:p>
          <a:p>
            <a:pPr>
              <a:tabLst>
                <a:tab pos="355600" algn="l"/>
              </a:tabLst>
              <a:defRPr/>
            </a:pPr>
            <a:r>
              <a:rPr lang="es-ES" sz="3600" dirty="0">
                <a:effectLst/>
              </a:rPr>
              <a:t>N</a:t>
            </a:r>
            <a:r>
              <a:rPr lang="es-ES" sz="3600" dirty="0" smtClean="0">
                <a:effectLst/>
              </a:rPr>
              <a:t>ueva </a:t>
            </a:r>
            <a:r>
              <a:rPr lang="es-ES" sz="3600" dirty="0">
                <a:effectLst/>
              </a:rPr>
              <a:t>edición 3.0.2 de la Parte B de la S-11 para la región C1 </a:t>
            </a:r>
            <a:r>
              <a:rPr lang="es-ES" sz="3600" dirty="0" smtClean="0">
                <a:effectLst/>
              </a:rPr>
              <a:t>(febrero </a:t>
            </a:r>
            <a:r>
              <a:rPr lang="es-ES" sz="3600" dirty="0">
                <a:effectLst/>
              </a:rPr>
              <a:t>del </a:t>
            </a:r>
            <a:r>
              <a:rPr lang="es-ES" sz="3600" dirty="0" smtClean="0">
                <a:effectLst/>
              </a:rPr>
              <a:t>2017)</a:t>
            </a:r>
          </a:p>
          <a:p>
            <a:pPr>
              <a:tabLst>
                <a:tab pos="355600" algn="l"/>
              </a:tabLst>
              <a:defRPr/>
            </a:pPr>
            <a:r>
              <a:rPr lang="es-ES" sz="3600" dirty="0" smtClean="0">
                <a:effectLst/>
              </a:rPr>
              <a:t>35 </a:t>
            </a:r>
            <a:r>
              <a:rPr lang="es-ES" sz="3600" dirty="0">
                <a:effectLst/>
              </a:rPr>
              <a:t>Cartas INT disponibles hasta la fecha, de las 51 Cartas del </a:t>
            </a:r>
            <a:r>
              <a:rPr lang="es-ES" sz="3600" dirty="0" smtClean="0">
                <a:effectLst/>
              </a:rPr>
              <a:t>esquema </a:t>
            </a:r>
            <a:r>
              <a:rPr lang="es-ES" sz="3600" dirty="0">
                <a:effectLst/>
              </a:rPr>
              <a:t>(~ 69%).  En el 2016, la Carta INT N° 2119 fue publicada por </a:t>
            </a:r>
            <a:r>
              <a:rPr lang="es-ES" sz="3600" dirty="0" smtClean="0">
                <a:effectLst/>
              </a:rPr>
              <a:t>Brasil</a:t>
            </a:r>
            <a:endParaRPr lang="es-ES" sz="3600" dirty="0">
              <a:effectLst/>
            </a:endParaRPr>
          </a:p>
          <a:p>
            <a:pPr>
              <a:tabLst>
                <a:tab pos="355600" algn="l"/>
              </a:tabLst>
              <a:defRPr/>
            </a:pPr>
            <a:endParaRPr lang="es-ES" sz="3600" dirty="0">
              <a:effectLst/>
            </a:endParaRPr>
          </a:p>
        </p:txBody>
      </p:sp>
    </p:spTree>
    <p:extLst>
      <p:ext uri="{BB962C8B-B14F-4D97-AF65-F5344CB8AC3E}">
        <p14:creationId xmlns:p14="http://schemas.microsoft.com/office/powerpoint/2010/main" val="3862829157"/>
      </p:ext>
    </p:extLst>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Coordinación </a:t>
            </a:r>
            <a:r>
              <a:rPr lang="es-ES" sz="4800" dirty="0" smtClean="0">
                <a:effectLst/>
              </a:rPr>
              <a:t>de </a:t>
            </a:r>
            <a:r>
              <a:rPr lang="es-ES" sz="4800" dirty="0">
                <a:effectLst/>
              </a:rPr>
              <a:t>Cartas INT y </a:t>
            </a:r>
            <a:r>
              <a:rPr lang="es-ES" sz="4800" dirty="0" err="1" smtClean="0">
                <a:effectLst/>
              </a:rPr>
              <a:t>ENCs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r>
              <a:rPr lang="es-ES" sz="3600" dirty="0" smtClean="0">
                <a:effectLst/>
              </a:rPr>
              <a:t>Brasil </a:t>
            </a:r>
            <a:r>
              <a:rPr lang="es-ES" sz="3600" dirty="0">
                <a:effectLst/>
              </a:rPr>
              <a:t>representó a la CHAtSO en </a:t>
            </a:r>
            <a:r>
              <a:rPr lang="es-ES" sz="3600" dirty="0" smtClean="0">
                <a:effectLst/>
              </a:rPr>
              <a:t>el WENDWG7 </a:t>
            </a:r>
            <a:r>
              <a:rPr lang="es-ES" sz="3600" dirty="0">
                <a:effectLst/>
              </a:rPr>
              <a:t>(31 de enero - 02 de febrero del 2017), donde el WENDWG</a:t>
            </a:r>
            <a:r>
              <a:rPr lang="es-ES" sz="3600" dirty="0" smtClean="0">
                <a:effectLst/>
              </a:rPr>
              <a:t>:</a:t>
            </a:r>
          </a:p>
          <a:p>
            <a:pPr>
              <a:tabLst>
                <a:tab pos="355600" algn="l"/>
              </a:tabLst>
              <a:defRPr/>
            </a:pPr>
            <a:r>
              <a:rPr lang="es-ES" sz="3600" dirty="0" smtClean="0">
                <a:effectLst/>
              </a:rPr>
              <a:t>invitó </a:t>
            </a:r>
            <a:r>
              <a:rPr lang="es-ES" sz="3600" dirty="0">
                <a:effectLst/>
              </a:rPr>
              <a:t>a las </a:t>
            </a:r>
            <a:r>
              <a:rPr lang="es-ES" sz="3600" dirty="0" smtClean="0">
                <a:effectLst/>
              </a:rPr>
              <a:t>CHR a </a:t>
            </a:r>
            <a:r>
              <a:rPr lang="es-ES" sz="3600" dirty="0">
                <a:effectLst/>
              </a:rPr>
              <a:t>definir y a adoptar Esquemas ENC (como se hace para </a:t>
            </a:r>
            <a:r>
              <a:rPr lang="es-ES" sz="3600" dirty="0" smtClean="0">
                <a:effectLst/>
              </a:rPr>
              <a:t>Cartas </a:t>
            </a:r>
            <a:r>
              <a:rPr lang="es-ES" sz="3600" dirty="0">
                <a:effectLst/>
              </a:rPr>
              <a:t>INT) y a proporcionar </a:t>
            </a:r>
            <a:r>
              <a:rPr lang="es-ES" sz="3600" dirty="0" smtClean="0">
                <a:effectLst/>
              </a:rPr>
              <a:t>los metadatos (acción IRCC8/13)</a:t>
            </a:r>
            <a:endParaRPr lang="es-ES" sz="3600" dirty="0">
              <a:effectLst/>
            </a:endParaRPr>
          </a:p>
          <a:p>
            <a:pPr>
              <a:tabLst>
                <a:tab pos="355600" algn="l"/>
              </a:tabLst>
              <a:defRPr/>
            </a:pPr>
            <a:r>
              <a:rPr lang="es-ES" sz="3600" dirty="0" smtClean="0">
                <a:effectLst/>
              </a:rPr>
              <a:t>redactó </a:t>
            </a:r>
            <a:r>
              <a:rPr lang="es-ES" sz="3600" dirty="0">
                <a:effectLst/>
              </a:rPr>
              <a:t>una propuesta </a:t>
            </a:r>
            <a:r>
              <a:rPr lang="es-ES" sz="3600" dirty="0" smtClean="0">
                <a:effectLst/>
              </a:rPr>
              <a:t>de Resolución sobre procedimientos para </a:t>
            </a:r>
            <a:r>
              <a:rPr lang="es-ES" sz="3600" dirty="0">
                <a:effectLst/>
              </a:rPr>
              <a:t>limitar </a:t>
            </a:r>
            <a:r>
              <a:rPr lang="es-ES" sz="3600" dirty="0" smtClean="0">
                <a:effectLst/>
              </a:rPr>
              <a:t>solapamiento </a:t>
            </a:r>
            <a:r>
              <a:rPr lang="es-ES" sz="3600" dirty="0">
                <a:effectLst/>
              </a:rPr>
              <a:t>cuando la seguridad de la navegación está en </a:t>
            </a:r>
            <a:r>
              <a:rPr lang="es-ES" sz="3600" dirty="0" smtClean="0">
                <a:effectLst/>
              </a:rPr>
              <a:t>juego </a:t>
            </a:r>
            <a:endParaRPr lang="es-ES" sz="3600" dirty="0">
              <a:effectLst/>
            </a:endParaRPr>
          </a:p>
          <a:p>
            <a:pPr>
              <a:tabLst>
                <a:tab pos="355600" algn="l"/>
              </a:tabLst>
              <a:defRPr/>
            </a:pPr>
            <a:endParaRPr lang="es-ES" sz="3600" dirty="0">
              <a:effectLst/>
            </a:endParaRPr>
          </a:p>
        </p:txBody>
      </p:sp>
    </p:spTree>
    <p:extLst>
      <p:ext uri="{BB962C8B-B14F-4D97-AF65-F5344CB8AC3E}">
        <p14:creationId xmlns:p14="http://schemas.microsoft.com/office/powerpoint/2010/main" val="815089823"/>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Coordinación </a:t>
            </a:r>
            <a:r>
              <a:rPr lang="es-ES" sz="4800" dirty="0" smtClean="0">
                <a:effectLst/>
              </a:rPr>
              <a:t>de </a:t>
            </a:r>
            <a:r>
              <a:rPr lang="es-ES" sz="4800" dirty="0">
                <a:effectLst/>
              </a:rPr>
              <a:t>Cartas INT y </a:t>
            </a:r>
            <a:r>
              <a:rPr lang="es-ES" sz="4800" dirty="0" err="1" smtClean="0">
                <a:effectLst/>
              </a:rPr>
              <a:t>ENCs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r>
              <a:rPr lang="es-ES" sz="3600" dirty="0">
                <a:effectLst/>
              </a:rPr>
              <a:t>Merece la pena observar que no hay ningún problema importante de solapamiento de </a:t>
            </a:r>
            <a:r>
              <a:rPr lang="es-ES" sz="3600" dirty="0" err="1">
                <a:effectLst/>
              </a:rPr>
              <a:t>ENCs</a:t>
            </a:r>
            <a:r>
              <a:rPr lang="es-ES" sz="3600" dirty="0">
                <a:effectLst/>
              </a:rPr>
              <a:t> en esta región </a:t>
            </a:r>
            <a:r>
              <a:rPr lang="es-ES" sz="3600" dirty="0" smtClean="0">
                <a:effectLst/>
              </a:rPr>
              <a:t>cartográfica.</a:t>
            </a:r>
          </a:p>
          <a:p>
            <a:pPr marL="0" indent="0">
              <a:buNone/>
              <a:tabLst>
                <a:tab pos="355600" algn="l"/>
              </a:tabLst>
              <a:defRPr/>
            </a:pPr>
            <a:endParaRPr lang="es-ES" sz="3600" dirty="0">
              <a:effectLst/>
            </a:endParaRPr>
          </a:p>
          <a:p>
            <a:pPr marL="0" indent="0" algn="ctr">
              <a:buNone/>
              <a:tabLst>
                <a:tab pos="355600" algn="l"/>
              </a:tabLst>
              <a:defRPr/>
            </a:pPr>
            <a:r>
              <a:rPr lang="es-ES" sz="3600" dirty="0" smtClean="0">
                <a:effectLst/>
              </a:rPr>
              <a:t>Bravo CHAtSO!</a:t>
            </a:r>
            <a:endParaRPr lang="es-ES" sz="3600" dirty="0">
              <a:effectLst/>
            </a:endParaRPr>
          </a:p>
        </p:txBody>
      </p:sp>
    </p:spTree>
    <p:extLst>
      <p:ext uri="{BB962C8B-B14F-4D97-AF65-F5344CB8AC3E}">
        <p14:creationId xmlns:p14="http://schemas.microsoft.com/office/powerpoint/2010/main" val="1914441427"/>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Coordinación </a:t>
            </a:r>
            <a:r>
              <a:rPr lang="es-ES" sz="4800" dirty="0" smtClean="0">
                <a:effectLst/>
              </a:rPr>
              <a:t>de </a:t>
            </a:r>
            <a:r>
              <a:rPr lang="es-ES" sz="4800" dirty="0">
                <a:effectLst/>
              </a:rPr>
              <a:t>Cartas INT y </a:t>
            </a:r>
            <a:r>
              <a:rPr lang="es-ES" sz="4800" dirty="0" err="1" smtClean="0">
                <a:effectLst/>
              </a:rPr>
              <a:t>ENCs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r>
              <a:rPr lang="es-ES" sz="3600" dirty="0" smtClean="0">
                <a:effectLst/>
              </a:rPr>
              <a:t>La </a:t>
            </a:r>
            <a:r>
              <a:rPr lang="es-ES" sz="3600" dirty="0">
                <a:effectLst/>
              </a:rPr>
              <a:t>CC de la OHI N° 61/2015 </a:t>
            </a:r>
            <a:r>
              <a:rPr lang="es-ES" sz="3600" dirty="0" smtClean="0">
                <a:effectLst/>
              </a:rPr>
              <a:t>informó </a:t>
            </a:r>
            <a:r>
              <a:rPr lang="es-ES" sz="3600" dirty="0">
                <a:effectLst/>
              </a:rPr>
              <a:t>a los </a:t>
            </a:r>
            <a:r>
              <a:rPr lang="es-ES" sz="3600" dirty="0" err="1" smtClean="0">
                <a:effectLst/>
              </a:rPr>
              <a:t>EMs</a:t>
            </a:r>
            <a:r>
              <a:rPr lang="es-ES" sz="3600" dirty="0" smtClean="0">
                <a:effectLst/>
              </a:rPr>
              <a:t> sobre la </a:t>
            </a:r>
            <a:r>
              <a:rPr lang="es-ES" sz="3600" dirty="0">
                <a:effectLst/>
              </a:rPr>
              <a:t>Circular </a:t>
            </a:r>
            <a:r>
              <a:rPr lang="es-ES" sz="3600" dirty="0" smtClean="0">
                <a:effectLst/>
              </a:rPr>
              <a:t>MSC.1/Circ.1503/2015 sobre ECDIS (Guía </a:t>
            </a:r>
            <a:r>
              <a:rPr lang="es-ES" sz="3600" dirty="0">
                <a:effectLst/>
              </a:rPr>
              <a:t>de Buenas </a:t>
            </a:r>
            <a:r>
              <a:rPr lang="es-ES" sz="3600" dirty="0" smtClean="0">
                <a:effectLst/>
              </a:rPr>
              <a:t>Prácticas). La </a:t>
            </a:r>
            <a:r>
              <a:rPr lang="es-ES" sz="3600" dirty="0">
                <a:effectLst/>
              </a:rPr>
              <a:t>Circular se refiere al Catálogo ENC en línea de la OHI y </a:t>
            </a:r>
            <a:r>
              <a:rPr lang="es-ES" sz="3600" dirty="0" smtClean="0">
                <a:effectLst/>
              </a:rPr>
              <a:t>al </a:t>
            </a:r>
            <a:r>
              <a:rPr lang="es-ES" sz="3600" dirty="0">
                <a:effectLst/>
              </a:rPr>
              <a:t>suministro de información de los Estados costeros sobre los requisitos en materia de medios auxiliares del ECDIS utilizando cartas de </a:t>
            </a:r>
            <a:r>
              <a:rPr lang="es-ES" sz="3600" dirty="0" smtClean="0">
                <a:effectLst/>
              </a:rPr>
              <a:t>papel.</a:t>
            </a:r>
            <a:endParaRPr lang="es-ES" sz="3600" dirty="0">
              <a:effectLst/>
            </a:endParaRPr>
          </a:p>
        </p:txBody>
      </p:sp>
    </p:spTree>
    <p:extLst>
      <p:ext uri="{BB962C8B-B14F-4D97-AF65-F5344CB8AC3E}">
        <p14:creationId xmlns:p14="http://schemas.microsoft.com/office/powerpoint/2010/main" val="1953103653"/>
      </p:ext>
    </p:extLst>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Coordinación </a:t>
            </a:r>
            <a:r>
              <a:rPr lang="es-ES" sz="4800" dirty="0" smtClean="0">
                <a:effectLst/>
              </a:rPr>
              <a:t>de </a:t>
            </a:r>
            <a:r>
              <a:rPr lang="es-ES" sz="4800" dirty="0">
                <a:effectLst/>
              </a:rPr>
              <a:t>Cartas INT y </a:t>
            </a:r>
            <a:r>
              <a:rPr lang="es-ES" sz="4800" dirty="0" err="1" smtClean="0">
                <a:effectLst/>
              </a:rPr>
              <a:t>ENCs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r>
              <a:rPr lang="es-ES" sz="3600" dirty="0" smtClean="0">
                <a:effectLst/>
              </a:rPr>
              <a:t>Las informaciones se </a:t>
            </a:r>
            <a:r>
              <a:rPr lang="es-ES" sz="3600" dirty="0">
                <a:effectLst/>
              </a:rPr>
              <a:t>encuentran en:</a:t>
            </a:r>
          </a:p>
          <a:p>
            <a:pPr marL="0" indent="0">
              <a:buNone/>
              <a:tabLst>
                <a:tab pos="355600" algn="l"/>
              </a:tabLst>
              <a:defRPr/>
            </a:pPr>
            <a:r>
              <a:rPr lang="es-ES" sz="3600" dirty="0">
                <a:effectLst/>
              </a:rPr>
              <a:t>- Home &gt; </a:t>
            </a:r>
            <a:r>
              <a:rPr lang="es-ES" sz="3600" dirty="0" err="1">
                <a:effectLst/>
              </a:rPr>
              <a:t>ENCs</a:t>
            </a:r>
            <a:r>
              <a:rPr lang="es-ES" sz="3600" dirty="0">
                <a:effectLst/>
              </a:rPr>
              <a:t> &amp; ECDIS &gt; ENC </a:t>
            </a:r>
            <a:r>
              <a:rPr lang="es-ES" sz="3600" dirty="0" err="1">
                <a:effectLst/>
              </a:rPr>
              <a:t>Availability</a:t>
            </a:r>
            <a:r>
              <a:rPr lang="es-ES" sz="3600" dirty="0">
                <a:effectLst/>
              </a:rPr>
              <a:t> &gt; </a:t>
            </a:r>
            <a:r>
              <a:rPr lang="es-ES" sz="3600" dirty="0" err="1">
                <a:effectLst/>
              </a:rPr>
              <a:t>Backup</a:t>
            </a:r>
            <a:r>
              <a:rPr lang="es-ES" sz="3600" dirty="0">
                <a:effectLst/>
              </a:rPr>
              <a:t> </a:t>
            </a:r>
            <a:r>
              <a:rPr lang="es-ES" sz="3600" dirty="0" err="1">
                <a:effectLst/>
              </a:rPr>
              <a:t>Paper</a:t>
            </a:r>
            <a:r>
              <a:rPr lang="es-ES" sz="3600" dirty="0">
                <a:effectLst/>
              </a:rPr>
              <a:t> </a:t>
            </a:r>
            <a:r>
              <a:rPr lang="es-ES" sz="3600" dirty="0" smtClean="0">
                <a:effectLst/>
              </a:rPr>
              <a:t>Charts</a:t>
            </a:r>
            <a:endParaRPr lang="es-ES" sz="3600" dirty="0">
              <a:effectLst/>
            </a:endParaRPr>
          </a:p>
          <a:p>
            <a:pPr marL="0" indent="0">
              <a:buNone/>
              <a:tabLst>
                <a:tab pos="355600" algn="l"/>
              </a:tabLst>
              <a:defRPr/>
            </a:pPr>
            <a:r>
              <a:rPr lang="es-ES" sz="3600" dirty="0">
                <a:effectLst/>
              </a:rPr>
              <a:t>- Home &gt; </a:t>
            </a:r>
            <a:r>
              <a:rPr lang="es-ES" sz="3600" dirty="0" err="1">
                <a:effectLst/>
              </a:rPr>
              <a:t>ENCs</a:t>
            </a:r>
            <a:r>
              <a:rPr lang="es-ES" sz="3600" dirty="0">
                <a:effectLst/>
              </a:rPr>
              <a:t> &amp; ECDIS &gt; ENC </a:t>
            </a:r>
            <a:r>
              <a:rPr lang="es-ES" sz="3600" dirty="0" err="1">
                <a:effectLst/>
              </a:rPr>
              <a:t>Availability</a:t>
            </a:r>
            <a:r>
              <a:rPr lang="es-ES" sz="3600" dirty="0">
                <a:effectLst/>
              </a:rPr>
              <a:t> &gt; Online Chart Catalogues. </a:t>
            </a:r>
          </a:p>
          <a:p>
            <a:pPr marL="0" indent="0">
              <a:buNone/>
              <a:tabLst>
                <a:tab pos="355600" algn="l"/>
              </a:tabLst>
              <a:defRPr/>
            </a:pPr>
            <a:r>
              <a:rPr lang="es-ES" sz="3600" dirty="0">
                <a:effectLst/>
              </a:rPr>
              <a:t>Se ha recibido información de Argentina y de Brasil pero puede que necesiten ser actualizadas. Se </a:t>
            </a:r>
            <a:r>
              <a:rPr lang="es-ES" sz="3600" dirty="0" smtClean="0">
                <a:effectLst/>
              </a:rPr>
              <a:t>invita </a:t>
            </a:r>
            <a:r>
              <a:rPr lang="es-ES" sz="3600" dirty="0">
                <a:effectLst/>
              </a:rPr>
              <a:t>a Uruguay a proporcionar su contribución según se estime apropiado</a:t>
            </a:r>
          </a:p>
          <a:p>
            <a:pPr marL="0" indent="0">
              <a:buNone/>
              <a:tabLst>
                <a:tab pos="355600" algn="l"/>
              </a:tabLst>
              <a:defRPr/>
            </a:pPr>
            <a:endParaRPr lang="es-ES" sz="3600" dirty="0">
              <a:effectLst/>
            </a:endParaRPr>
          </a:p>
        </p:txBody>
      </p:sp>
    </p:spTree>
    <p:extLst>
      <p:ext uri="{BB962C8B-B14F-4D97-AF65-F5344CB8AC3E}">
        <p14:creationId xmlns:p14="http://schemas.microsoft.com/office/powerpoint/2010/main" val="2687942911"/>
      </p:ext>
    </p:extLst>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Programa de Creación de </a:t>
            </a:r>
            <a:r>
              <a:rPr lang="es-ES" sz="4800" dirty="0" smtClean="0">
                <a:effectLst/>
              </a:rPr>
              <a:t>Capacidades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a:effectLst/>
              </a:rPr>
              <a:t>Los gastos en el Programa de Trabajo CB de la OHI del 2016 (763.605 Euros) fueron superiores en un 0,3% al presupuesto del año </a:t>
            </a:r>
            <a:r>
              <a:rPr lang="es-ES" sz="3600" dirty="0" smtClean="0">
                <a:effectLst/>
              </a:rPr>
              <a:t>anterior</a:t>
            </a:r>
          </a:p>
          <a:p>
            <a:pPr>
              <a:tabLst>
                <a:tab pos="355600" algn="l"/>
              </a:tabLst>
              <a:defRPr/>
            </a:pPr>
            <a:r>
              <a:rPr lang="es-ES" sz="3600" dirty="0" smtClean="0">
                <a:effectLst/>
              </a:rPr>
              <a:t>Apoyo </a:t>
            </a:r>
            <a:r>
              <a:rPr lang="es-ES" sz="3600" dirty="0">
                <a:effectLst/>
              </a:rPr>
              <a:t>financiero continuo proporcionado por la </a:t>
            </a:r>
            <a:r>
              <a:rPr lang="es-ES" sz="3600" dirty="0" err="1">
                <a:effectLst/>
              </a:rPr>
              <a:t>Nippon</a:t>
            </a:r>
            <a:r>
              <a:rPr lang="es-ES" sz="3600" dirty="0">
                <a:effectLst/>
              </a:rPr>
              <a:t> </a:t>
            </a:r>
            <a:r>
              <a:rPr lang="es-ES" sz="3600" dirty="0" err="1">
                <a:effectLst/>
              </a:rPr>
              <a:t>Foundation</a:t>
            </a:r>
            <a:r>
              <a:rPr lang="es-ES" sz="3600" dirty="0">
                <a:effectLst/>
              </a:rPr>
              <a:t> de Japón y por la República de Corea, complementado por una contribución del presupuesto de la OHI y por un apoyo </a:t>
            </a:r>
            <a:r>
              <a:rPr lang="es-ES" sz="3600" dirty="0" smtClean="0">
                <a:effectLst/>
              </a:rPr>
              <a:t>de los </a:t>
            </a:r>
            <a:r>
              <a:rPr lang="es-ES" sz="3600" dirty="0">
                <a:effectLst/>
              </a:rPr>
              <a:t>Estados miembros y de </a:t>
            </a:r>
            <a:r>
              <a:rPr lang="es-ES" sz="3600" dirty="0" smtClean="0">
                <a:effectLst/>
              </a:rPr>
              <a:t>la industria</a:t>
            </a:r>
            <a:endParaRPr lang="es-ES" sz="3600" dirty="0">
              <a:effectLst/>
            </a:endParaRPr>
          </a:p>
        </p:txBody>
      </p:sp>
    </p:spTree>
    <p:extLst>
      <p:ext uri="{BB962C8B-B14F-4D97-AF65-F5344CB8AC3E}">
        <p14:creationId xmlns:p14="http://schemas.microsoft.com/office/powerpoint/2010/main" val="3778823412"/>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Enmiendas a la Convención de la 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a:effectLst/>
              </a:rPr>
              <a:t>entraron en vigor el 08 de noviembre del </a:t>
            </a:r>
            <a:r>
              <a:rPr lang="es-ES" sz="3600" dirty="0" smtClean="0">
                <a:effectLst/>
              </a:rPr>
              <a:t>2016</a:t>
            </a:r>
          </a:p>
          <a:p>
            <a:pPr>
              <a:tabLst>
                <a:tab pos="355600" algn="l"/>
              </a:tabLst>
              <a:defRPr/>
            </a:pPr>
            <a:r>
              <a:rPr lang="es-ES" sz="3600" dirty="0" smtClean="0">
                <a:effectLst/>
              </a:rPr>
              <a:t>el </a:t>
            </a:r>
            <a:r>
              <a:rPr lang="es-ES" sz="3600" dirty="0">
                <a:effectLst/>
              </a:rPr>
              <a:t>término </a:t>
            </a:r>
            <a:r>
              <a:rPr lang="es-ES" sz="3600" dirty="0" smtClean="0">
                <a:effectLst/>
              </a:rPr>
              <a:t>BHI es  </a:t>
            </a:r>
            <a:r>
              <a:rPr lang="es-ES" sz="3600" dirty="0">
                <a:effectLst/>
              </a:rPr>
              <a:t>sustituido por el término "Secretaría de la OHI</a:t>
            </a:r>
            <a:r>
              <a:rPr lang="es-ES" sz="3600" dirty="0" smtClean="0">
                <a:effectLst/>
              </a:rPr>
              <a:t>"</a:t>
            </a:r>
            <a:endParaRPr lang="es-ES" sz="3600" dirty="0">
              <a:effectLst/>
            </a:endParaRPr>
          </a:p>
          <a:p>
            <a:pPr>
              <a:tabLst>
                <a:tab pos="355600" algn="l"/>
              </a:tabLst>
              <a:defRPr/>
            </a:pPr>
            <a:r>
              <a:rPr lang="es-ES" sz="3600" dirty="0" smtClean="0">
                <a:effectLst/>
              </a:rPr>
              <a:t>el </a:t>
            </a:r>
            <a:r>
              <a:rPr lang="es-ES" sz="3600" dirty="0">
                <a:effectLst/>
              </a:rPr>
              <a:t>Comité </a:t>
            </a:r>
            <a:r>
              <a:rPr lang="es-ES" sz="3600" dirty="0" smtClean="0">
                <a:effectLst/>
              </a:rPr>
              <a:t>Directivo (un </a:t>
            </a:r>
            <a:r>
              <a:rPr lang="es-ES" sz="3600" dirty="0">
                <a:effectLst/>
              </a:rPr>
              <a:t>Presidente y </a:t>
            </a:r>
            <a:r>
              <a:rPr lang="es-ES" sz="3600" dirty="0" smtClean="0">
                <a:effectLst/>
              </a:rPr>
              <a:t>dos Directores) es sustituido </a:t>
            </a:r>
            <a:r>
              <a:rPr lang="es-ES" sz="3600" dirty="0">
                <a:effectLst/>
              </a:rPr>
              <a:t>por un Secretario General, asistido por dos Directores </a:t>
            </a:r>
            <a:r>
              <a:rPr lang="es-ES" sz="3600" dirty="0" smtClean="0">
                <a:effectLst/>
              </a:rPr>
              <a:t>subordinados</a:t>
            </a:r>
            <a:endParaRPr lang="en-US" sz="3600" dirty="0" smtClean="0">
              <a:effectLst/>
            </a:endParaRPr>
          </a:p>
          <a:p>
            <a:pPr marL="0" indent="0">
              <a:buNone/>
              <a:tabLst>
                <a:tab pos="355600" algn="l"/>
              </a:tabLst>
              <a:defRPr/>
            </a:pPr>
            <a:endParaRPr lang="en-US" sz="3600" dirty="0" smtClean="0">
              <a:effectLst/>
            </a:endParaRPr>
          </a:p>
        </p:txBody>
      </p:sp>
    </p:spTree>
    <p:extLst>
      <p:ext uri="{BB962C8B-B14F-4D97-AF65-F5344CB8AC3E}">
        <p14:creationId xmlns:p14="http://schemas.microsoft.com/office/powerpoint/2010/main" val="1274154526"/>
      </p:ext>
    </p:extLst>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Programa de Creación de </a:t>
            </a:r>
            <a:r>
              <a:rPr lang="es-ES" sz="4800" dirty="0" smtClean="0">
                <a:effectLst/>
              </a:rPr>
              <a:t>Capacidades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r>
              <a:rPr lang="es-ES" sz="3600" dirty="0" smtClean="0">
                <a:effectLst/>
              </a:rPr>
              <a:t>La </a:t>
            </a:r>
            <a:r>
              <a:rPr lang="es-ES" sz="3600" dirty="0">
                <a:effectLst/>
              </a:rPr>
              <a:t>CHAtSO se benefició de dos actividades en el marco Programa de Trabajo CB de la OHI desde la última reunión: </a:t>
            </a:r>
            <a:endParaRPr lang="es-ES" sz="3600" dirty="0" smtClean="0">
              <a:effectLst/>
            </a:endParaRPr>
          </a:p>
          <a:p>
            <a:pPr>
              <a:tabLst>
                <a:tab pos="355600" algn="l"/>
              </a:tabLst>
              <a:defRPr/>
            </a:pPr>
            <a:r>
              <a:rPr lang="es-ES" sz="3600" dirty="0" smtClean="0">
                <a:effectLst/>
              </a:rPr>
              <a:t>u</a:t>
            </a:r>
            <a:r>
              <a:rPr lang="es-ES" sz="3600" dirty="0">
                <a:effectLst/>
              </a:rPr>
              <a:t>n curso de formación sobre </a:t>
            </a:r>
            <a:r>
              <a:rPr lang="es-ES" sz="3600" dirty="0" smtClean="0">
                <a:effectLst/>
              </a:rPr>
              <a:t>mareas (Brasil)</a:t>
            </a:r>
          </a:p>
          <a:p>
            <a:pPr>
              <a:tabLst>
                <a:tab pos="355600" algn="l"/>
              </a:tabLst>
              <a:defRPr/>
            </a:pPr>
            <a:r>
              <a:rPr lang="es-ES" sz="3600" dirty="0" smtClean="0">
                <a:effectLst/>
              </a:rPr>
              <a:t>un </a:t>
            </a:r>
            <a:r>
              <a:rPr lang="es-ES" sz="3600" dirty="0">
                <a:effectLst/>
              </a:rPr>
              <a:t>curso de formación sobre </a:t>
            </a:r>
            <a:r>
              <a:rPr lang="es-ES" sz="3600" dirty="0" err="1" smtClean="0">
                <a:effectLst/>
              </a:rPr>
              <a:t>multihaz</a:t>
            </a:r>
            <a:r>
              <a:rPr lang="es-ES" sz="3600" dirty="0" smtClean="0">
                <a:effectLst/>
              </a:rPr>
              <a:t> (Argentina)</a:t>
            </a:r>
            <a:endParaRPr lang="es-ES" sz="3600" dirty="0">
              <a:effectLst/>
            </a:endParaRPr>
          </a:p>
        </p:txBody>
      </p:sp>
    </p:spTree>
    <p:extLst>
      <p:ext uri="{BB962C8B-B14F-4D97-AF65-F5344CB8AC3E}">
        <p14:creationId xmlns:p14="http://schemas.microsoft.com/office/powerpoint/2010/main" val="1580398075"/>
      </p:ext>
    </p:extLst>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Programa de Creación de </a:t>
            </a:r>
            <a:r>
              <a:rPr lang="es-ES" sz="4800" dirty="0" smtClean="0">
                <a:effectLst/>
              </a:rPr>
              <a:t>Capacidades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r>
              <a:rPr lang="es-ES" sz="3600" dirty="0" smtClean="0">
                <a:effectLst/>
              </a:rPr>
              <a:t>La </a:t>
            </a:r>
            <a:r>
              <a:rPr lang="es-ES" sz="3600" dirty="0">
                <a:effectLst/>
              </a:rPr>
              <a:t>CHAtSO es responsable de </a:t>
            </a:r>
            <a:r>
              <a:rPr lang="es-ES" sz="3600" dirty="0" smtClean="0">
                <a:effectLst/>
              </a:rPr>
              <a:t>tres actividades </a:t>
            </a:r>
            <a:r>
              <a:rPr lang="es-ES" sz="3600" dirty="0">
                <a:effectLst/>
              </a:rPr>
              <a:t>del Programa de Trabajo CB para el 2017: </a:t>
            </a:r>
            <a:endParaRPr lang="es-ES" sz="3600" dirty="0" smtClean="0">
              <a:effectLst/>
            </a:endParaRPr>
          </a:p>
          <a:p>
            <a:pPr>
              <a:tabLst>
                <a:tab pos="355600" algn="l"/>
              </a:tabLst>
              <a:defRPr/>
            </a:pPr>
            <a:r>
              <a:rPr lang="es-ES" sz="3600" dirty="0" smtClean="0">
                <a:effectLst/>
              </a:rPr>
              <a:t>un </a:t>
            </a:r>
            <a:r>
              <a:rPr lang="es-ES" sz="3600" dirty="0">
                <a:effectLst/>
              </a:rPr>
              <a:t>curso de formación sobre Batimetría utilizando la tecnología </a:t>
            </a:r>
            <a:r>
              <a:rPr lang="es-ES" sz="3600" dirty="0" smtClean="0">
                <a:effectLst/>
              </a:rPr>
              <a:t>RTK</a:t>
            </a:r>
          </a:p>
          <a:p>
            <a:pPr>
              <a:tabLst>
                <a:tab pos="355600" algn="l"/>
              </a:tabLst>
              <a:defRPr/>
            </a:pPr>
            <a:r>
              <a:rPr lang="es-ES" sz="3600" dirty="0" smtClean="0">
                <a:effectLst/>
              </a:rPr>
              <a:t>un </a:t>
            </a:r>
            <a:r>
              <a:rPr lang="es-ES" sz="3600" dirty="0">
                <a:effectLst/>
              </a:rPr>
              <a:t>taller sobre Fotogrametría digital utilizando imágenes </a:t>
            </a:r>
            <a:r>
              <a:rPr lang="es-ES" sz="3600" dirty="0" smtClean="0">
                <a:effectLst/>
              </a:rPr>
              <a:t>satelitales</a:t>
            </a:r>
          </a:p>
          <a:p>
            <a:pPr>
              <a:tabLst>
                <a:tab pos="355600" algn="l"/>
              </a:tabLst>
              <a:defRPr/>
            </a:pPr>
            <a:r>
              <a:rPr lang="es-ES" sz="3600" dirty="0" smtClean="0">
                <a:effectLst/>
              </a:rPr>
              <a:t>un </a:t>
            </a:r>
            <a:r>
              <a:rPr lang="es-ES" sz="3600" dirty="0">
                <a:effectLst/>
              </a:rPr>
              <a:t>taller sobre la gestión de </a:t>
            </a:r>
            <a:r>
              <a:rPr lang="es-ES" sz="3600" dirty="0" smtClean="0">
                <a:effectLst/>
              </a:rPr>
              <a:t>datos</a:t>
            </a:r>
            <a:endParaRPr lang="es-ES" sz="3600" dirty="0">
              <a:effectLst/>
            </a:endParaRPr>
          </a:p>
        </p:txBody>
      </p:sp>
    </p:spTree>
    <p:extLst>
      <p:ext uri="{BB962C8B-B14F-4D97-AF65-F5344CB8AC3E}">
        <p14:creationId xmlns:p14="http://schemas.microsoft.com/office/powerpoint/2010/main" val="1456791312"/>
      </p:ext>
    </p:extLst>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Programa de Creación de </a:t>
            </a:r>
            <a:r>
              <a:rPr lang="es-ES" sz="4800" dirty="0" smtClean="0">
                <a:effectLst/>
              </a:rPr>
              <a:t>Capacidades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r>
              <a:rPr lang="es-ES" sz="3600" dirty="0" smtClean="0">
                <a:effectLst/>
              </a:rPr>
              <a:t>Convocatorias </a:t>
            </a:r>
            <a:r>
              <a:rPr lang="es-ES" sz="3600" dirty="0">
                <a:effectLst/>
              </a:rPr>
              <a:t>de </a:t>
            </a:r>
            <a:r>
              <a:rPr lang="es-ES" sz="3600" dirty="0" smtClean="0">
                <a:effectLst/>
              </a:rPr>
              <a:t>candidaturas a cursos: </a:t>
            </a:r>
          </a:p>
          <a:p>
            <a:pPr>
              <a:tabLst>
                <a:tab pos="355600" algn="l"/>
              </a:tabLst>
              <a:defRPr/>
            </a:pPr>
            <a:r>
              <a:rPr lang="es-ES" sz="3600" dirty="0" smtClean="0">
                <a:effectLst/>
              </a:rPr>
              <a:t>Licenciatura </a:t>
            </a:r>
            <a:r>
              <a:rPr lang="es-ES" sz="3600" dirty="0">
                <a:effectLst/>
              </a:rPr>
              <a:t>en Levantamientos Hidrográficos de la </a:t>
            </a:r>
            <a:r>
              <a:rPr lang="es-ES" sz="3600" dirty="0" smtClean="0">
                <a:effectLst/>
              </a:rPr>
              <a:t>USM (EE.UU.), </a:t>
            </a:r>
            <a:r>
              <a:rPr lang="es-ES" sz="3600" dirty="0">
                <a:effectLst/>
              </a:rPr>
              <a:t>patrocinado por la </a:t>
            </a:r>
            <a:r>
              <a:rPr lang="es-ES" sz="3600" dirty="0" smtClean="0">
                <a:effectLst/>
              </a:rPr>
              <a:t>Corea</a:t>
            </a:r>
            <a:r>
              <a:rPr lang="es-ES" sz="3600" dirty="0">
                <a:effectLst/>
              </a:rPr>
              <a:t>. </a:t>
            </a:r>
          </a:p>
          <a:p>
            <a:pPr>
              <a:tabLst>
                <a:tab pos="355600" algn="l"/>
              </a:tabLst>
              <a:defRPr/>
            </a:pPr>
            <a:r>
              <a:rPr lang="es-ES" sz="3600" dirty="0" smtClean="0">
                <a:effectLst/>
              </a:rPr>
              <a:t>Programa </a:t>
            </a:r>
            <a:r>
              <a:rPr lang="es-ES" sz="3600" dirty="0">
                <a:effectLst/>
              </a:rPr>
              <a:t>de Cartografía Marina y Evaluación de Datos de Categoría "B" del UKHO  (Proyecto CHART OHI-</a:t>
            </a:r>
            <a:r>
              <a:rPr lang="es-ES" sz="3600" dirty="0" err="1">
                <a:effectLst/>
              </a:rPr>
              <a:t>Nippon</a:t>
            </a:r>
            <a:r>
              <a:rPr lang="es-ES" sz="3600" dirty="0">
                <a:effectLst/>
              </a:rPr>
              <a:t> </a:t>
            </a:r>
            <a:r>
              <a:rPr lang="es-ES" sz="3600" dirty="0" err="1">
                <a:effectLst/>
              </a:rPr>
              <a:t>Foundation</a:t>
            </a:r>
            <a:r>
              <a:rPr lang="es-ES" sz="3600" dirty="0">
                <a:effectLst/>
              </a:rPr>
              <a:t>). </a:t>
            </a:r>
          </a:p>
          <a:p>
            <a:pPr>
              <a:tabLst>
                <a:tab pos="355600" algn="l"/>
              </a:tabLst>
              <a:defRPr/>
            </a:pPr>
            <a:r>
              <a:rPr lang="es-ES" sz="3600" dirty="0" smtClean="0">
                <a:effectLst/>
              </a:rPr>
              <a:t>Programa </a:t>
            </a:r>
            <a:r>
              <a:rPr lang="es-ES" sz="3600" dirty="0">
                <a:effectLst/>
              </a:rPr>
              <a:t>de Formación en GEBCO OHI-COI-</a:t>
            </a:r>
            <a:r>
              <a:rPr lang="es-ES" sz="3600" dirty="0" err="1">
                <a:effectLst/>
              </a:rPr>
              <a:t>Nippon</a:t>
            </a:r>
            <a:r>
              <a:rPr lang="es-ES" sz="3600" dirty="0">
                <a:effectLst/>
              </a:rPr>
              <a:t> </a:t>
            </a:r>
            <a:r>
              <a:rPr lang="es-ES" sz="3600" dirty="0" err="1" smtClean="0">
                <a:effectLst/>
              </a:rPr>
              <a:t>Foundation</a:t>
            </a:r>
            <a:r>
              <a:rPr lang="es-ES" sz="3600" dirty="0" smtClean="0">
                <a:effectLst/>
              </a:rPr>
              <a:t> en la UNH (EE.UU.)</a:t>
            </a:r>
            <a:endParaRPr lang="es-ES" sz="3600" dirty="0">
              <a:effectLst/>
            </a:endParaRPr>
          </a:p>
        </p:txBody>
      </p:sp>
    </p:spTree>
    <p:extLst>
      <p:ext uri="{BB962C8B-B14F-4D97-AF65-F5344CB8AC3E}">
        <p14:creationId xmlns:p14="http://schemas.microsoft.com/office/powerpoint/2010/main" val="3034796471"/>
      </p:ext>
    </p:extLst>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Programa de Creación de </a:t>
            </a:r>
            <a:r>
              <a:rPr lang="es-ES" sz="4800" dirty="0" smtClean="0">
                <a:effectLst/>
              </a:rPr>
              <a:t>Capacidades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r>
              <a:rPr lang="es-ES" sz="3600" dirty="0" smtClean="0">
                <a:effectLst/>
              </a:rPr>
              <a:t>Se </a:t>
            </a:r>
            <a:r>
              <a:rPr lang="es-ES" sz="3600" dirty="0">
                <a:effectLst/>
              </a:rPr>
              <a:t>invita a los Servicios Hidrográficos a invertir en la preparación de los candidatos, especialmente con respecto a las competencias en Inglés.</a:t>
            </a:r>
          </a:p>
          <a:p>
            <a:pPr marL="0" indent="0">
              <a:buNone/>
              <a:tabLst>
                <a:tab pos="355600" algn="l"/>
              </a:tabLst>
              <a:defRPr/>
            </a:pPr>
            <a:r>
              <a:rPr lang="es-ES" sz="3600" dirty="0" smtClean="0">
                <a:effectLst/>
              </a:rPr>
              <a:t>Atención a los requisitos como edad, experiencia y los testes de inglés y de GRE</a:t>
            </a:r>
          </a:p>
          <a:p>
            <a:pPr marL="0" indent="0">
              <a:buNone/>
              <a:tabLst>
                <a:tab pos="355600" algn="l"/>
              </a:tabLst>
              <a:defRPr/>
            </a:pPr>
            <a:r>
              <a:rPr lang="es-ES" sz="3600" dirty="0" smtClean="0">
                <a:effectLst/>
              </a:rPr>
              <a:t>La CHAtSO no hay logrado enviar candidatos al curso de la USM</a:t>
            </a:r>
            <a:endParaRPr lang="es-ES" sz="3600" dirty="0">
              <a:effectLst/>
            </a:endParaRPr>
          </a:p>
        </p:txBody>
      </p:sp>
    </p:spTree>
    <p:extLst>
      <p:ext uri="{BB962C8B-B14F-4D97-AF65-F5344CB8AC3E}">
        <p14:creationId xmlns:p14="http://schemas.microsoft.com/office/powerpoint/2010/main" val="454531210"/>
      </p:ext>
    </p:extLst>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Batimetría participativa</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r>
              <a:rPr lang="es-ES" sz="3600" dirty="0" smtClean="0">
                <a:effectLst/>
              </a:rPr>
              <a:t>El IRCC7 </a:t>
            </a:r>
            <a:r>
              <a:rPr lang="es-ES" sz="3600" dirty="0">
                <a:effectLst/>
              </a:rPr>
              <a:t>estableció el Grupo de Trabajo sobre Batimetría Participativa (CSBWG) para proporcionar directivas sobre la recogida y el uso de batimetría participativa</a:t>
            </a:r>
            <a:r>
              <a:rPr lang="es-ES" sz="3600" dirty="0" smtClean="0">
                <a:effectLst/>
              </a:rPr>
              <a:t>. </a:t>
            </a:r>
            <a:r>
              <a:rPr lang="es-ES" sz="3600" dirty="0">
                <a:effectLst/>
              </a:rPr>
              <a:t>Argentina y Brasil están participando en el grupo de </a:t>
            </a:r>
            <a:r>
              <a:rPr lang="es-ES" sz="3600" dirty="0" smtClean="0">
                <a:effectLst/>
              </a:rPr>
              <a:t>trabajo.  </a:t>
            </a:r>
            <a:endParaRPr lang="es-ES" sz="3600" dirty="0">
              <a:effectLst/>
            </a:endParaRPr>
          </a:p>
          <a:p>
            <a:pPr marL="0" indent="0">
              <a:buNone/>
              <a:tabLst>
                <a:tab pos="355600" algn="l"/>
              </a:tabLst>
              <a:defRPr/>
            </a:pPr>
            <a:r>
              <a:rPr lang="es-ES" sz="3600" dirty="0" smtClean="0">
                <a:effectLst/>
              </a:rPr>
              <a:t>El Centro </a:t>
            </a:r>
            <a:r>
              <a:rPr lang="es-ES" sz="3600" dirty="0">
                <a:effectLst/>
              </a:rPr>
              <a:t>de Datos de la OHI para Batimetría Digital, albergado por EE.UU. en Boulder, Colorado, </a:t>
            </a:r>
            <a:r>
              <a:rPr lang="es-ES" sz="3600" dirty="0" smtClean="0">
                <a:effectLst/>
              </a:rPr>
              <a:t>está </a:t>
            </a:r>
            <a:r>
              <a:rPr lang="es-ES" sz="3600" dirty="0">
                <a:effectLst/>
              </a:rPr>
              <a:t>siendo mejorado para que sea compatible con el concepto de batimetría </a:t>
            </a:r>
            <a:r>
              <a:rPr lang="es-ES" sz="3600" dirty="0" smtClean="0">
                <a:effectLst/>
              </a:rPr>
              <a:t>participativa.</a:t>
            </a:r>
            <a:endParaRPr lang="es-ES" sz="3600" dirty="0">
              <a:effectLst/>
            </a:endParaRPr>
          </a:p>
        </p:txBody>
      </p:sp>
    </p:spTree>
    <p:extLst>
      <p:ext uri="{BB962C8B-B14F-4D97-AF65-F5344CB8AC3E}">
        <p14:creationId xmlns:p14="http://schemas.microsoft.com/office/powerpoint/2010/main" val="1117092747"/>
      </p:ext>
    </p:extLst>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123496" y="260648"/>
            <a:ext cx="9144000" cy="703263"/>
          </a:xfrm>
        </p:spPr>
        <p:txBody>
          <a:bodyPr/>
          <a:lstStyle/>
          <a:p>
            <a:pPr marL="0" indent="0" algn="ctr">
              <a:buNone/>
              <a:tabLst>
                <a:tab pos="355600" algn="l"/>
              </a:tabLst>
              <a:defRPr/>
            </a:pPr>
            <a:r>
              <a:rPr lang="es-ES" sz="4800" dirty="0">
                <a:effectLst/>
              </a:rPr>
              <a:t>Preparación </a:t>
            </a:r>
            <a:r>
              <a:rPr lang="es-ES" sz="4800" dirty="0" smtClean="0">
                <a:effectLst/>
              </a:rPr>
              <a:t>para la Asamblea (</a:t>
            </a:r>
            <a:r>
              <a:rPr lang="es-ES" sz="4800" dirty="0">
                <a:effectLst/>
              </a:rPr>
              <a:t>A-1) </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r>
              <a:rPr lang="es-ES" sz="3600" dirty="0" smtClean="0">
                <a:effectLst/>
              </a:rPr>
              <a:t>Fecha: 24 </a:t>
            </a:r>
            <a:r>
              <a:rPr lang="es-ES" sz="3600" dirty="0">
                <a:effectLst/>
              </a:rPr>
              <a:t>al 28 de abril del </a:t>
            </a:r>
            <a:r>
              <a:rPr lang="es-ES" sz="3600" dirty="0" smtClean="0">
                <a:effectLst/>
              </a:rPr>
              <a:t>2017</a:t>
            </a:r>
          </a:p>
          <a:p>
            <a:pPr marL="0" indent="0">
              <a:buNone/>
              <a:tabLst>
                <a:tab pos="355600" algn="l"/>
              </a:tabLst>
              <a:defRPr/>
            </a:pPr>
            <a:r>
              <a:rPr lang="es-ES" sz="3600" dirty="0" smtClean="0">
                <a:effectLst/>
              </a:rPr>
              <a:t>Cartas Circulares </a:t>
            </a:r>
            <a:r>
              <a:rPr lang="es-ES" sz="3600" dirty="0">
                <a:effectLst/>
              </a:rPr>
              <a:t>de la Asamblea </a:t>
            </a:r>
            <a:endParaRPr lang="es-ES" sz="3600" dirty="0" smtClean="0">
              <a:effectLst/>
            </a:endParaRPr>
          </a:p>
          <a:p>
            <a:pPr marL="0" indent="0">
              <a:buNone/>
              <a:tabLst>
                <a:tab pos="355600" algn="l"/>
              </a:tabLst>
              <a:defRPr/>
            </a:pPr>
            <a:r>
              <a:rPr lang="es-ES" sz="3600" dirty="0" smtClean="0">
                <a:effectLst/>
              </a:rPr>
              <a:t>La </a:t>
            </a:r>
            <a:r>
              <a:rPr lang="es-ES" sz="3600" dirty="0">
                <a:effectLst/>
              </a:rPr>
              <a:t>inscripción a la Asamblea ha estado disponible en línea a través del sitio web de la OHI </a:t>
            </a:r>
            <a:endParaRPr lang="es-ES" sz="3600" dirty="0" smtClean="0">
              <a:effectLst/>
            </a:endParaRPr>
          </a:p>
          <a:p>
            <a:pPr marL="0" indent="0">
              <a:buNone/>
              <a:tabLst>
                <a:tab pos="355600" algn="l"/>
              </a:tabLst>
              <a:defRPr/>
            </a:pPr>
            <a:r>
              <a:rPr lang="es-ES" sz="3600" dirty="0" smtClean="0">
                <a:effectLst/>
              </a:rPr>
              <a:t>La </a:t>
            </a:r>
            <a:r>
              <a:rPr lang="es-ES" sz="3600" dirty="0" smtClean="0">
                <a:effectLst/>
              </a:rPr>
              <a:t>Secretaría recibió la inscripción de Brasil</a:t>
            </a:r>
          </a:p>
          <a:p>
            <a:pPr marL="0" indent="0">
              <a:buNone/>
              <a:tabLst>
                <a:tab pos="355600" algn="l"/>
              </a:tabLst>
              <a:defRPr/>
            </a:pPr>
            <a:r>
              <a:rPr lang="es-ES" sz="3600" dirty="0">
                <a:effectLst/>
              </a:rPr>
              <a:t>L</a:t>
            </a:r>
            <a:r>
              <a:rPr lang="es-ES" sz="3600" dirty="0" smtClean="0">
                <a:effectLst/>
              </a:rPr>
              <a:t>a </a:t>
            </a:r>
            <a:r>
              <a:rPr lang="es-ES" sz="3600" dirty="0">
                <a:effectLst/>
              </a:rPr>
              <a:t>primera Asamblea establecerá un Consejo de la </a:t>
            </a:r>
            <a:r>
              <a:rPr lang="es-ES" sz="3600" dirty="0" smtClean="0">
                <a:effectLst/>
              </a:rPr>
              <a:t>OHI y Uruguay ocupará el escaño de la </a:t>
            </a:r>
            <a:r>
              <a:rPr lang="es-ES" sz="3600" dirty="0" smtClean="0">
                <a:effectLst/>
              </a:rPr>
              <a:t>CHAtSO</a:t>
            </a:r>
          </a:p>
          <a:p>
            <a:pPr marL="0" indent="0">
              <a:buNone/>
              <a:tabLst>
                <a:tab pos="355600" algn="l"/>
              </a:tabLst>
              <a:defRPr/>
            </a:pPr>
            <a:r>
              <a:rPr lang="es-ES" sz="3600" dirty="0" err="1" smtClean="0">
                <a:effectLst/>
              </a:rPr>
              <a:t>Election</a:t>
            </a:r>
            <a:r>
              <a:rPr lang="es-ES" sz="3600" dirty="0" smtClean="0">
                <a:effectLst/>
              </a:rPr>
              <a:t> del SG y de </a:t>
            </a:r>
            <a:r>
              <a:rPr lang="es-ES" sz="3600" smtClean="0">
                <a:effectLst/>
              </a:rPr>
              <a:t>los Directores</a:t>
            </a:r>
            <a:endParaRPr lang="es-ES" sz="3600" dirty="0">
              <a:effectLst/>
            </a:endParaRPr>
          </a:p>
        </p:txBody>
      </p:sp>
    </p:spTree>
    <p:extLst>
      <p:ext uri="{BB962C8B-B14F-4D97-AF65-F5344CB8AC3E}">
        <p14:creationId xmlns:p14="http://schemas.microsoft.com/office/powerpoint/2010/main" val="1570473835"/>
      </p:ext>
    </p:extLst>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123496" y="260648"/>
            <a:ext cx="9144000" cy="703263"/>
          </a:xfrm>
        </p:spPr>
        <p:txBody>
          <a:bodyPr/>
          <a:lstStyle/>
          <a:p>
            <a:pPr marL="0" indent="0" algn="ctr">
              <a:buNone/>
              <a:tabLst>
                <a:tab pos="355600" algn="l"/>
              </a:tabLst>
              <a:defRPr/>
            </a:pPr>
            <a:r>
              <a:rPr lang="es-ES" sz="4800" dirty="0" smtClean="0">
                <a:effectLst/>
              </a:rPr>
              <a:t>Día Mundial de la Hidrografía</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tabLst>
                <a:tab pos="355600" algn="l"/>
              </a:tabLst>
              <a:defRPr/>
            </a:pPr>
            <a:r>
              <a:rPr lang="es-ES" sz="3600" dirty="0">
                <a:effectLst/>
              </a:rPr>
              <a:t>El tema del Día Mundial de la Hidrografía del 2016 </a:t>
            </a:r>
            <a:r>
              <a:rPr lang="es-ES" sz="3600" dirty="0" smtClean="0">
                <a:effectLst/>
              </a:rPr>
              <a:t>fue </a:t>
            </a:r>
            <a:r>
              <a:rPr lang="es-ES" sz="3600" dirty="0">
                <a:effectLst/>
              </a:rPr>
              <a:t>"La Hidrografía - la clave para mares y vías navegables </a:t>
            </a:r>
            <a:r>
              <a:rPr lang="es-ES" sz="3600" dirty="0" smtClean="0">
                <a:effectLst/>
              </a:rPr>
              <a:t>bien administrados</a:t>
            </a:r>
          </a:p>
          <a:p>
            <a:pPr marL="0" indent="0">
              <a:buNone/>
            </a:pPr>
            <a:r>
              <a:rPr lang="es-ES" sz="3600" dirty="0" smtClean="0">
                <a:effectLst/>
              </a:rPr>
              <a:t>Resúmenes </a:t>
            </a:r>
            <a:r>
              <a:rPr lang="es-ES" sz="3600" dirty="0">
                <a:effectLst/>
              </a:rPr>
              <a:t>de antecedentes e informes sobre eventos organizados en relación con el </a:t>
            </a:r>
            <a:r>
              <a:rPr lang="es-ES" sz="3600" dirty="0" smtClean="0">
                <a:effectLst/>
              </a:rPr>
              <a:t>DMH: </a:t>
            </a:r>
            <a:r>
              <a:rPr lang="es-ES" sz="3600" i="1" dirty="0" smtClean="0">
                <a:effectLst/>
              </a:rPr>
              <a:t>Home</a:t>
            </a:r>
            <a:r>
              <a:rPr lang="es-ES" sz="3600" i="1" dirty="0">
                <a:effectLst/>
              </a:rPr>
              <a:t>&gt; </a:t>
            </a:r>
            <a:r>
              <a:rPr lang="es-ES" sz="3600" i="1" dirty="0" err="1">
                <a:effectLst/>
              </a:rPr>
              <a:t>About</a:t>
            </a:r>
            <a:r>
              <a:rPr lang="es-ES" sz="3600" i="1" dirty="0">
                <a:effectLst/>
              </a:rPr>
              <a:t> IHO &gt; </a:t>
            </a:r>
            <a:r>
              <a:rPr lang="es-ES" sz="3600" i="1" dirty="0" err="1">
                <a:effectLst/>
              </a:rPr>
              <a:t>World</a:t>
            </a:r>
            <a:r>
              <a:rPr lang="es-ES" sz="3600" i="1" dirty="0">
                <a:effectLst/>
              </a:rPr>
              <a:t> Hydrography Day</a:t>
            </a:r>
            <a:r>
              <a:rPr lang="es-ES" sz="3600" dirty="0">
                <a:effectLst/>
              </a:rPr>
              <a:t>. </a:t>
            </a:r>
            <a:endParaRPr lang="en-US" sz="3600" dirty="0">
              <a:effectLst/>
            </a:endParaRPr>
          </a:p>
        </p:txBody>
      </p:sp>
    </p:spTree>
    <p:extLst>
      <p:ext uri="{BB962C8B-B14F-4D97-AF65-F5344CB8AC3E}">
        <p14:creationId xmlns:p14="http://schemas.microsoft.com/office/powerpoint/2010/main" val="1842081378"/>
      </p:ext>
    </p:extLst>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123496" y="260648"/>
            <a:ext cx="9144000" cy="703263"/>
          </a:xfrm>
        </p:spPr>
        <p:txBody>
          <a:bodyPr/>
          <a:lstStyle/>
          <a:p>
            <a:pPr marL="0" indent="0" algn="ctr">
              <a:buNone/>
              <a:tabLst>
                <a:tab pos="355600" algn="l"/>
              </a:tabLst>
              <a:defRPr/>
            </a:pPr>
            <a:r>
              <a:rPr lang="es-ES" sz="4800" dirty="0" smtClean="0">
                <a:effectLst/>
              </a:rPr>
              <a:t>Día Mundial de la Hidrografía</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pPr>
            <a:r>
              <a:rPr lang="es-ES" sz="3600" dirty="0" smtClean="0">
                <a:effectLst/>
              </a:rPr>
              <a:t>Teniendo </a:t>
            </a:r>
            <a:r>
              <a:rPr lang="es-ES" sz="3600" dirty="0">
                <a:effectLst/>
              </a:rPr>
              <a:t>en cuenta las discusiones durante el Foro de la GEBCO sobre </a:t>
            </a:r>
            <a:r>
              <a:rPr lang="es-ES" sz="3600" dirty="0" smtClean="0">
                <a:effectLst/>
              </a:rPr>
              <a:t>el futuro de la </a:t>
            </a:r>
            <a:r>
              <a:rPr lang="es-ES" sz="3600" dirty="0">
                <a:effectLst/>
              </a:rPr>
              <a:t>Cartografía del Fondo Oceánico, celebrado en Mónaco en junio (véase la CC de la OHI N° 34/2016) y el hecho de que la profundidad no ha sido medida directamente en alrededor del 50% de las aguas costeras </a:t>
            </a:r>
            <a:r>
              <a:rPr lang="es-ES" sz="3600" dirty="0" smtClean="0">
                <a:effectLst/>
              </a:rPr>
              <a:t>y </a:t>
            </a:r>
            <a:r>
              <a:rPr lang="es-ES" sz="3600" dirty="0">
                <a:effectLst/>
              </a:rPr>
              <a:t>en alrededor del 90 % de los océanos, el tema  para el 2017 es</a:t>
            </a:r>
            <a:r>
              <a:rPr lang="es-ES" sz="3600" dirty="0" smtClean="0">
                <a:effectLst/>
              </a:rPr>
              <a:t>: </a:t>
            </a:r>
            <a:r>
              <a:rPr lang="es-ES" sz="3600" i="1" dirty="0" smtClean="0">
                <a:effectLst/>
              </a:rPr>
              <a:t>"</a:t>
            </a:r>
            <a:r>
              <a:rPr lang="es-ES" sz="3600" i="1" dirty="0">
                <a:effectLst/>
              </a:rPr>
              <a:t>Cartografiar nuestros mares, océanos y vías navegables - más importante que </a:t>
            </a:r>
            <a:r>
              <a:rPr lang="es-ES" sz="3600" i="1" dirty="0" smtClean="0">
                <a:effectLst/>
              </a:rPr>
              <a:t>nunca"</a:t>
            </a:r>
            <a:endParaRPr lang="es-ES" sz="3600" dirty="0" smtClean="0">
              <a:effectLst/>
            </a:endParaRPr>
          </a:p>
        </p:txBody>
      </p:sp>
    </p:spTree>
    <p:extLst>
      <p:ext uri="{BB962C8B-B14F-4D97-AF65-F5344CB8AC3E}">
        <p14:creationId xmlns:p14="http://schemas.microsoft.com/office/powerpoint/2010/main" val="4202307733"/>
      </p:ext>
    </p:extLst>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123496" y="260648"/>
            <a:ext cx="9144000" cy="703263"/>
          </a:xfrm>
        </p:spPr>
        <p:txBody>
          <a:bodyPr/>
          <a:lstStyle/>
          <a:p>
            <a:pPr marL="0" indent="0" algn="ctr">
              <a:buNone/>
              <a:tabLst>
                <a:tab pos="355600" algn="l"/>
              </a:tabLst>
              <a:defRPr/>
            </a:pPr>
            <a:r>
              <a:rPr lang="es-ES" sz="4800" dirty="0" smtClean="0">
                <a:effectLst/>
              </a:rPr>
              <a:t>Día Mundial de la Hidrografía</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pPr>
            <a:r>
              <a:rPr lang="es-ES" sz="3600" dirty="0">
                <a:effectLst/>
              </a:rPr>
              <a:t>Se invita a los Estados Miembros a enviar a la Secretaría todo material que puedan crear como apoyo de sus celebraciones nacionales del DMH del 2017, para su publicación en el sitio web de la OHI. Esto permitirá la mayor difusión posible del material publicitario y de apoyo para el evento. </a:t>
            </a:r>
            <a:endParaRPr lang="es-ES" sz="3600" dirty="0" smtClean="0">
              <a:effectLst/>
            </a:endParaRPr>
          </a:p>
        </p:txBody>
      </p:sp>
    </p:spTree>
    <p:extLst>
      <p:ext uri="{BB962C8B-B14F-4D97-AF65-F5344CB8AC3E}">
        <p14:creationId xmlns:p14="http://schemas.microsoft.com/office/powerpoint/2010/main" val="2131551811"/>
      </p:ext>
    </p:extLst>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36512" y="260648"/>
            <a:ext cx="9144000" cy="703263"/>
          </a:xfrm>
        </p:spPr>
        <p:txBody>
          <a:bodyPr/>
          <a:lstStyle/>
          <a:p>
            <a:pPr marL="0" indent="0" algn="ctr">
              <a:buNone/>
              <a:tabLst>
                <a:tab pos="355600" algn="l"/>
              </a:tabLst>
              <a:defRPr/>
            </a:pPr>
            <a:r>
              <a:rPr lang="es-ES" sz="4800" dirty="0">
                <a:effectLst/>
              </a:rPr>
              <a:t>Revista Hidrográfica Internacional (RHI)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pPr>
            <a:r>
              <a:rPr lang="es-ES" sz="3600" dirty="0">
                <a:effectLst/>
              </a:rPr>
              <a:t>Dos veces al año, la RHI proporciona una oportunidad para que los Estados Miembros den a conocer sus logros técnicos y de otro tipo en su región. Se ha creado un comité editorial compuesto por un representante de cada </a:t>
            </a:r>
            <a:r>
              <a:rPr lang="es-ES" sz="3600" dirty="0" smtClean="0">
                <a:effectLst/>
              </a:rPr>
              <a:t>región.</a:t>
            </a:r>
          </a:p>
          <a:p>
            <a:pPr marL="0" indent="0">
              <a:buNone/>
            </a:pPr>
            <a:r>
              <a:rPr lang="es-ES" sz="3600" dirty="0" smtClean="0">
                <a:effectLst/>
              </a:rPr>
              <a:t>El </a:t>
            </a:r>
            <a:r>
              <a:rPr lang="es-ES" sz="3600" dirty="0">
                <a:effectLst/>
              </a:rPr>
              <a:t>representante de la CHAtSO es el Capitán de Navío </a:t>
            </a:r>
            <a:r>
              <a:rPr lang="es-ES" sz="3600" dirty="0" err="1">
                <a:effectLst/>
              </a:rPr>
              <a:t>Nickolas</a:t>
            </a:r>
            <a:r>
              <a:rPr lang="es-ES" sz="3600" dirty="0">
                <a:effectLst/>
              </a:rPr>
              <a:t> </a:t>
            </a:r>
            <a:r>
              <a:rPr lang="es-ES" sz="3600" dirty="0" smtClean="0">
                <a:effectLst/>
              </a:rPr>
              <a:t>de A. ROSCHER </a:t>
            </a:r>
            <a:r>
              <a:rPr lang="es-ES" sz="3600" dirty="0">
                <a:effectLst/>
              </a:rPr>
              <a:t>(Brasil). </a:t>
            </a:r>
            <a:endParaRPr lang="es-ES" sz="3600" dirty="0" smtClean="0">
              <a:effectLst/>
            </a:endParaRPr>
          </a:p>
        </p:txBody>
      </p:sp>
    </p:spTree>
    <p:extLst>
      <p:ext uri="{BB962C8B-B14F-4D97-AF65-F5344CB8AC3E}">
        <p14:creationId xmlns:p14="http://schemas.microsoft.com/office/powerpoint/2010/main" val="1579818678"/>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Enmiendas a la Convención de la 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smtClean="0">
                <a:effectLst/>
              </a:rPr>
              <a:t>la </a:t>
            </a:r>
            <a:r>
              <a:rPr lang="es-ES" sz="3600" dirty="0">
                <a:effectLst/>
              </a:rPr>
              <a:t>"Conferencia Hidrográfica </a:t>
            </a:r>
            <a:r>
              <a:rPr lang="es-ES" sz="3600" dirty="0" smtClean="0">
                <a:effectLst/>
              </a:rPr>
              <a:t>Internacional“ es </a:t>
            </a:r>
            <a:r>
              <a:rPr lang="es-ES" sz="3600" dirty="0">
                <a:effectLst/>
              </a:rPr>
              <a:t>sustituido por </a:t>
            </a:r>
            <a:r>
              <a:rPr lang="es-ES" sz="3600" dirty="0" smtClean="0">
                <a:effectLst/>
              </a:rPr>
              <a:t>la "Asamblea“</a:t>
            </a:r>
          </a:p>
          <a:p>
            <a:pPr>
              <a:tabLst>
                <a:tab pos="355600" algn="l"/>
              </a:tabLst>
              <a:defRPr/>
            </a:pPr>
            <a:r>
              <a:rPr lang="es-ES" sz="3600" dirty="0" smtClean="0">
                <a:effectLst/>
              </a:rPr>
              <a:t>Las </a:t>
            </a:r>
            <a:r>
              <a:rPr lang="es-ES" sz="3600" dirty="0">
                <a:effectLst/>
              </a:rPr>
              <a:t>sesiones ordinarias de la Asamblea se celebrarán cada tres años en lugar de cada cinco años para la </a:t>
            </a:r>
            <a:r>
              <a:rPr lang="es-ES" sz="3600" dirty="0" smtClean="0">
                <a:effectLst/>
              </a:rPr>
              <a:t>Conferencia</a:t>
            </a:r>
          </a:p>
          <a:p>
            <a:pPr>
              <a:tabLst>
                <a:tab pos="355600" algn="l"/>
              </a:tabLst>
              <a:defRPr/>
            </a:pPr>
            <a:r>
              <a:rPr lang="es-ES" sz="3600" dirty="0" smtClean="0">
                <a:effectLst/>
              </a:rPr>
              <a:t>La </a:t>
            </a:r>
            <a:r>
              <a:rPr lang="es-ES" sz="3600" dirty="0">
                <a:effectLst/>
              </a:rPr>
              <a:t>primera Sesión de la Asamblea de la OHI (A-1) se celebrará en Mónaco, del 24 al 28 de abril del 2017, en cuyo momento se establecerá </a:t>
            </a:r>
            <a:r>
              <a:rPr lang="es-ES" sz="3600" dirty="0" smtClean="0">
                <a:effectLst/>
              </a:rPr>
              <a:t>el </a:t>
            </a:r>
            <a:r>
              <a:rPr lang="es-ES" sz="3600" dirty="0">
                <a:effectLst/>
              </a:rPr>
              <a:t>Consejo de la OHI. </a:t>
            </a:r>
            <a:endParaRPr lang="en-US" sz="3600" dirty="0" smtClean="0">
              <a:effectLst/>
            </a:endParaRPr>
          </a:p>
        </p:txBody>
      </p:sp>
    </p:spTree>
    <p:extLst>
      <p:ext uri="{BB962C8B-B14F-4D97-AF65-F5344CB8AC3E}">
        <p14:creationId xmlns:p14="http://schemas.microsoft.com/office/powerpoint/2010/main" val="428907197"/>
      </p:ext>
    </p:extLst>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36512" y="260648"/>
            <a:ext cx="9144000" cy="703263"/>
          </a:xfrm>
        </p:spPr>
        <p:txBody>
          <a:bodyPr/>
          <a:lstStyle/>
          <a:p>
            <a:pPr marL="0" indent="0" algn="ctr">
              <a:buNone/>
              <a:tabLst>
                <a:tab pos="355600" algn="l"/>
              </a:tabLst>
              <a:defRPr/>
            </a:pPr>
            <a:r>
              <a:rPr lang="es-ES" sz="4800" dirty="0">
                <a:effectLst/>
              </a:rPr>
              <a:t>Revista Hidrográfica Internacional (RHI)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pPr>
            <a:r>
              <a:rPr lang="es-ES" sz="3600" dirty="0">
                <a:effectLst/>
              </a:rPr>
              <a:t>Los documentos que deberán ser considerados para su publicación en la RHI deberán ser enviados  directamente al editor (ihreview@iho.int, con copia a: ian.halls1@defence.au.gov). Los plazos son los siguientes:</a:t>
            </a:r>
          </a:p>
          <a:p>
            <a:pPr marL="0" indent="0">
              <a:buNone/>
            </a:pPr>
            <a:r>
              <a:rPr lang="es-ES" sz="3600" dirty="0">
                <a:effectLst/>
              </a:rPr>
              <a:t>-	Finales de enero para la edición de mayo;</a:t>
            </a:r>
          </a:p>
          <a:p>
            <a:pPr marL="0" indent="0">
              <a:buNone/>
            </a:pPr>
            <a:r>
              <a:rPr lang="es-ES" sz="3600" dirty="0">
                <a:effectLst/>
              </a:rPr>
              <a:t>-	Finales de julio para la edición de noviembre.</a:t>
            </a:r>
          </a:p>
          <a:p>
            <a:pPr marL="0" indent="0">
              <a:buNone/>
            </a:pPr>
            <a:endParaRPr lang="es-ES" sz="3600" dirty="0" smtClean="0">
              <a:effectLst/>
            </a:endParaRPr>
          </a:p>
        </p:txBody>
      </p:sp>
    </p:spTree>
    <p:extLst>
      <p:ext uri="{BB962C8B-B14F-4D97-AF65-F5344CB8AC3E}">
        <p14:creationId xmlns:p14="http://schemas.microsoft.com/office/powerpoint/2010/main" val="211285484"/>
      </p:ext>
    </p:extLst>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36512" y="260648"/>
            <a:ext cx="9144000" cy="703263"/>
          </a:xfrm>
        </p:spPr>
        <p:txBody>
          <a:bodyPr/>
          <a:lstStyle/>
          <a:p>
            <a:pPr marL="0" indent="0" algn="ctr">
              <a:buNone/>
              <a:tabLst>
                <a:tab pos="355600" algn="l"/>
              </a:tabLst>
              <a:defRPr/>
            </a:pPr>
            <a:r>
              <a:rPr lang="es-ES" sz="4800" dirty="0">
                <a:effectLst/>
              </a:rPr>
              <a:t>Revista Hidrográfica Internacional (RHI)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marL="0" indent="0">
              <a:buNone/>
            </a:pPr>
            <a:r>
              <a:rPr lang="es-ES" sz="3600" dirty="0">
                <a:effectLst/>
              </a:rPr>
              <a:t>La Secretaría trabajó con la Universidad de New Brunswick (UNB), Canadá, en un proyecto sobre el desarrollo de un depósito digital de la biblioteca completa de la RHI. Como resultado, la primera fase del proyecto ha incluido volúmenes de 1963 al 2015. Pueden encontrarse en: </a:t>
            </a:r>
            <a:r>
              <a:rPr lang="es-ES" sz="3600" dirty="0">
                <a:effectLst/>
                <a:hlinkClick r:id="rId3"/>
              </a:rPr>
              <a:t>https://</a:t>
            </a:r>
            <a:r>
              <a:rPr lang="es-ES" sz="3600" dirty="0" smtClean="0">
                <a:effectLst/>
                <a:hlinkClick r:id="rId3"/>
              </a:rPr>
              <a:t>journals.lib.unb.ca/index.php/ihr</a:t>
            </a:r>
            <a:r>
              <a:rPr lang="es-ES" sz="3600" dirty="0" smtClean="0">
                <a:effectLst/>
              </a:rPr>
              <a:t> </a:t>
            </a:r>
          </a:p>
        </p:txBody>
      </p:sp>
    </p:spTree>
    <p:extLst>
      <p:ext uri="{BB962C8B-B14F-4D97-AF65-F5344CB8AC3E}">
        <p14:creationId xmlns:p14="http://schemas.microsoft.com/office/powerpoint/2010/main" val="4116845206"/>
      </p:ext>
    </p:extLst>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36512" y="260648"/>
            <a:ext cx="9144000" cy="703263"/>
          </a:xfrm>
        </p:spPr>
        <p:txBody>
          <a:bodyPr/>
          <a:lstStyle/>
          <a:p>
            <a:pPr marL="0" indent="0" algn="ctr">
              <a:buNone/>
              <a:tabLst>
                <a:tab pos="355600" algn="l"/>
              </a:tabLst>
              <a:defRPr/>
            </a:pPr>
            <a:r>
              <a:rPr lang="es-ES" sz="4800" dirty="0" smtClean="0">
                <a:effectLst/>
              </a:rPr>
              <a:t>Acciones requeridas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r>
              <a:rPr lang="es-ES" sz="3600" dirty="0" smtClean="0">
                <a:effectLst/>
              </a:rPr>
              <a:t>Tomar </a:t>
            </a:r>
            <a:r>
              <a:rPr lang="es-ES" sz="3600" dirty="0">
                <a:effectLst/>
              </a:rPr>
              <a:t>nota de este </a:t>
            </a:r>
            <a:r>
              <a:rPr lang="es-ES" sz="3600" dirty="0" smtClean="0">
                <a:effectLst/>
              </a:rPr>
              <a:t>informe</a:t>
            </a:r>
            <a:endParaRPr lang="es-ES" sz="3600" dirty="0">
              <a:effectLst/>
            </a:endParaRPr>
          </a:p>
          <a:p>
            <a:r>
              <a:rPr lang="es-ES" sz="3600" dirty="0" smtClean="0">
                <a:effectLst/>
              </a:rPr>
              <a:t>Revisar </a:t>
            </a:r>
            <a:r>
              <a:rPr lang="es-ES" sz="3600" dirty="0">
                <a:effectLst/>
              </a:rPr>
              <a:t>los datos de las Publicaciones de la OHI C-55 y P-5 (Anuario) por lo menos una vez al </a:t>
            </a:r>
            <a:r>
              <a:rPr lang="es-ES" sz="3600" dirty="0" smtClean="0">
                <a:effectLst/>
              </a:rPr>
              <a:t>año</a:t>
            </a:r>
            <a:endParaRPr lang="es-ES" sz="3600" dirty="0">
              <a:effectLst/>
            </a:endParaRPr>
          </a:p>
          <a:p>
            <a:r>
              <a:rPr lang="es-ES" sz="3600" dirty="0" smtClean="0">
                <a:effectLst/>
              </a:rPr>
              <a:t>Proporcionar </a:t>
            </a:r>
            <a:r>
              <a:rPr lang="es-ES" sz="3600" dirty="0">
                <a:effectLst/>
              </a:rPr>
              <a:t>actualizaciones continuas de la Parte B de la S-11, a través de Brasil, en calidad de coordinador para la región INT </a:t>
            </a:r>
            <a:r>
              <a:rPr lang="es-ES" sz="3600" dirty="0" smtClean="0">
                <a:effectLst/>
              </a:rPr>
              <a:t>C1</a:t>
            </a:r>
            <a:endParaRPr lang="es-ES" sz="3600" dirty="0">
              <a:effectLst/>
            </a:endParaRPr>
          </a:p>
        </p:txBody>
      </p:sp>
    </p:spTree>
    <p:extLst>
      <p:ext uri="{BB962C8B-B14F-4D97-AF65-F5344CB8AC3E}">
        <p14:creationId xmlns:p14="http://schemas.microsoft.com/office/powerpoint/2010/main" val="3564134607"/>
      </p:ext>
    </p:extLst>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36512" y="260648"/>
            <a:ext cx="9144000" cy="703263"/>
          </a:xfrm>
        </p:spPr>
        <p:txBody>
          <a:bodyPr/>
          <a:lstStyle/>
          <a:p>
            <a:pPr marL="0" indent="0" algn="ctr">
              <a:buNone/>
              <a:tabLst>
                <a:tab pos="355600" algn="l"/>
              </a:tabLst>
              <a:defRPr/>
            </a:pPr>
            <a:r>
              <a:rPr lang="es-ES" sz="4800" dirty="0" smtClean="0">
                <a:effectLst/>
              </a:rPr>
              <a:t>Acciones requeridas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r>
              <a:rPr lang="es-ES" sz="3600" dirty="0" smtClean="0">
                <a:effectLst/>
              </a:rPr>
              <a:t>Proporcionar   </a:t>
            </a:r>
            <a:r>
              <a:rPr lang="es-ES" sz="3600" dirty="0">
                <a:effectLst/>
              </a:rPr>
              <a:t>información sobre la "lista de comprobación básica de garantía de calidad para la revisión de las cartas INT" (referirse a la CC de la OHI N° 64/2015 y correo electrónico de ADCS del 8 de agosto del 2016</a:t>
            </a:r>
            <a:r>
              <a:rPr lang="es-ES" sz="3600" dirty="0" smtClean="0">
                <a:effectLst/>
              </a:rPr>
              <a:t>)</a:t>
            </a:r>
            <a:endParaRPr lang="es-ES" sz="3600" dirty="0">
              <a:effectLst/>
            </a:endParaRPr>
          </a:p>
          <a:p>
            <a:r>
              <a:rPr lang="es-ES" sz="3600" dirty="0" smtClean="0">
                <a:effectLst/>
              </a:rPr>
              <a:t>Informar  </a:t>
            </a:r>
            <a:r>
              <a:rPr lang="es-ES" sz="3600" dirty="0">
                <a:effectLst/>
              </a:rPr>
              <a:t>a la Secretaría de la OHI sobre el estado y la descripción de los Esquemas ENC en la Región (referirse a la Acción WENDWG7/08</a:t>
            </a:r>
            <a:r>
              <a:rPr lang="es-ES" sz="3600" dirty="0" smtClean="0">
                <a:effectLst/>
              </a:rPr>
              <a:t>)</a:t>
            </a:r>
            <a:endParaRPr lang="es-ES" sz="3600" dirty="0">
              <a:effectLst/>
            </a:endParaRPr>
          </a:p>
        </p:txBody>
      </p:sp>
    </p:spTree>
    <p:extLst>
      <p:ext uri="{BB962C8B-B14F-4D97-AF65-F5344CB8AC3E}">
        <p14:creationId xmlns:p14="http://schemas.microsoft.com/office/powerpoint/2010/main" val="3394694946"/>
      </p:ext>
    </p:extLst>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36512" y="260648"/>
            <a:ext cx="9144000" cy="703263"/>
          </a:xfrm>
        </p:spPr>
        <p:txBody>
          <a:bodyPr/>
          <a:lstStyle/>
          <a:p>
            <a:pPr marL="0" indent="0" algn="ctr">
              <a:buNone/>
              <a:tabLst>
                <a:tab pos="355600" algn="l"/>
              </a:tabLst>
              <a:defRPr/>
            </a:pPr>
            <a:r>
              <a:rPr lang="es-ES" sz="4800" dirty="0" smtClean="0">
                <a:effectLst/>
              </a:rPr>
              <a:t>Acciones requeridas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r>
              <a:rPr lang="es-ES" sz="3600" dirty="0" smtClean="0">
                <a:effectLst/>
              </a:rPr>
              <a:t>Invertir </a:t>
            </a:r>
            <a:r>
              <a:rPr lang="es-ES" sz="3600" dirty="0">
                <a:effectLst/>
              </a:rPr>
              <a:t>en la preparación de los candidatos para el Programa de la Licenciatura en Levantamientos Hidrográficos, totalmente financiada, de la Universidad de Misisipí del </a:t>
            </a:r>
            <a:r>
              <a:rPr lang="es-ES" sz="3600" dirty="0" smtClean="0">
                <a:effectLst/>
              </a:rPr>
              <a:t>Sur</a:t>
            </a:r>
            <a:endParaRPr lang="es-ES" sz="3600" dirty="0">
              <a:effectLst/>
            </a:endParaRPr>
          </a:p>
          <a:p>
            <a:r>
              <a:rPr lang="es-ES" sz="3600" dirty="0" smtClean="0">
                <a:effectLst/>
              </a:rPr>
              <a:t>Considerar </a:t>
            </a:r>
            <a:r>
              <a:rPr lang="es-ES" sz="3600" dirty="0">
                <a:effectLst/>
              </a:rPr>
              <a:t>las disposiciones oportunas para preparar la Asamblea de la OHI, que se celebrará en abril del </a:t>
            </a:r>
            <a:r>
              <a:rPr lang="es-ES" sz="3600" dirty="0" smtClean="0">
                <a:effectLst/>
              </a:rPr>
              <a:t>2017</a:t>
            </a:r>
            <a:endParaRPr lang="es-ES" sz="3600" dirty="0">
              <a:effectLst/>
            </a:endParaRPr>
          </a:p>
          <a:p>
            <a:r>
              <a:rPr lang="es-ES" sz="3600" dirty="0" smtClean="0">
                <a:effectLst/>
              </a:rPr>
              <a:t>Considerar </a:t>
            </a:r>
            <a:r>
              <a:rPr lang="es-ES" sz="3600" dirty="0">
                <a:effectLst/>
              </a:rPr>
              <a:t>la sumisión de material en apoyo del DMH del </a:t>
            </a:r>
            <a:r>
              <a:rPr lang="es-ES" sz="3600" dirty="0" smtClean="0">
                <a:effectLst/>
              </a:rPr>
              <a:t>2017</a:t>
            </a:r>
            <a:endParaRPr lang="es-ES" sz="3600" dirty="0">
              <a:effectLst/>
            </a:endParaRPr>
          </a:p>
        </p:txBody>
      </p:sp>
    </p:spTree>
    <p:extLst>
      <p:ext uri="{BB962C8B-B14F-4D97-AF65-F5344CB8AC3E}">
        <p14:creationId xmlns:p14="http://schemas.microsoft.com/office/powerpoint/2010/main" val="2305719858"/>
      </p:ext>
    </p:extLst>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36512" y="260648"/>
            <a:ext cx="9144000" cy="703263"/>
          </a:xfrm>
        </p:spPr>
        <p:txBody>
          <a:bodyPr/>
          <a:lstStyle/>
          <a:p>
            <a:pPr marL="0" indent="0" algn="ctr">
              <a:buNone/>
              <a:tabLst>
                <a:tab pos="355600" algn="l"/>
              </a:tabLst>
              <a:defRPr/>
            </a:pPr>
            <a:r>
              <a:rPr lang="es-ES" sz="4800" dirty="0" smtClean="0">
                <a:effectLst/>
              </a:rPr>
              <a:t>Acciones requeridas</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r>
              <a:rPr lang="es-ES" sz="3600" dirty="0" smtClean="0">
                <a:effectLst/>
              </a:rPr>
              <a:t>Considerar </a:t>
            </a:r>
            <a:r>
              <a:rPr lang="es-ES" sz="3600" dirty="0">
                <a:effectLst/>
              </a:rPr>
              <a:t>la sumisión de documentos para su publicación en la Revista HI;</a:t>
            </a:r>
          </a:p>
          <a:p>
            <a:r>
              <a:rPr lang="es-ES" sz="3600" dirty="0" smtClean="0">
                <a:effectLst/>
              </a:rPr>
              <a:t>Adoptar </a:t>
            </a:r>
            <a:r>
              <a:rPr lang="es-ES" sz="3600" dirty="0">
                <a:effectLst/>
              </a:rPr>
              <a:t>cualquier otra medida que se considere adecuada.</a:t>
            </a:r>
          </a:p>
        </p:txBody>
      </p:sp>
    </p:spTree>
    <p:extLst>
      <p:ext uri="{BB962C8B-B14F-4D97-AF65-F5344CB8AC3E}">
        <p14:creationId xmlns:p14="http://schemas.microsoft.com/office/powerpoint/2010/main" val="1822881489"/>
      </p:ext>
    </p:extLst>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7717532" cy="5256584"/>
          </a:xfrm>
        </p:spPr>
        <p:txBody>
          <a:bodyPr/>
          <a:lstStyle/>
          <a:p>
            <a:pPr algn="ctr"/>
            <a:r>
              <a:rPr lang="en-US" sz="6000" dirty="0" err="1" smtClean="0"/>
              <a:t>Muchas</a:t>
            </a:r>
            <a:r>
              <a:rPr lang="en-US" sz="6000" dirty="0" smtClean="0"/>
              <a:t> gracias!</a:t>
            </a:r>
            <a:br>
              <a:rPr lang="en-US" sz="6000" dirty="0" smtClean="0"/>
            </a:br>
            <a:r>
              <a:rPr lang="en-US" sz="6000" dirty="0" smtClean="0"/>
              <a:t/>
            </a:r>
            <a:br>
              <a:rPr lang="en-US" sz="6000" dirty="0" smtClean="0"/>
            </a:br>
            <a:r>
              <a:rPr lang="en-US" sz="6000" dirty="0" smtClean="0"/>
              <a:t>Alberto Costa Neves (IHO)</a:t>
            </a:r>
            <a:endParaRPr lang="en-US" sz="6000" dirty="0"/>
          </a:p>
        </p:txBody>
      </p:sp>
    </p:spTree>
    <p:extLst>
      <p:ext uri="{BB962C8B-B14F-4D97-AF65-F5344CB8AC3E}">
        <p14:creationId xmlns:p14="http://schemas.microsoft.com/office/powerpoint/2010/main" val="2376900444"/>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Enmiendas a la Convención de la 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smtClean="0">
                <a:effectLst/>
              </a:rPr>
              <a:t>Con </a:t>
            </a:r>
            <a:r>
              <a:rPr lang="es-ES" sz="3600" dirty="0">
                <a:effectLst/>
              </a:rPr>
              <a:t>el fin de proporcionar un calendario lógico y secuencial para la toma de decisiones, el Secretario General anticipa que el Consejo se reunirá anualmente en </a:t>
            </a:r>
            <a:r>
              <a:rPr lang="es-ES" sz="3600" dirty="0" smtClean="0">
                <a:effectLst/>
              </a:rPr>
              <a:t>octubre</a:t>
            </a:r>
          </a:p>
          <a:p>
            <a:pPr>
              <a:tabLst>
                <a:tab pos="355600" algn="l"/>
              </a:tabLst>
              <a:defRPr/>
            </a:pPr>
            <a:r>
              <a:rPr lang="es-ES" sz="3600" dirty="0" smtClean="0">
                <a:effectLst/>
              </a:rPr>
              <a:t>La primera </a:t>
            </a:r>
            <a:r>
              <a:rPr lang="es-ES" sz="3600" dirty="0">
                <a:effectLst/>
              </a:rPr>
              <a:t>reunión del Consejo (C-1) está programada en Mónaco, del 17 al 19 de octubre del 2017. La segunda sesión de la Asamblea (A-2) </a:t>
            </a:r>
            <a:r>
              <a:rPr lang="es-ES" sz="3600" dirty="0" smtClean="0">
                <a:effectLst/>
              </a:rPr>
              <a:t>será celebrada </a:t>
            </a:r>
            <a:r>
              <a:rPr lang="es-ES" sz="3600" dirty="0">
                <a:effectLst/>
              </a:rPr>
              <a:t>en abril del 2020</a:t>
            </a:r>
            <a:endParaRPr lang="en-US" sz="3600" dirty="0" smtClean="0">
              <a:effectLst/>
            </a:endParaRPr>
          </a:p>
        </p:txBody>
      </p:sp>
    </p:spTree>
    <p:extLst>
      <p:ext uri="{BB962C8B-B14F-4D97-AF65-F5344CB8AC3E}">
        <p14:creationId xmlns:p14="http://schemas.microsoft.com/office/powerpoint/2010/main" val="638153229"/>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Enmiendas a la Convención de la 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smtClean="0">
                <a:effectLst/>
              </a:rPr>
              <a:t>Comités </a:t>
            </a:r>
            <a:r>
              <a:rPr lang="es-ES" sz="3600" dirty="0" smtClean="0">
                <a:effectLst/>
                <a:sym typeface="Symbol" panose="05050102010706020507" pitchFamily="18" charset="2"/>
              </a:rPr>
              <a:t> </a:t>
            </a:r>
            <a:r>
              <a:rPr lang="es-ES" sz="3600" dirty="0" smtClean="0">
                <a:effectLst/>
              </a:rPr>
              <a:t>Consejo </a:t>
            </a:r>
            <a:r>
              <a:rPr lang="es-ES" sz="3600" dirty="0">
                <a:effectLst/>
                <a:sym typeface="Symbol" panose="05050102010706020507" pitchFamily="18" charset="2"/>
              </a:rPr>
              <a:t> </a:t>
            </a:r>
            <a:r>
              <a:rPr lang="es-ES" sz="3600" dirty="0" smtClean="0">
                <a:effectLst/>
              </a:rPr>
              <a:t>propuestas </a:t>
            </a:r>
            <a:r>
              <a:rPr lang="es-ES" sz="3600" dirty="0">
                <a:effectLst/>
              </a:rPr>
              <a:t>aprobadas para su adopción o bien a la Asamblea o a los Estados Miembros por </a:t>
            </a:r>
            <a:r>
              <a:rPr lang="es-ES" sz="3600" dirty="0" smtClean="0">
                <a:effectLst/>
              </a:rPr>
              <a:t>correspondencia</a:t>
            </a:r>
            <a:endParaRPr lang="es-ES" sz="3600" dirty="0">
              <a:effectLst/>
            </a:endParaRPr>
          </a:p>
          <a:p>
            <a:pPr>
              <a:tabLst>
                <a:tab pos="355600" algn="l"/>
              </a:tabLst>
              <a:defRPr/>
            </a:pPr>
            <a:r>
              <a:rPr lang="es-ES" sz="3600" dirty="0" smtClean="0">
                <a:effectLst/>
              </a:rPr>
              <a:t>el </a:t>
            </a:r>
            <a:r>
              <a:rPr lang="es-ES" sz="3600" dirty="0">
                <a:effectLst/>
              </a:rPr>
              <a:t>ciclo de planificación del Programa de Trabajo y del Presupuesto de la OHI cambia de un ciclo de </a:t>
            </a:r>
            <a:r>
              <a:rPr lang="es-ES" sz="3600" dirty="0" smtClean="0">
                <a:effectLst/>
              </a:rPr>
              <a:t>5 años </a:t>
            </a:r>
            <a:r>
              <a:rPr lang="es-ES" sz="3600" dirty="0">
                <a:effectLst/>
              </a:rPr>
              <a:t>a un ciclo de </a:t>
            </a:r>
            <a:r>
              <a:rPr lang="es-ES" sz="3600" dirty="0" smtClean="0">
                <a:effectLst/>
              </a:rPr>
              <a:t>3 años (2018 </a:t>
            </a:r>
            <a:r>
              <a:rPr lang="es-ES" sz="3600" dirty="0">
                <a:effectLst/>
              </a:rPr>
              <a:t>al </a:t>
            </a:r>
            <a:r>
              <a:rPr lang="es-ES" sz="3600" dirty="0" smtClean="0">
                <a:effectLst/>
              </a:rPr>
              <a:t>2020)</a:t>
            </a:r>
            <a:endParaRPr lang="es-ES" sz="3600" dirty="0">
              <a:effectLst/>
            </a:endParaRPr>
          </a:p>
          <a:p>
            <a:pPr>
              <a:tabLst>
                <a:tab pos="355600" algn="l"/>
              </a:tabLst>
              <a:defRPr/>
            </a:pPr>
            <a:r>
              <a:rPr lang="es-ES" sz="3600" dirty="0" smtClean="0">
                <a:effectLst/>
              </a:rPr>
              <a:t>Estados </a:t>
            </a:r>
            <a:r>
              <a:rPr lang="es-ES" sz="3600" dirty="0">
                <a:effectLst/>
              </a:rPr>
              <a:t>Miembros de las Naciones Unidas no </a:t>
            </a:r>
            <a:r>
              <a:rPr lang="es-ES" sz="3600" dirty="0" smtClean="0">
                <a:effectLst/>
              </a:rPr>
              <a:t>necesitan más obtener </a:t>
            </a:r>
            <a:r>
              <a:rPr lang="es-ES" sz="3600" dirty="0">
                <a:effectLst/>
              </a:rPr>
              <a:t>la aprobación de los Estados Miembros de la </a:t>
            </a:r>
            <a:r>
              <a:rPr lang="es-ES" sz="3600" dirty="0" smtClean="0">
                <a:effectLst/>
              </a:rPr>
              <a:t>OHI</a:t>
            </a:r>
            <a:endParaRPr lang="es-ES" sz="3600" dirty="0">
              <a:effectLst/>
            </a:endParaRPr>
          </a:p>
          <a:p>
            <a:pPr>
              <a:tabLst>
                <a:tab pos="355600" algn="l"/>
              </a:tabLst>
              <a:defRPr/>
            </a:pPr>
            <a:endParaRPr lang="en-US" sz="3600" dirty="0" smtClean="0">
              <a:effectLst/>
            </a:endParaRPr>
          </a:p>
        </p:txBody>
      </p:sp>
    </p:spTree>
    <p:extLst>
      <p:ext uri="{BB962C8B-B14F-4D97-AF65-F5344CB8AC3E}">
        <p14:creationId xmlns:p14="http://schemas.microsoft.com/office/powerpoint/2010/main" val="4259351276"/>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Enmiendas a la Convención de la 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smtClean="0">
                <a:effectLst/>
              </a:rPr>
              <a:t>se </a:t>
            </a:r>
            <a:r>
              <a:rPr lang="es-ES" sz="3600" dirty="0">
                <a:effectLst/>
              </a:rPr>
              <a:t>han suavizado los requisitos </a:t>
            </a:r>
            <a:r>
              <a:rPr lang="es-ES" sz="3600" dirty="0" smtClean="0">
                <a:effectLst/>
              </a:rPr>
              <a:t>de </a:t>
            </a:r>
            <a:r>
              <a:rPr lang="es-ES" sz="3600" dirty="0">
                <a:effectLst/>
              </a:rPr>
              <a:t>elegibilidad para los candidatos que deseen presentarse para su elección como </a:t>
            </a:r>
            <a:r>
              <a:rPr lang="es-ES" sz="3600" dirty="0" smtClean="0">
                <a:effectLst/>
              </a:rPr>
              <a:t>Secretario-General </a:t>
            </a:r>
            <a:r>
              <a:rPr lang="es-ES" sz="3600" dirty="0">
                <a:effectLst/>
              </a:rPr>
              <a:t>o </a:t>
            </a:r>
            <a:r>
              <a:rPr lang="es-ES" sz="3600" dirty="0" smtClean="0">
                <a:effectLst/>
              </a:rPr>
              <a:t>Director</a:t>
            </a:r>
            <a:endParaRPr lang="es-ES" sz="3600" dirty="0">
              <a:effectLst/>
            </a:endParaRPr>
          </a:p>
          <a:p>
            <a:pPr>
              <a:tabLst>
                <a:tab pos="355600" algn="l"/>
              </a:tabLst>
              <a:defRPr/>
            </a:pPr>
            <a:r>
              <a:rPr lang="es-ES" sz="3600" dirty="0" smtClean="0">
                <a:effectLst/>
              </a:rPr>
              <a:t>cuando </a:t>
            </a:r>
            <a:r>
              <a:rPr lang="es-ES" sz="3600" dirty="0">
                <a:effectLst/>
              </a:rPr>
              <a:t>se requiera un voto por correspondencia, </a:t>
            </a:r>
            <a:r>
              <a:rPr lang="es-ES" sz="3600" dirty="0" smtClean="0">
                <a:effectLst/>
              </a:rPr>
              <a:t>se </a:t>
            </a:r>
            <a:r>
              <a:rPr lang="es-ES" sz="3600" dirty="0">
                <a:effectLst/>
              </a:rPr>
              <a:t>tomarán las decisiones basándose en una mayoría de los Estados Miembros que emitan un </a:t>
            </a:r>
            <a:r>
              <a:rPr lang="es-ES" sz="3600" dirty="0" smtClean="0">
                <a:effectLst/>
              </a:rPr>
              <a:t>voto, con un mínimo </a:t>
            </a:r>
            <a:r>
              <a:rPr lang="es-ES" sz="3600" dirty="0">
                <a:effectLst/>
              </a:rPr>
              <a:t>de por lo menos un tercio de </a:t>
            </a:r>
            <a:r>
              <a:rPr lang="es-ES" sz="3600" dirty="0" smtClean="0">
                <a:effectLst/>
              </a:rPr>
              <a:t>votos afirmativos</a:t>
            </a:r>
            <a:endParaRPr lang="es-ES" sz="3600" dirty="0">
              <a:effectLst/>
            </a:endParaRPr>
          </a:p>
        </p:txBody>
      </p:sp>
    </p:spTree>
    <p:extLst>
      <p:ext uri="{BB962C8B-B14F-4D97-AF65-F5344CB8AC3E}">
        <p14:creationId xmlns:p14="http://schemas.microsoft.com/office/powerpoint/2010/main" val="2893455145"/>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Situación de la Adhesión a la 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smtClean="0">
                <a:effectLst/>
              </a:rPr>
              <a:t>Malta tornó se el 86 Estado-Miembro de la OHI y otros (Congo, Islas Salomón, Vanuatu) están en proceso de adhesión</a:t>
            </a:r>
          </a:p>
          <a:p>
            <a:pPr>
              <a:tabLst>
                <a:tab pos="355600" algn="l"/>
              </a:tabLst>
              <a:defRPr/>
            </a:pPr>
            <a:r>
              <a:rPr lang="es-ES" sz="3600" dirty="0" smtClean="0">
                <a:effectLst/>
              </a:rPr>
              <a:t>En la CHAtSO, Paraguay (Miembro Asociado) y Bolivia (Observador) están invitados a solicitaren sus adhesiones</a:t>
            </a:r>
          </a:p>
          <a:p>
            <a:pPr>
              <a:tabLst>
                <a:tab pos="355600" algn="l"/>
              </a:tabLst>
              <a:defRPr/>
            </a:pPr>
            <a:r>
              <a:rPr lang="es-ES" sz="3600" dirty="0" smtClean="0">
                <a:effectLst/>
              </a:rPr>
              <a:t>Paraguay fue Estado-Miembro de la OHI entre 1967 y 1969</a:t>
            </a:r>
            <a:endParaRPr lang="es-ES" sz="3600" dirty="0">
              <a:effectLst/>
            </a:endParaRPr>
          </a:p>
        </p:txBody>
      </p:sp>
    </p:spTree>
    <p:extLst>
      <p:ext uri="{BB962C8B-B14F-4D97-AF65-F5344CB8AC3E}">
        <p14:creationId xmlns:p14="http://schemas.microsoft.com/office/powerpoint/2010/main" val="643359923"/>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SIG y Bases de Datos de la </a:t>
            </a:r>
            <a:r>
              <a:rPr lang="es-ES" sz="4800" dirty="0" smtClean="0">
                <a:effectLst/>
              </a:rPr>
              <a:t>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smtClean="0">
                <a:effectLst/>
              </a:rPr>
              <a:t>Se </a:t>
            </a:r>
            <a:r>
              <a:rPr lang="es-ES" sz="3600" dirty="0">
                <a:effectLst/>
              </a:rPr>
              <a:t>ha seguido trabajando en el desarrollo del SIG </a:t>
            </a:r>
            <a:r>
              <a:rPr lang="es-ES" sz="3600" dirty="0" smtClean="0">
                <a:effectLst/>
              </a:rPr>
              <a:t>que </a:t>
            </a:r>
            <a:r>
              <a:rPr lang="es-ES" sz="3600" dirty="0">
                <a:effectLst/>
              </a:rPr>
              <a:t>está compuesto de dos </a:t>
            </a:r>
            <a:r>
              <a:rPr lang="es-ES" sz="3600" dirty="0" smtClean="0">
                <a:effectLst/>
              </a:rPr>
              <a:t>bases </a:t>
            </a:r>
            <a:r>
              <a:rPr lang="es-ES" sz="3600" dirty="0">
                <a:effectLst/>
              </a:rPr>
              <a:t>de </a:t>
            </a:r>
            <a:r>
              <a:rPr lang="es-ES" sz="3600" dirty="0" smtClean="0">
                <a:effectLst/>
              </a:rPr>
              <a:t>datos: </a:t>
            </a:r>
            <a:r>
              <a:rPr lang="es-ES" sz="3600" dirty="0">
                <a:effectLst/>
              </a:rPr>
              <a:t>de información de los países y </a:t>
            </a:r>
            <a:r>
              <a:rPr lang="es-ES" sz="3600" dirty="0" smtClean="0">
                <a:effectLst/>
              </a:rPr>
              <a:t>de </a:t>
            </a:r>
            <a:r>
              <a:rPr lang="es-ES" sz="3600" dirty="0">
                <a:effectLst/>
              </a:rPr>
              <a:t>información </a:t>
            </a:r>
            <a:r>
              <a:rPr lang="es-ES" sz="3600" dirty="0" smtClean="0">
                <a:effectLst/>
              </a:rPr>
              <a:t>regional</a:t>
            </a:r>
          </a:p>
          <a:p>
            <a:pPr>
              <a:tabLst>
                <a:tab pos="355600" algn="l"/>
              </a:tabLst>
              <a:defRPr/>
            </a:pPr>
            <a:r>
              <a:rPr lang="es-ES" sz="3600" dirty="0" smtClean="0">
                <a:effectLst/>
              </a:rPr>
              <a:t>Una </a:t>
            </a:r>
            <a:r>
              <a:rPr lang="es-ES" sz="3600" dirty="0">
                <a:effectLst/>
              </a:rPr>
              <a:t>solución SIG basada en </a:t>
            </a:r>
            <a:r>
              <a:rPr lang="es-ES" sz="3600" dirty="0" err="1">
                <a:effectLst/>
              </a:rPr>
              <a:t>Esri</a:t>
            </a:r>
            <a:r>
              <a:rPr lang="es-ES" sz="3600" dirty="0">
                <a:effectLst/>
              </a:rPr>
              <a:t> está siendo implementada </a:t>
            </a:r>
            <a:r>
              <a:rPr lang="es-ES" sz="3600" dirty="0" smtClean="0">
                <a:effectLst/>
              </a:rPr>
              <a:t>para la </a:t>
            </a:r>
            <a:r>
              <a:rPr lang="es-ES" sz="3600" dirty="0">
                <a:effectLst/>
              </a:rPr>
              <a:t>base de datos de información </a:t>
            </a:r>
            <a:r>
              <a:rPr lang="es-ES" sz="3600" dirty="0" smtClean="0">
                <a:effectLst/>
              </a:rPr>
              <a:t>regional para acceso </a:t>
            </a:r>
            <a:r>
              <a:rPr lang="es-ES" sz="3600" dirty="0">
                <a:effectLst/>
              </a:rPr>
              <a:t>a las varias capas de </a:t>
            </a:r>
            <a:r>
              <a:rPr lang="es-ES" sz="3600" dirty="0" smtClean="0">
                <a:effectLst/>
              </a:rPr>
              <a:t>información como el </a:t>
            </a:r>
            <a:r>
              <a:rPr lang="es-ES" sz="3600" dirty="0">
                <a:effectLst/>
              </a:rPr>
              <a:t>Catálogo ENC de la OHI y el SIG </a:t>
            </a:r>
            <a:r>
              <a:rPr lang="es-ES" sz="3600" dirty="0" smtClean="0">
                <a:effectLst/>
              </a:rPr>
              <a:t>para </a:t>
            </a:r>
            <a:r>
              <a:rPr lang="es-ES" sz="3600" dirty="0">
                <a:effectLst/>
              </a:rPr>
              <a:t>la </a:t>
            </a:r>
            <a:r>
              <a:rPr lang="es-ES" sz="3600" dirty="0" smtClean="0">
                <a:effectLst/>
              </a:rPr>
              <a:t>Antártida</a:t>
            </a:r>
            <a:endParaRPr lang="es-ES" sz="3600" dirty="0">
              <a:effectLst/>
            </a:endParaRPr>
          </a:p>
        </p:txBody>
      </p:sp>
    </p:spTree>
    <p:extLst>
      <p:ext uri="{BB962C8B-B14F-4D97-AF65-F5344CB8AC3E}">
        <p14:creationId xmlns:p14="http://schemas.microsoft.com/office/powerpoint/2010/main" val="4060978245"/>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6947" name="Rectangle 3"/>
          <p:cNvSpPr>
            <a:spLocks noGrp="1" noChangeArrowheads="1"/>
          </p:cNvSpPr>
          <p:nvPr>
            <p:ph type="title"/>
          </p:nvPr>
        </p:nvSpPr>
        <p:spPr>
          <a:xfrm>
            <a:off x="0" y="349250"/>
            <a:ext cx="9144000" cy="703263"/>
          </a:xfrm>
        </p:spPr>
        <p:txBody>
          <a:bodyPr/>
          <a:lstStyle/>
          <a:p>
            <a:pPr marL="0" indent="0" algn="ctr">
              <a:buNone/>
              <a:tabLst>
                <a:tab pos="355600" algn="l"/>
              </a:tabLst>
              <a:defRPr/>
            </a:pPr>
            <a:r>
              <a:rPr lang="es-ES" sz="4800" dirty="0">
                <a:effectLst/>
              </a:rPr>
              <a:t>SIG y Bases de Datos de la </a:t>
            </a:r>
            <a:r>
              <a:rPr lang="es-ES" sz="4800" dirty="0" smtClean="0">
                <a:effectLst/>
              </a:rPr>
              <a:t>OHI</a:t>
            </a:r>
            <a:endParaRPr lang="en-US" sz="4800" dirty="0">
              <a:effectLst/>
            </a:endParaRPr>
          </a:p>
        </p:txBody>
      </p:sp>
      <p:sp>
        <p:nvSpPr>
          <p:cNvPr id="466946" name="Rectangle 2"/>
          <p:cNvSpPr>
            <a:spLocks noGrp="1" noChangeArrowheads="1"/>
          </p:cNvSpPr>
          <p:nvPr>
            <p:ph idx="1"/>
          </p:nvPr>
        </p:nvSpPr>
        <p:spPr>
          <a:xfrm>
            <a:off x="179512" y="1268413"/>
            <a:ext cx="8856984" cy="5256212"/>
          </a:xfrm>
        </p:spPr>
        <p:txBody>
          <a:bodyPr/>
          <a:lstStyle/>
          <a:p>
            <a:pPr>
              <a:tabLst>
                <a:tab pos="355600" algn="l"/>
              </a:tabLst>
              <a:defRPr/>
            </a:pPr>
            <a:r>
              <a:rPr lang="es-ES" sz="3600" dirty="0" smtClean="0">
                <a:effectLst/>
              </a:rPr>
              <a:t>Sigue el </a:t>
            </a:r>
            <a:r>
              <a:rPr lang="es-ES" sz="3600" dirty="0">
                <a:effectLst/>
              </a:rPr>
              <a:t>desarrollo de una aplicación </a:t>
            </a:r>
            <a:r>
              <a:rPr lang="es-ES" sz="3600" dirty="0" smtClean="0">
                <a:effectLst/>
              </a:rPr>
              <a:t>SIG para la C-55 </a:t>
            </a:r>
            <a:r>
              <a:rPr lang="es-ES" sz="3600" dirty="0">
                <a:effectLst/>
              </a:rPr>
              <a:t>- Estado de los Levantamientos Hidrográficos y la Cartografía a nivel </a:t>
            </a:r>
            <a:r>
              <a:rPr lang="es-ES" sz="3600" dirty="0" smtClean="0">
                <a:effectLst/>
              </a:rPr>
              <a:t>mundial.  </a:t>
            </a:r>
            <a:r>
              <a:rPr lang="es-ES" sz="3600" dirty="0">
                <a:effectLst/>
              </a:rPr>
              <a:t>Además de los actuales </a:t>
            </a:r>
            <a:r>
              <a:rPr lang="es-ES" sz="3600" dirty="0" smtClean="0">
                <a:effectLst/>
              </a:rPr>
              <a:t>indicadores, </a:t>
            </a:r>
            <a:r>
              <a:rPr lang="es-ES" sz="3600" dirty="0">
                <a:effectLst/>
              </a:rPr>
              <a:t>la inclusión de polígonos CATZOC proporcionará una capa inicial de calidad geo-referenciada </a:t>
            </a:r>
            <a:r>
              <a:rPr lang="es-ES" sz="3600" dirty="0" smtClean="0">
                <a:effectLst/>
              </a:rPr>
              <a:t>(CC N</a:t>
            </a:r>
            <a:r>
              <a:rPr lang="es-ES" sz="3600" dirty="0">
                <a:effectLst/>
              </a:rPr>
              <a:t>° 52/2015). </a:t>
            </a:r>
            <a:r>
              <a:rPr lang="es-ES" sz="3600" dirty="0" smtClean="0">
                <a:effectLst/>
              </a:rPr>
              <a:t>Se </a:t>
            </a:r>
            <a:r>
              <a:rPr lang="es-ES" sz="3600" dirty="0">
                <a:effectLst/>
              </a:rPr>
              <a:t>están investigando opciones de representación en el SIG de la OHI.</a:t>
            </a:r>
          </a:p>
        </p:txBody>
      </p:sp>
    </p:spTree>
    <p:extLst>
      <p:ext uri="{BB962C8B-B14F-4D97-AF65-F5344CB8AC3E}">
        <p14:creationId xmlns:p14="http://schemas.microsoft.com/office/powerpoint/2010/main" val="2294036650"/>
      </p:ext>
    </p:extLst>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IHO">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2085</TotalTime>
  <Words>2186</Words>
  <Application>Microsoft Office PowerPoint</Application>
  <PresentationFormat>On-screen Show (4:3)</PresentationFormat>
  <Paragraphs>173</Paragraphs>
  <Slides>36</Slides>
  <Notes>34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Arial Narrow</vt:lpstr>
      <vt:lpstr>Calibri</vt:lpstr>
      <vt:lpstr>Symbol</vt:lpstr>
      <vt:lpstr>Times New Roman</vt:lpstr>
      <vt:lpstr>Verdana</vt:lpstr>
      <vt:lpstr>Wingdings</vt:lpstr>
      <vt:lpstr>IHO</vt:lpstr>
      <vt:lpstr>CHAtSO11 Niteroi, Brasil, 6-7 Marzo 2017 Informe de la Secretaría de la OHI</vt:lpstr>
      <vt:lpstr>Enmiendas a la Convención de la OHI</vt:lpstr>
      <vt:lpstr>Enmiendas a la Convención de la OHI</vt:lpstr>
      <vt:lpstr>Enmiendas a la Convención de la OHI</vt:lpstr>
      <vt:lpstr>Enmiendas a la Convención de la OHI</vt:lpstr>
      <vt:lpstr>Enmiendas a la Convención de la OHI</vt:lpstr>
      <vt:lpstr>Situación de la Adhesión a la OHI</vt:lpstr>
      <vt:lpstr>SIG y Bases de Datos de la OHI</vt:lpstr>
      <vt:lpstr>SIG y Bases de Datos de la OHI</vt:lpstr>
      <vt:lpstr>SIG y Bases de Datos de la OHI</vt:lpstr>
      <vt:lpstr>SIG y Bases de Datos de la OHI</vt:lpstr>
      <vt:lpstr>SIG y Bases de Datos de la OHI</vt:lpstr>
      <vt:lpstr>SIG y Bases de Datos de la OHI</vt:lpstr>
      <vt:lpstr>Coordinación de Cartas INT y ENCs</vt:lpstr>
      <vt:lpstr>Coordinación de Cartas INT y ENCs</vt:lpstr>
      <vt:lpstr>Coordinación de Cartas INT y ENCs</vt:lpstr>
      <vt:lpstr>Coordinación de Cartas INT y ENCs</vt:lpstr>
      <vt:lpstr>Coordinación de Cartas INT y ENCs</vt:lpstr>
      <vt:lpstr>Programa de Creación de Capacidades</vt:lpstr>
      <vt:lpstr>Programa de Creación de Capacidades</vt:lpstr>
      <vt:lpstr>Programa de Creación de Capacidades</vt:lpstr>
      <vt:lpstr>Programa de Creación de Capacidades</vt:lpstr>
      <vt:lpstr>Programa de Creación de Capacidades</vt:lpstr>
      <vt:lpstr>Batimetría participativa</vt:lpstr>
      <vt:lpstr>Preparación para la Asamblea (A-1) </vt:lpstr>
      <vt:lpstr>Día Mundial de la Hidrografía</vt:lpstr>
      <vt:lpstr>Día Mundial de la Hidrografía</vt:lpstr>
      <vt:lpstr>Día Mundial de la Hidrografía</vt:lpstr>
      <vt:lpstr>Revista Hidrográfica Internacional (RHI)</vt:lpstr>
      <vt:lpstr>Revista Hidrográfica Internacional (RHI)</vt:lpstr>
      <vt:lpstr>Revista Hidrográfica Internacional (RHI)</vt:lpstr>
      <vt:lpstr>Acciones requeridas</vt:lpstr>
      <vt:lpstr>Acciones requeridas</vt:lpstr>
      <vt:lpstr>Acciones requeridas</vt:lpstr>
      <vt:lpstr>Acciones requeridas</vt:lpstr>
      <vt:lpstr>Muchas gracias!  Alberto Costa Neves (IHO)</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Ward</dc:creator>
  <cp:lastModifiedBy>Alberto Costa Neves</cp:lastModifiedBy>
  <cp:revision>156</cp:revision>
  <dcterms:created xsi:type="dcterms:W3CDTF">2013-11-11T01:21:15Z</dcterms:created>
  <dcterms:modified xsi:type="dcterms:W3CDTF">2017-03-06T13:50:23Z</dcterms:modified>
</cp:coreProperties>
</file>