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0" r:id="rId1"/>
  </p:sldMasterIdLst>
  <p:notesMasterIdLst>
    <p:notesMasterId r:id="rId22"/>
  </p:notesMasterIdLst>
  <p:handoutMasterIdLst>
    <p:handoutMasterId r:id="rId23"/>
  </p:handoutMasterIdLst>
  <p:sldIdLst>
    <p:sldId id="675" r:id="rId2"/>
    <p:sldId id="1284" r:id="rId3"/>
    <p:sldId id="1285" r:id="rId4"/>
    <p:sldId id="1304" r:id="rId5"/>
    <p:sldId id="1286" r:id="rId6"/>
    <p:sldId id="1287" r:id="rId7"/>
    <p:sldId id="1288" r:id="rId8"/>
    <p:sldId id="1289" r:id="rId9"/>
    <p:sldId id="1290" r:id="rId10"/>
    <p:sldId id="1291" r:id="rId11"/>
    <p:sldId id="1292" r:id="rId12"/>
    <p:sldId id="1293" r:id="rId13"/>
    <p:sldId id="1294" r:id="rId14"/>
    <p:sldId id="1295" r:id="rId15"/>
    <p:sldId id="1299" r:id="rId16"/>
    <p:sldId id="1297" r:id="rId17"/>
    <p:sldId id="1303" r:id="rId18"/>
    <p:sldId id="1298" r:id="rId19"/>
    <p:sldId id="1300" r:id="rId20"/>
    <p:sldId id="1302" r:id="rId21"/>
  </p:sldIdLst>
  <p:sldSz cx="9144000" cy="6858000" type="screen4x3"/>
  <p:notesSz cx="7010400" cy="11318875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5">
          <p15:clr>
            <a:srgbClr val="A4A3A4"/>
          </p15:clr>
        </p15:guide>
        <p15:guide id="2" pos="22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000000"/>
    <a:srgbClr val="000066"/>
    <a:srgbClr val="66FF33"/>
    <a:srgbClr val="CCECFF"/>
    <a:srgbClr val="FFFF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99" autoAdjust="0"/>
    <p:restoredTop sz="94660"/>
  </p:normalViewPr>
  <p:slideViewPr>
    <p:cSldViewPr snapToGrid="0">
      <p:cViewPr varScale="1">
        <p:scale>
          <a:sx n="75" d="100"/>
          <a:sy n="75" d="100"/>
        </p:scale>
        <p:origin x="9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232"/>
    </p:cViewPr>
  </p:sorterViewPr>
  <p:notesViewPr>
    <p:cSldViewPr snapToGrid="0">
      <p:cViewPr varScale="1">
        <p:scale>
          <a:sx n="43" d="100"/>
          <a:sy n="43" d="100"/>
        </p:scale>
        <p:origin x="-1498" y="-82"/>
      </p:cViewPr>
      <p:guideLst>
        <p:guide orient="horz" pos="3565"/>
        <p:guide pos="22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355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06652" tIns="53326" rIns="106652" bIns="53326" numCol="1" anchor="t" anchorCtr="0" compatLnSpc="1">
            <a:prstTxWarp prst="textNoShape">
              <a:avLst/>
            </a:prstTxWarp>
          </a:bodyPr>
          <a:lstStyle>
            <a:lvl1pPr defTabSz="1065213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s-ES_tradnl"/>
              <a:t>Compaq User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6850" y="0"/>
            <a:ext cx="300355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06652" tIns="53326" rIns="106652" bIns="53326" numCol="1" anchor="t" anchorCtr="0" compatLnSpc="1">
            <a:prstTxWarp prst="textNoShape">
              <a:avLst/>
            </a:prstTxWarp>
          </a:bodyPr>
          <a:lstStyle>
            <a:lvl1pPr algn="r" defTabSz="1065213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736263"/>
            <a:ext cx="300355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06652" tIns="53326" rIns="106652" bIns="53326" numCol="1" anchor="b" anchorCtr="0" compatLnSpc="1">
            <a:prstTxWarp prst="textNoShape">
              <a:avLst/>
            </a:prstTxWarp>
          </a:bodyPr>
          <a:lstStyle>
            <a:lvl1pPr defTabSz="1065213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s-ES_tradnl"/>
              <a:t>Escriba el título aquí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6850" y="10736263"/>
            <a:ext cx="300355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06652" tIns="53326" rIns="106652" bIns="53326" numCol="1" anchor="b" anchorCtr="0" compatLnSpc="1">
            <a:prstTxWarp prst="textNoShape">
              <a:avLst/>
            </a:prstTxWarp>
          </a:bodyPr>
          <a:lstStyle>
            <a:lvl1pPr algn="r" defTabSz="1065213">
              <a:defRPr sz="1400">
                <a:latin typeface="Times New Roman" pitchFamily="18" charset="0"/>
              </a:defRPr>
            </a:lvl1pPr>
          </a:lstStyle>
          <a:p>
            <a:fld id="{991BDF2B-2514-4601-82EE-0840911C16BC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7680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355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2" tIns="53326" rIns="106652" bIns="53326" numCol="1" anchor="t" anchorCtr="0" compatLnSpc="1">
            <a:prstTxWarp prst="textNoShape">
              <a:avLst/>
            </a:prstTxWarp>
          </a:bodyPr>
          <a:lstStyle>
            <a:lvl1pPr defTabSz="1065213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6850" y="0"/>
            <a:ext cx="300355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2" tIns="53326" rIns="106652" bIns="53326" numCol="1" anchor="t" anchorCtr="0" compatLnSpc="1">
            <a:prstTxWarp prst="textNoShape">
              <a:avLst/>
            </a:prstTxWarp>
          </a:bodyPr>
          <a:lstStyle>
            <a:lvl1pPr algn="r" defTabSz="1065213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28650" y="827088"/>
            <a:ext cx="5751513" cy="4313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5414963"/>
            <a:ext cx="5162550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2" tIns="53326" rIns="106652" bIns="53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736263"/>
            <a:ext cx="300355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2" tIns="53326" rIns="106652" bIns="53326" numCol="1" anchor="b" anchorCtr="0" compatLnSpc="1">
            <a:prstTxWarp prst="textNoShape">
              <a:avLst/>
            </a:prstTxWarp>
          </a:bodyPr>
          <a:lstStyle>
            <a:lvl1pPr defTabSz="1065213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6850" y="10736263"/>
            <a:ext cx="300355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2" tIns="53326" rIns="106652" bIns="53326" numCol="1" anchor="b" anchorCtr="0" compatLnSpc="1">
            <a:prstTxWarp prst="textNoShape">
              <a:avLst/>
            </a:prstTxWarp>
          </a:bodyPr>
          <a:lstStyle>
            <a:lvl1pPr algn="r" defTabSz="1065213">
              <a:defRPr kumimoji="1" sz="1400">
                <a:latin typeface="Times New Roman" pitchFamily="18" charset="0"/>
              </a:defRPr>
            </a:lvl1pPr>
          </a:lstStyle>
          <a:p>
            <a:fld id="{A3DB25D4-91CF-4E4C-AD22-66398FB90437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2288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CB2F7E57-2E0D-45C9-AA96-4C27A6400423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BO" smtClean="0"/>
          </a:p>
        </p:txBody>
      </p:sp>
    </p:spTree>
    <p:extLst>
      <p:ext uri="{BB962C8B-B14F-4D97-AF65-F5344CB8AC3E}">
        <p14:creationId xmlns:p14="http://schemas.microsoft.com/office/powerpoint/2010/main" val="332516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CB2F7E57-2E0D-45C9-AA96-4C27A6400423}" type="slidenum">
              <a:rPr lang="es-ES_tradnl"/>
              <a:pPr/>
              <a:t>10</a:t>
            </a:fld>
            <a:endParaRPr lang="es-ES_tradnl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BO" smtClean="0"/>
          </a:p>
        </p:txBody>
      </p:sp>
    </p:spTree>
    <p:extLst>
      <p:ext uri="{BB962C8B-B14F-4D97-AF65-F5344CB8AC3E}">
        <p14:creationId xmlns:p14="http://schemas.microsoft.com/office/powerpoint/2010/main" val="2987587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CB2F7E57-2E0D-45C9-AA96-4C27A6400423}" type="slidenum">
              <a:rPr lang="es-ES_tradnl"/>
              <a:pPr/>
              <a:t>11</a:t>
            </a:fld>
            <a:endParaRPr lang="es-ES_tradnl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BO" smtClean="0"/>
          </a:p>
        </p:txBody>
      </p:sp>
    </p:spTree>
    <p:extLst>
      <p:ext uri="{BB962C8B-B14F-4D97-AF65-F5344CB8AC3E}">
        <p14:creationId xmlns:p14="http://schemas.microsoft.com/office/powerpoint/2010/main" val="3377556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CB2F7E57-2E0D-45C9-AA96-4C27A6400423}" type="slidenum">
              <a:rPr lang="es-ES_tradnl"/>
              <a:pPr/>
              <a:t>12</a:t>
            </a:fld>
            <a:endParaRPr lang="es-ES_tradnl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BO" smtClean="0"/>
          </a:p>
        </p:txBody>
      </p:sp>
    </p:spTree>
    <p:extLst>
      <p:ext uri="{BB962C8B-B14F-4D97-AF65-F5344CB8AC3E}">
        <p14:creationId xmlns:p14="http://schemas.microsoft.com/office/powerpoint/2010/main" val="3850167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CB2F7E57-2E0D-45C9-AA96-4C27A6400423}" type="slidenum">
              <a:rPr lang="es-ES_tradnl"/>
              <a:pPr/>
              <a:t>13</a:t>
            </a:fld>
            <a:endParaRPr lang="es-ES_tradnl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BO" smtClean="0"/>
          </a:p>
        </p:txBody>
      </p:sp>
    </p:spTree>
    <p:extLst>
      <p:ext uri="{BB962C8B-B14F-4D97-AF65-F5344CB8AC3E}">
        <p14:creationId xmlns:p14="http://schemas.microsoft.com/office/powerpoint/2010/main" val="1335800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CB2F7E57-2E0D-45C9-AA96-4C27A6400423}" type="slidenum">
              <a:rPr lang="es-ES_tradnl"/>
              <a:pPr/>
              <a:t>14</a:t>
            </a:fld>
            <a:endParaRPr lang="es-ES_tradnl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BO" smtClean="0"/>
          </a:p>
        </p:txBody>
      </p:sp>
    </p:spTree>
    <p:extLst>
      <p:ext uri="{BB962C8B-B14F-4D97-AF65-F5344CB8AC3E}">
        <p14:creationId xmlns:p14="http://schemas.microsoft.com/office/powerpoint/2010/main" val="4203058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CB2F7E57-2E0D-45C9-AA96-4C27A6400423}" type="slidenum">
              <a:rPr lang="es-ES_tradnl"/>
              <a:pPr/>
              <a:t>15</a:t>
            </a:fld>
            <a:endParaRPr lang="es-ES_tradnl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BO" smtClean="0"/>
          </a:p>
        </p:txBody>
      </p:sp>
    </p:spTree>
    <p:extLst>
      <p:ext uri="{BB962C8B-B14F-4D97-AF65-F5344CB8AC3E}">
        <p14:creationId xmlns:p14="http://schemas.microsoft.com/office/powerpoint/2010/main" val="1775698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CB2F7E57-2E0D-45C9-AA96-4C27A6400423}" type="slidenum">
              <a:rPr lang="es-ES_tradnl"/>
              <a:pPr/>
              <a:t>16</a:t>
            </a:fld>
            <a:endParaRPr lang="es-ES_tradnl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BO" smtClean="0"/>
          </a:p>
        </p:txBody>
      </p:sp>
    </p:spTree>
    <p:extLst>
      <p:ext uri="{BB962C8B-B14F-4D97-AF65-F5344CB8AC3E}">
        <p14:creationId xmlns:p14="http://schemas.microsoft.com/office/powerpoint/2010/main" val="2368151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CB2F7E57-2E0D-45C9-AA96-4C27A6400423}" type="slidenum">
              <a:rPr lang="es-ES_tradnl"/>
              <a:pPr/>
              <a:t>17</a:t>
            </a:fld>
            <a:endParaRPr lang="es-ES_tradnl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BO" smtClean="0"/>
          </a:p>
        </p:txBody>
      </p:sp>
    </p:spTree>
    <p:extLst>
      <p:ext uri="{BB962C8B-B14F-4D97-AF65-F5344CB8AC3E}">
        <p14:creationId xmlns:p14="http://schemas.microsoft.com/office/powerpoint/2010/main" val="1069682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CB2F7E57-2E0D-45C9-AA96-4C27A6400423}" type="slidenum">
              <a:rPr lang="es-ES_tradnl"/>
              <a:pPr/>
              <a:t>18</a:t>
            </a:fld>
            <a:endParaRPr lang="es-ES_tradnl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BO" smtClean="0"/>
          </a:p>
        </p:txBody>
      </p:sp>
    </p:spTree>
    <p:extLst>
      <p:ext uri="{BB962C8B-B14F-4D97-AF65-F5344CB8AC3E}">
        <p14:creationId xmlns:p14="http://schemas.microsoft.com/office/powerpoint/2010/main" val="3187924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CB2F7E57-2E0D-45C9-AA96-4C27A6400423}" type="slidenum">
              <a:rPr lang="es-ES_tradnl"/>
              <a:pPr/>
              <a:t>19</a:t>
            </a:fld>
            <a:endParaRPr lang="es-ES_tradnl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BO" smtClean="0"/>
          </a:p>
        </p:txBody>
      </p:sp>
    </p:spTree>
    <p:extLst>
      <p:ext uri="{BB962C8B-B14F-4D97-AF65-F5344CB8AC3E}">
        <p14:creationId xmlns:p14="http://schemas.microsoft.com/office/powerpoint/2010/main" val="2131180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CB2F7E57-2E0D-45C9-AA96-4C27A6400423}" type="slidenum">
              <a:rPr lang="es-ES_tradnl"/>
              <a:pPr/>
              <a:t>2</a:t>
            </a:fld>
            <a:endParaRPr lang="es-ES_tradnl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BO" smtClean="0"/>
          </a:p>
        </p:txBody>
      </p:sp>
    </p:spTree>
    <p:extLst>
      <p:ext uri="{BB962C8B-B14F-4D97-AF65-F5344CB8AC3E}">
        <p14:creationId xmlns:p14="http://schemas.microsoft.com/office/powerpoint/2010/main" val="252107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CB2F7E57-2E0D-45C9-AA96-4C27A6400423}" type="slidenum">
              <a:rPr lang="es-ES_tradnl"/>
              <a:pPr/>
              <a:t>3</a:t>
            </a:fld>
            <a:endParaRPr lang="es-ES_tradnl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BO" smtClean="0"/>
          </a:p>
        </p:txBody>
      </p:sp>
    </p:spTree>
    <p:extLst>
      <p:ext uri="{BB962C8B-B14F-4D97-AF65-F5344CB8AC3E}">
        <p14:creationId xmlns:p14="http://schemas.microsoft.com/office/powerpoint/2010/main" val="4189704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CB2F7E57-2E0D-45C9-AA96-4C27A6400423}" type="slidenum">
              <a:rPr lang="es-ES_tradnl"/>
              <a:pPr/>
              <a:t>4</a:t>
            </a:fld>
            <a:endParaRPr lang="es-ES_tradnl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BO" smtClean="0"/>
          </a:p>
        </p:txBody>
      </p:sp>
    </p:spTree>
    <p:extLst>
      <p:ext uri="{BB962C8B-B14F-4D97-AF65-F5344CB8AC3E}">
        <p14:creationId xmlns:p14="http://schemas.microsoft.com/office/powerpoint/2010/main" val="115740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CB2F7E57-2E0D-45C9-AA96-4C27A6400423}" type="slidenum">
              <a:rPr lang="es-ES_tradnl"/>
              <a:pPr/>
              <a:t>5</a:t>
            </a:fld>
            <a:endParaRPr lang="es-ES_tradnl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BO" smtClean="0"/>
          </a:p>
        </p:txBody>
      </p:sp>
    </p:spTree>
    <p:extLst>
      <p:ext uri="{BB962C8B-B14F-4D97-AF65-F5344CB8AC3E}">
        <p14:creationId xmlns:p14="http://schemas.microsoft.com/office/powerpoint/2010/main" val="3253056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CB2F7E57-2E0D-45C9-AA96-4C27A6400423}" type="slidenum">
              <a:rPr lang="es-ES_tradnl"/>
              <a:pPr/>
              <a:t>6</a:t>
            </a:fld>
            <a:endParaRPr lang="es-ES_tradnl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BO" smtClean="0"/>
          </a:p>
        </p:txBody>
      </p:sp>
    </p:spTree>
    <p:extLst>
      <p:ext uri="{BB962C8B-B14F-4D97-AF65-F5344CB8AC3E}">
        <p14:creationId xmlns:p14="http://schemas.microsoft.com/office/powerpoint/2010/main" val="2608868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CB2F7E57-2E0D-45C9-AA96-4C27A6400423}" type="slidenum">
              <a:rPr lang="es-ES_tradnl"/>
              <a:pPr/>
              <a:t>7</a:t>
            </a:fld>
            <a:endParaRPr lang="es-ES_tradnl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BO" smtClean="0"/>
          </a:p>
        </p:txBody>
      </p:sp>
    </p:spTree>
    <p:extLst>
      <p:ext uri="{BB962C8B-B14F-4D97-AF65-F5344CB8AC3E}">
        <p14:creationId xmlns:p14="http://schemas.microsoft.com/office/powerpoint/2010/main" val="436912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CB2F7E57-2E0D-45C9-AA96-4C27A6400423}" type="slidenum">
              <a:rPr lang="es-ES_tradnl"/>
              <a:pPr/>
              <a:t>8</a:t>
            </a:fld>
            <a:endParaRPr lang="es-ES_tradnl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BO" smtClean="0"/>
          </a:p>
        </p:txBody>
      </p:sp>
    </p:spTree>
    <p:extLst>
      <p:ext uri="{BB962C8B-B14F-4D97-AF65-F5344CB8AC3E}">
        <p14:creationId xmlns:p14="http://schemas.microsoft.com/office/powerpoint/2010/main" val="2065853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CB2F7E57-2E0D-45C9-AA96-4C27A6400423}" type="slidenum">
              <a:rPr lang="es-ES_tradnl"/>
              <a:pPr/>
              <a:t>9</a:t>
            </a:fld>
            <a:endParaRPr lang="es-ES_tradnl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BO" smtClean="0"/>
          </a:p>
        </p:txBody>
      </p:sp>
    </p:spTree>
    <p:extLst>
      <p:ext uri="{BB962C8B-B14F-4D97-AF65-F5344CB8AC3E}">
        <p14:creationId xmlns:p14="http://schemas.microsoft.com/office/powerpoint/2010/main" val="278074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78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78 w 5740"/>
                <a:gd name="T7" fmla="*/ 0 h 4316"/>
                <a:gd name="T8" fmla="*/ 5978 w 5740"/>
                <a:gd name="T9" fmla="*/ 0 h 4316"/>
                <a:gd name="T10" fmla="*/ 5978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BO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BO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BO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BO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BO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2 w 382"/>
                  <a:gd name="T19" fmla="*/ 96 h 96"/>
                  <a:gd name="T20" fmla="*/ 276 w 382"/>
                  <a:gd name="T21" fmla="*/ 90 h 96"/>
                  <a:gd name="T22" fmla="*/ 324 w 382"/>
                  <a:gd name="T23" fmla="*/ 84 h 96"/>
                  <a:gd name="T24" fmla="*/ 365 w 382"/>
                  <a:gd name="T25" fmla="*/ 66 h 96"/>
                  <a:gd name="T26" fmla="*/ 395 w 382"/>
                  <a:gd name="T27" fmla="*/ 42 h 96"/>
                  <a:gd name="T28" fmla="*/ 389 w 382"/>
                  <a:gd name="T29" fmla="*/ 42 h 96"/>
                  <a:gd name="T30" fmla="*/ 359 w 382"/>
                  <a:gd name="T31" fmla="*/ 66 h 96"/>
                  <a:gd name="T32" fmla="*/ 318 w 382"/>
                  <a:gd name="T33" fmla="*/ 78 h 96"/>
                  <a:gd name="T34" fmla="*/ 276 w 382"/>
                  <a:gd name="T35" fmla="*/ 90 h 96"/>
                  <a:gd name="T36" fmla="*/ 222 w 382"/>
                  <a:gd name="T37" fmla="*/ 96 h 96"/>
                  <a:gd name="T38" fmla="*/ 22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BO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BO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BO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BO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BO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2 w 185"/>
                  <a:gd name="T5" fmla="*/ 36 h 210"/>
                  <a:gd name="T6" fmla="*/ 168 w 185"/>
                  <a:gd name="T7" fmla="*/ 72 h 210"/>
                  <a:gd name="T8" fmla="*/ 174 w 185"/>
                  <a:gd name="T9" fmla="*/ 90 h 210"/>
                  <a:gd name="T10" fmla="*/ 180 w 185"/>
                  <a:gd name="T11" fmla="*/ 114 h 210"/>
                  <a:gd name="T12" fmla="*/ 174 w 185"/>
                  <a:gd name="T13" fmla="*/ 138 h 210"/>
                  <a:gd name="T14" fmla="*/ 162 w 185"/>
                  <a:gd name="T15" fmla="*/ 162 h 210"/>
                  <a:gd name="T16" fmla="*/ 132 w 185"/>
                  <a:gd name="T17" fmla="*/ 180 h 210"/>
                  <a:gd name="T18" fmla="*/ 90 w 185"/>
                  <a:gd name="T19" fmla="*/ 198 h 210"/>
                  <a:gd name="T20" fmla="*/ 109 w 185"/>
                  <a:gd name="T21" fmla="*/ 210 h 210"/>
                  <a:gd name="T22" fmla="*/ 144 w 185"/>
                  <a:gd name="T23" fmla="*/ 192 h 210"/>
                  <a:gd name="T24" fmla="*/ 174 w 185"/>
                  <a:gd name="T25" fmla="*/ 168 h 210"/>
                  <a:gd name="T26" fmla="*/ 192 w 185"/>
                  <a:gd name="T27" fmla="*/ 144 h 210"/>
                  <a:gd name="T28" fmla="*/ 198 w 185"/>
                  <a:gd name="T29" fmla="*/ 114 h 210"/>
                  <a:gd name="T30" fmla="*/ 192 w 185"/>
                  <a:gd name="T31" fmla="*/ 90 h 210"/>
                  <a:gd name="T32" fmla="*/ 186 w 185"/>
                  <a:gd name="T33" fmla="*/ 66 h 210"/>
                  <a:gd name="T34" fmla="*/ 168 w 185"/>
                  <a:gd name="T35" fmla="*/ 48 h 210"/>
                  <a:gd name="T36" fmla="*/ 14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BO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BO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s-ES" smtClean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s-ES" smtClean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s-ES" smtClean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s-ES" smtClean="0"/>
                </a:p>
              </p:txBody>
            </p:sp>
          </p:grpSp>
        </p:grpSp>
      </p:grpSp>
      <p:sp>
        <p:nvSpPr>
          <p:cNvPr id="8018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8018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A7E2E938-C45F-4886-8BB4-BD44583CAF3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EBF0F-8043-44BC-8DD0-736515999A8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30D42-B7D3-4F4A-B5AA-4FD156FC602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90A98-9ACD-43F7-A29C-0ED577913B3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0A40F-58CF-44E1-A0B6-C3E02FD07B7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F38A5-FE30-40CE-95A6-9AD51F85C2A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DCFF7-7A0B-47D7-AF7E-39170877A09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5CE89-6AFF-4112-8138-68DD81BB658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0AD0E-9478-44CC-8FBB-CAB90B5F7E3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18FF5-6068-4F47-9F09-D42E54E4E29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E7628-3FB9-4F8F-82F4-2703AE693C7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A2FDC-552D-41EB-A5BA-D459256CC65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86792-E325-4D82-A0B8-1D2E0B5E0BB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8F0C2-BD5C-4ADD-B4DE-73C0CDE720F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B1574-2599-4D87-A6EC-D07A4B7328C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78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78 w 5740"/>
                <a:gd name="T7" fmla="*/ 0 h 4316"/>
                <a:gd name="T8" fmla="*/ 5978 w 5740"/>
                <a:gd name="T9" fmla="*/ 0 h 4316"/>
                <a:gd name="T10" fmla="*/ 5978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BO"/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0077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77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77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77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77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77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78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78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78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78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78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0078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78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78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78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79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79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79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79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79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79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79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79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127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BO"/>
              </a:p>
            </p:txBody>
          </p:sp>
          <p:sp>
            <p:nvSpPr>
              <p:cNvPr id="3128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BO"/>
              </a:p>
            </p:txBody>
          </p:sp>
          <p:sp>
            <p:nvSpPr>
              <p:cNvPr id="80080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80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80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132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BO"/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0080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80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80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80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80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81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81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105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BO"/>
              </a:p>
            </p:txBody>
          </p:sp>
          <p:sp>
            <p:nvSpPr>
              <p:cNvPr id="80081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81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81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81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81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81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81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82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0082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086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2 w 382"/>
                  <a:gd name="T19" fmla="*/ 96 h 96"/>
                  <a:gd name="T20" fmla="*/ 276 w 382"/>
                  <a:gd name="T21" fmla="*/ 90 h 96"/>
                  <a:gd name="T22" fmla="*/ 324 w 382"/>
                  <a:gd name="T23" fmla="*/ 84 h 96"/>
                  <a:gd name="T24" fmla="*/ 365 w 382"/>
                  <a:gd name="T25" fmla="*/ 66 h 96"/>
                  <a:gd name="T26" fmla="*/ 395 w 382"/>
                  <a:gd name="T27" fmla="*/ 42 h 96"/>
                  <a:gd name="T28" fmla="*/ 389 w 382"/>
                  <a:gd name="T29" fmla="*/ 42 h 96"/>
                  <a:gd name="T30" fmla="*/ 359 w 382"/>
                  <a:gd name="T31" fmla="*/ 66 h 96"/>
                  <a:gd name="T32" fmla="*/ 318 w 382"/>
                  <a:gd name="T33" fmla="*/ 78 h 96"/>
                  <a:gd name="T34" fmla="*/ 276 w 382"/>
                  <a:gd name="T35" fmla="*/ 90 h 96"/>
                  <a:gd name="T36" fmla="*/ 222 w 382"/>
                  <a:gd name="T37" fmla="*/ 96 h 96"/>
                  <a:gd name="T38" fmla="*/ 22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BO"/>
              </a:p>
            </p:txBody>
          </p:sp>
          <p:sp>
            <p:nvSpPr>
              <p:cNvPr id="3087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BO"/>
              </a:p>
            </p:txBody>
          </p:sp>
          <p:sp>
            <p:nvSpPr>
              <p:cNvPr id="3088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BO"/>
              </a:p>
            </p:txBody>
          </p:sp>
          <p:sp>
            <p:nvSpPr>
              <p:cNvPr id="3089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BO"/>
              </a:p>
            </p:txBody>
          </p:sp>
          <p:sp>
            <p:nvSpPr>
              <p:cNvPr id="3090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BO"/>
              </a:p>
            </p:txBody>
          </p:sp>
          <p:sp>
            <p:nvSpPr>
              <p:cNvPr id="3091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2 w 185"/>
                  <a:gd name="T5" fmla="*/ 36 h 210"/>
                  <a:gd name="T6" fmla="*/ 168 w 185"/>
                  <a:gd name="T7" fmla="*/ 72 h 210"/>
                  <a:gd name="T8" fmla="*/ 174 w 185"/>
                  <a:gd name="T9" fmla="*/ 90 h 210"/>
                  <a:gd name="T10" fmla="*/ 180 w 185"/>
                  <a:gd name="T11" fmla="*/ 114 h 210"/>
                  <a:gd name="T12" fmla="*/ 174 w 185"/>
                  <a:gd name="T13" fmla="*/ 138 h 210"/>
                  <a:gd name="T14" fmla="*/ 162 w 185"/>
                  <a:gd name="T15" fmla="*/ 162 h 210"/>
                  <a:gd name="T16" fmla="*/ 132 w 185"/>
                  <a:gd name="T17" fmla="*/ 180 h 210"/>
                  <a:gd name="T18" fmla="*/ 90 w 185"/>
                  <a:gd name="T19" fmla="*/ 198 h 210"/>
                  <a:gd name="T20" fmla="*/ 109 w 185"/>
                  <a:gd name="T21" fmla="*/ 210 h 210"/>
                  <a:gd name="T22" fmla="*/ 144 w 185"/>
                  <a:gd name="T23" fmla="*/ 192 h 210"/>
                  <a:gd name="T24" fmla="*/ 174 w 185"/>
                  <a:gd name="T25" fmla="*/ 168 h 210"/>
                  <a:gd name="T26" fmla="*/ 192 w 185"/>
                  <a:gd name="T27" fmla="*/ 144 h 210"/>
                  <a:gd name="T28" fmla="*/ 198 w 185"/>
                  <a:gd name="T29" fmla="*/ 114 h 210"/>
                  <a:gd name="T30" fmla="*/ 192 w 185"/>
                  <a:gd name="T31" fmla="*/ 90 h 210"/>
                  <a:gd name="T32" fmla="*/ 186 w 185"/>
                  <a:gd name="T33" fmla="*/ 66 h 210"/>
                  <a:gd name="T34" fmla="*/ 168 w 185"/>
                  <a:gd name="T35" fmla="*/ 48 h 210"/>
                  <a:gd name="T36" fmla="*/ 14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BO"/>
              </a:p>
            </p:txBody>
          </p:sp>
          <p:sp>
            <p:nvSpPr>
              <p:cNvPr id="3092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BO"/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094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s-ES" smtClean="0"/>
                </a:p>
              </p:txBody>
            </p:sp>
            <p:sp>
              <p:nvSpPr>
                <p:cNvPr id="3095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s-ES" smtClean="0"/>
                </a:p>
              </p:txBody>
            </p:sp>
            <p:sp>
              <p:nvSpPr>
                <p:cNvPr id="3096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s-ES" smtClean="0"/>
                </a:p>
              </p:txBody>
            </p:sp>
            <p:sp>
              <p:nvSpPr>
                <p:cNvPr id="3097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s-ES" smtClean="0"/>
                </a:p>
              </p:txBody>
            </p:sp>
          </p:grpSp>
        </p:grpSp>
      </p:grpSp>
      <p:sp>
        <p:nvSpPr>
          <p:cNvPr id="8008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80083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0083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008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008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1533FE2-FF3F-4593-BB32-B0D8D5E1CCAB}" type="slidenum">
              <a:rPr lang="es-ES"/>
              <a:pPr/>
              <a:t>‹#›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3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5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5.jpe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1212850" y="2552700"/>
            <a:ext cx="26543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just">
              <a:lnSpc>
                <a:spcPct val="110000"/>
              </a:lnSpc>
            </a:pPr>
            <a:endParaRPr kumimoji="1" lang="es-ES" sz="280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480794" y="5265683"/>
            <a:ext cx="8174037" cy="119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kumimoji="1" lang="es-ES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11ª Reunión</a:t>
            </a:r>
          </a:p>
          <a:p>
            <a:pPr algn="ctr">
              <a:defRPr/>
            </a:pPr>
            <a:r>
              <a:rPr kumimoji="1" lang="es-ES" sz="2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Niteroi</a:t>
            </a:r>
            <a:r>
              <a:rPr kumimoji="1" lang="es-ES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– Río de Janeiro – Brasil</a:t>
            </a:r>
          </a:p>
          <a:p>
            <a:pPr algn="ctr">
              <a:defRPr/>
            </a:pPr>
            <a:r>
              <a:rPr kumimoji="1" lang="es-ES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6 y 7 de Marzo del 2017</a:t>
            </a:r>
            <a:endParaRPr kumimoji="1" lang="es-ES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7172" name="Picture 7" descr="SnhnFina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2029" y="1108655"/>
            <a:ext cx="3421116" cy="3421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4" name="object 1380"/>
          <p:cNvSpPr>
            <a:spLocks noChangeArrowheads="1"/>
          </p:cNvSpPr>
          <p:nvPr/>
        </p:nvSpPr>
        <p:spPr bwMode="auto">
          <a:xfrm>
            <a:off x="401583" y="269492"/>
            <a:ext cx="1332624" cy="834094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7175" name="object 1381"/>
          <p:cNvSpPr>
            <a:spLocks noChangeArrowheads="1"/>
          </p:cNvSpPr>
          <p:nvPr/>
        </p:nvSpPr>
        <p:spPr bwMode="auto">
          <a:xfrm>
            <a:off x="7851229" y="190007"/>
            <a:ext cx="989834" cy="1197359"/>
          </a:xfrm>
          <a:prstGeom prst="rect">
            <a:avLst/>
          </a:prstGeom>
          <a:blipFill>
            <a:blip r:embed="rId5" cstate="email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88015" y="4594553"/>
            <a:ext cx="76835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REPORTE NACIONAL DE BOLIVIA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3" descr="C:\Users\Maria del Carmen\Desktop\Expo SNHN CHAtSO\Carta Nautica Paraguay Lamina 02_KM_395 al 4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75" y="5252916"/>
            <a:ext cx="4430723" cy="1560459"/>
          </a:xfrm>
          <a:prstGeom prst="rect">
            <a:avLst/>
          </a:prstGeom>
          <a:noFill/>
        </p:spPr>
      </p:pic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228548" y="1213937"/>
            <a:ext cx="4753356" cy="50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just">
              <a:defRPr/>
            </a:pPr>
            <a:r>
              <a:rPr kumimoji="1"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Nuevas Ediciones y Actualizaciones.</a:t>
            </a:r>
          </a:p>
        </p:txBody>
      </p:sp>
      <p:sp>
        <p:nvSpPr>
          <p:cNvPr id="7174" name="object 1380"/>
          <p:cNvSpPr>
            <a:spLocks noChangeArrowheads="1"/>
          </p:cNvSpPr>
          <p:nvPr/>
        </p:nvSpPr>
        <p:spPr bwMode="auto">
          <a:xfrm>
            <a:off x="133561" y="127598"/>
            <a:ext cx="1332624" cy="834094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7175" name="object 1381"/>
          <p:cNvSpPr>
            <a:spLocks noChangeArrowheads="1"/>
          </p:cNvSpPr>
          <p:nvPr/>
        </p:nvSpPr>
        <p:spPr bwMode="auto">
          <a:xfrm>
            <a:off x="8024655" y="126943"/>
            <a:ext cx="989834" cy="1102767"/>
          </a:xfrm>
          <a:prstGeom prst="rect">
            <a:avLst/>
          </a:prstGeom>
          <a:blipFill>
            <a:blip r:embed="rId5" cstate="email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1434" y="1749975"/>
            <a:ext cx="8434552" cy="60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marL="2601913" indent="-2601913" algn="just">
              <a:defRPr/>
            </a:pPr>
            <a:r>
              <a:rPr kumimoji="1" lang="es-ES" sz="2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Apoyo Institucional:	</a:t>
            </a:r>
            <a:r>
              <a:rPr kumimoji="1" lang="es-ES" sz="2000" dirty="0" smtClean="0">
                <a:latin typeface="+mn-lt"/>
              </a:rPr>
              <a:t>SNHN – DHN Paraguay (digitalización, actualización y reedición)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50421" y="148665"/>
            <a:ext cx="6589987" cy="106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REPORTE NACIONAL</a:t>
            </a:r>
          </a:p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BOLIVIA</a:t>
            </a:r>
            <a:endParaRPr lang="es-E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662153" y="2365906"/>
          <a:ext cx="7961585" cy="12618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24308"/>
                <a:gridCol w="3273360"/>
                <a:gridCol w="1355834"/>
                <a:gridCol w="1608083"/>
              </a:tblGrid>
              <a:tr h="282725">
                <a:tc>
                  <a:txBody>
                    <a:bodyPr/>
                    <a:lstStyle/>
                    <a:p>
                      <a:pPr marL="9525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N° DE</a:t>
                      </a:r>
                      <a:r>
                        <a:rPr lang="es-BO" sz="1800" b="1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CARTA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TÍTULO DE LA CARTA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ESCALA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EDICIÓN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44141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Láminas 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(01) a la (18)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/>
                      </a:pPr>
                      <a:r>
                        <a:rPr lang="es-BO" sz="18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Río Paraguay, tramo comprendido del Km. 390 al 931,5 (Asunción – Río </a:t>
                      </a:r>
                      <a:r>
                        <a:rPr lang="es-BO" sz="18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Apa</a:t>
                      </a:r>
                      <a:r>
                        <a:rPr lang="es-BO" sz="18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1:25.000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Abril  2010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88418" name="Picture 2" descr="C:\Users\Maria del Carmen\Desktop\Expo SNHN CHAtSO\Carta Nautica Paraguay Lamina 01_KM_390 al 39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92" y="3704146"/>
            <a:ext cx="4446085" cy="1509121"/>
          </a:xfrm>
          <a:prstGeom prst="rect">
            <a:avLst/>
          </a:prstGeom>
          <a:noFill/>
        </p:spPr>
      </p:pic>
      <p:pic>
        <p:nvPicPr>
          <p:cNvPr id="188420" name="Picture 4" descr="C:\Users\Maria del Carmen\Desktop\Expo SNHN CHAtSO\Carta Nautica Paraguay Lamina 03_KM_420 al 45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126" y="3703112"/>
            <a:ext cx="4440745" cy="1513219"/>
          </a:xfrm>
          <a:prstGeom prst="rect">
            <a:avLst/>
          </a:prstGeom>
          <a:noFill/>
        </p:spPr>
      </p:pic>
      <p:pic>
        <p:nvPicPr>
          <p:cNvPr id="188421" name="Picture 5" descr="C:\Users\Maria del Carmen\Desktop\Expo SNHN CHAtSO\Carta Nautica Paraguay Lamina 18_KM_917 al 931,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6506" y="5268150"/>
            <a:ext cx="4464496" cy="15423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228548" y="1213937"/>
            <a:ext cx="5730818" cy="50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just">
              <a:defRPr/>
            </a:pPr>
            <a:r>
              <a:rPr kumimoji="1"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Nuevas Publicaciones y Actualizaciones.</a:t>
            </a:r>
          </a:p>
        </p:txBody>
      </p:sp>
      <p:sp>
        <p:nvSpPr>
          <p:cNvPr id="7174" name="object 1380"/>
          <p:cNvSpPr>
            <a:spLocks noChangeArrowheads="1"/>
          </p:cNvSpPr>
          <p:nvPr/>
        </p:nvSpPr>
        <p:spPr bwMode="auto">
          <a:xfrm>
            <a:off x="133561" y="127598"/>
            <a:ext cx="1332624" cy="83409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7175" name="object 1381"/>
          <p:cNvSpPr>
            <a:spLocks noChangeArrowheads="1"/>
          </p:cNvSpPr>
          <p:nvPr/>
        </p:nvSpPr>
        <p:spPr bwMode="auto">
          <a:xfrm>
            <a:off x="8024655" y="126943"/>
            <a:ext cx="989834" cy="1102767"/>
          </a:xfrm>
          <a:prstGeom prst="rect">
            <a:avLst/>
          </a:prstGeom>
          <a:blipFill>
            <a:blip r:embed="rId4" cstate="email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50421" y="148665"/>
            <a:ext cx="6589987" cy="106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REPORTE NACIONAL</a:t>
            </a:r>
          </a:p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BOLIVIA</a:t>
            </a:r>
            <a:endParaRPr lang="es-E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369594" y="1977561"/>
          <a:ext cx="8443329" cy="41778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28706"/>
                <a:gridCol w="4540674"/>
                <a:gridCol w="1673949"/>
              </a:tblGrid>
              <a:tr h="71380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b="1" dirty="0">
                          <a:solidFill>
                            <a:srgbClr val="000000"/>
                          </a:solidFill>
                        </a:rPr>
                        <a:t>N° DE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b="1" dirty="0">
                          <a:solidFill>
                            <a:srgbClr val="000000"/>
                          </a:solidFill>
                        </a:rPr>
                        <a:t>PUBLICACIÓN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b="1" dirty="0">
                          <a:solidFill>
                            <a:srgbClr val="000000"/>
                          </a:solidFill>
                        </a:rPr>
                        <a:t>TÍTULO DE LA PUBLICACIÓN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b="1" dirty="0">
                          <a:solidFill>
                            <a:srgbClr val="000000"/>
                          </a:solidFill>
                        </a:rPr>
                        <a:t>EDICIÓN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37662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00"/>
                          </a:solidFill>
                        </a:rPr>
                        <a:t>SNHN- 02-2007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00"/>
                          </a:solidFill>
                        </a:rPr>
                        <a:t>2da. Edición Libro “Hidrografía de Bolivia”.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00"/>
                          </a:solidFill>
                        </a:rPr>
                        <a:t>2007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37662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FF"/>
                          </a:solidFill>
                        </a:rPr>
                        <a:t>SNHN-DHL-01-2011</a:t>
                      </a:r>
                      <a:endParaRPr lang="es-BO" sz="18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FF"/>
                          </a:solidFill>
                        </a:rPr>
                        <a:t>Memoria Hidrométrica 2001-2010.</a:t>
                      </a:r>
                      <a:endParaRPr lang="es-BO" sz="18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FF"/>
                          </a:solidFill>
                        </a:rPr>
                        <a:t>1ª - 2011</a:t>
                      </a:r>
                      <a:endParaRPr lang="es-BO" sz="18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37662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00"/>
                          </a:solidFill>
                        </a:rPr>
                        <a:t>SNHN-102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00"/>
                          </a:solidFill>
                        </a:rPr>
                        <a:t>Derrotero del Lago Titicaca.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00"/>
                          </a:solidFill>
                        </a:rPr>
                        <a:t>2ª - 2012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37662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FF"/>
                          </a:solidFill>
                        </a:rPr>
                        <a:t>SNHN-101</a:t>
                      </a:r>
                      <a:endParaRPr lang="es-BO" sz="18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FF"/>
                          </a:solidFill>
                        </a:rPr>
                        <a:t>Derrotero del Canal </a:t>
                      </a:r>
                      <a:r>
                        <a:rPr lang="es-BO" sz="1800" dirty="0" err="1">
                          <a:solidFill>
                            <a:srgbClr val="0000FF"/>
                          </a:solidFill>
                        </a:rPr>
                        <a:t>Tamengo</a:t>
                      </a:r>
                      <a:r>
                        <a:rPr lang="es-BO" sz="1800" dirty="0">
                          <a:solidFill>
                            <a:srgbClr val="0000FF"/>
                          </a:solidFill>
                        </a:rPr>
                        <a:t>.</a:t>
                      </a:r>
                      <a:endParaRPr lang="es-BO" sz="18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FF"/>
                          </a:solidFill>
                        </a:rPr>
                        <a:t>4ª – 2012</a:t>
                      </a:r>
                      <a:endParaRPr lang="es-BO" sz="18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9021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00"/>
                          </a:solidFill>
                        </a:rPr>
                        <a:t>Folleto A, B y C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00"/>
                          </a:solidFill>
                        </a:rPr>
                        <a:t>Avisos a los Navegantes (Cuenca del Amazonas, Cuenca del Plata y Cuenca Cerrada o Lacustre).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00"/>
                          </a:solidFill>
                        </a:rPr>
                        <a:t>Sept. 2016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00"/>
                          </a:solidFill>
                        </a:rPr>
                        <a:t>(Cuatrimestral)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94156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FF"/>
                          </a:solidFill>
                        </a:rPr>
                        <a:t>SNHN-DHL-01-2017</a:t>
                      </a:r>
                      <a:endParaRPr lang="es-BO" sz="18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FF"/>
                          </a:solidFill>
                        </a:rPr>
                        <a:t>Memoria Hidrométrica 1995-2016.</a:t>
                      </a:r>
                      <a:endParaRPr lang="es-BO" sz="18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FF"/>
                          </a:solidFill>
                        </a:rPr>
                        <a:t>2ª – 2017 (En elaboración)</a:t>
                      </a:r>
                      <a:endParaRPr lang="es-BO" sz="18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228548" y="1213937"/>
            <a:ext cx="5730818" cy="50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just">
              <a:defRPr/>
            </a:pPr>
            <a:r>
              <a:rPr kumimoji="1"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Nuevas Publicaciones y Actualizaciones.</a:t>
            </a:r>
          </a:p>
        </p:txBody>
      </p:sp>
      <p:sp>
        <p:nvSpPr>
          <p:cNvPr id="7174" name="object 1380"/>
          <p:cNvSpPr>
            <a:spLocks noChangeArrowheads="1"/>
          </p:cNvSpPr>
          <p:nvPr/>
        </p:nvSpPr>
        <p:spPr bwMode="auto">
          <a:xfrm>
            <a:off x="133561" y="127598"/>
            <a:ext cx="1332624" cy="83409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7175" name="object 1381"/>
          <p:cNvSpPr>
            <a:spLocks noChangeArrowheads="1"/>
          </p:cNvSpPr>
          <p:nvPr/>
        </p:nvSpPr>
        <p:spPr bwMode="auto">
          <a:xfrm>
            <a:off x="8024655" y="126943"/>
            <a:ext cx="989834" cy="1102767"/>
          </a:xfrm>
          <a:prstGeom prst="rect">
            <a:avLst/>
          </a:prstGeom>
          <a:blipFill>
            <a:blip r:embed="rId4" cstate="email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50421" y="148665"/>
            <a:ext cx="6589987" cy="106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REPORTE NACIONAL</a:t>
            </a:r>
          </a:p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BOLIVIA</a:t>
            </a:r>
            <a:endParaRPr lang="es-E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99682" name="Picture 2" descr="C:\Users\Maria del Carmen\Desktop\Expo SNHN CHAtSO\Hidrografia de Bolivi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187" y="1836833"/>
            <a:ext cx="1910814" cy="2531040"/>
          </a:xfrm>
          <a:prstGeom prst="rect">
            <a:avLst/>
          </a:prstGeom>
          <a:noFill/>
        </p:spPr>
      </p:pic>
      <p:pic>
        <p:nvPicPr>
          <p:cNvPr id="199683" name="Picture 3" descr="C:\Users\Maria del Carmen\Desktop\Expo SNHN CHAtSO\ANUARIOS\Memoria Hidrometrica 2001-20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717" y="4177868"/>
            <a:ext cx="1900082" cy="2443656"/>
          </a:xfrm>
          <a:prstGeom prst="rect">
            <a:avLst/>
          </a:prstGeom>
          <a:noFill/>
        </p:spPr>
      </p:pic>
      <p:pic>
        <p:nvPicPr>
          <p:cNvPr id="199684" name="Picture 4" descr="C:\Users\Maria del Carmen\Desktop\Expo SNHN CHAtSO\PUBLICACIONES\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362" y="1702676"/>
            <a:ext cx="1788145" cy="2396358"/>
          </a:xfrm>
          <a:prstGeom prst="rect">
            <a:avLst/>
          </a:prstGeom>
          <a:noFill/>
        </p:spPr>
      </p:pic>
      <p:pic>
        <p:nvPicPr>
          <p:cNvPr id="199685" name="Picture 5" descr="C:\Users\Maria del Carmen\Desktop\Expo SNHN CHAtSO\PUBLICACIONES\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872" y="2727434"/>
            <a:ext cx="1761555" cy="2364827"/>
          </a:xfrm>
          <a:prstGeom prst="rect">
            <a:avLst/>
          </a:prstGeom>
          <a:noFill/>
        </p:spPr>
      </p:pic>
      <p:pic>
        <p:nvPicPr>
          <p:cNvPr id="199686" name="Picture 6" descr="C:\Users\Maria del Carmen\Desktop\Expo SNHN CHAtSO\PUBLICACIONES\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253" y="3909853"/>
            <a:ext cx="1694449" cy="2270233"/>
          </a:xfrm>
          <a:prstGeom prst="rect">
            <a:avLst/>
          </a:prstGeom>
          <a:noFill/>
        </p:spPr>
      </p:pic>
      <p:pic>
        <p:nvPicPr>
          <p:cNvPr id="199688" name="Picture 8" descr="C:\Users\Maria del Carmen\Desktop\Expo SNHN CHAtSO\PUBLICACIONES\5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3472" y="1765733"/>
            <a:ext cx="1972009" cy="2569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9687" name="Picture 7" descr="C:\Users\Maria del Carmen\Desktop\Expo SNHN CHAtSO\PUBLICACIONES\6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350174" y="4343401"/>
            <a:ext cx="2656492" cy="1994333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228548" y="1213937"/>
            <a:ext cx="5730818" cy="50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just">
              <a:defRPr/>
            </a:pPr>
            <a:r>
              <a:rPr kumimoji="1"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MSDI.</a:t>
            </a:r>
          </a:p>
        </p:txBody>
      </p:sp>
      <p:sp>
        <p:nvSpPr>
          <p:cNvPr id="7174" name="object 1380"/>
          <p:cNvSpPr>
            <a:spLocks noChangeArrowheads="1"/>
          </p:cNvSpPr>
          <p:nvPr/>
        </p:nvSpPr>
        <p:spPr bwMode="auto">
          <a:xfrm>
            <a:off x="133561" y="127598"/>
            <a:ext cx="1332624" cy="83409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7175" name="object 1381"/>
          <p:cNvSpPr>
            <a:spLocks noChangeArrowheads="1"/>
          </p:cNvSpPr>
          <p:nvPr/>
        </p:nvSpPr>
        <p:spPr bwMode="auto">
          <a:xfrm>
            <a:off x="8024655" y="126943"/>
            <a:ext cx="989834" cy="1102767"/>
          </a:xfrm>
          <a:prstGeom prst="rect">
            <a:avLst/>
          </a:prstGeom>
          <a:blipFill>
            <a:blip r:embed="rId4" cstate="email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50421" y="148665"/>
            <a:ext cx="6589987" cy="106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REPORTE NACIONAL</a:t>
            </a:r>
          </a:p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BOLIVIA</a:t>
            </a:r>
            <a:endParaRPr lang="es-E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52244" y="1962012"/>
            <a:ext cx="8560679" cy="120097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El SNHN, es miembro activo de </a:t>
            </a:r>
            <a:r>
              <a:rPr kumimoji="0" lang="es-BO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GeoBolivia</a:t>
            </a:r>
            <a:r>
              <a:rPr kumimoji="0" lang="es-B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, que es el nodo central de la Infraestructura de Datos Espaciales del Estado Plurinacional de Bolivia (IDE-EPB), plataforma que permite almacenar, ordenar, clasificar, visualizar y consultar Información Geográfica, administrada por la Vicepresidencia del Estado.</a:t>
            </a:r>
            <a:endParaRPr kumimoji="0" lang="es-B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799" y="3195096"/>
            <a:ext cx="7573189" cy="358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228548" y="1213937"/>
            <a:ext cx="3476349" cy="50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just">
              <a:defRPr/>
            </a:pPr>
            <a:r>
              <a:rPr kumimoji="1"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Creación de Capacidades.</a:t>
            </a:r>
          </a:p>
        </p:txBody>
      </p:sp>
      <p:sp>
        <p:nvSpPr>
          <p:cNvPr id="7174" name="object 1380"/>
          <p:cNvSpPr>
            <a:spLocks noChangeArrowheads="1"/>
          </p:cNvSpPr>
          <p:nvPr/>
        </p:nvSpPr>
        <p:spPr bwMode="auto">
          <a:xfrm>
            <a:off x="133561" y="127598"/>
            <a:ext cx="1332624" cy="83409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7175" name="object 1381"/>
          <p:cNvSpPr>
            <a:spLocks noChangeArrowheads="1"/>
          </p:cNvSpPr>
          <p:nvPr/>
        </p:nvSpPr>
        <p:spPr bwMode="auto">
          <a:xfrm>
            <a:off x="8024655" y="126943"/>
            <a:ext cx="989834" cy="1102767"/>
          </a:xfrm>
          <a:prstGeom prst="rect">
            <a:avLst/>
          </a:prstGeom>
          <a:blipFill>
            <a:blip r:embed="rId4" cstate="email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50421" y="148665"/>
            <a:ext cx="6589987" cy="106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REPORTE NACIONAL</a:t>
            </a:r>
          </a:p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BOLIVIA</a:t>
            </a:r>
            <a:endParaRPr lang="es-E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20712" y="1693991"/>
            <a:ext cx="6511163" cy="120097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El SNHN, anualmente planifica y desarrolla un</a:t>
            </a:r>
            <a:r>
              <a:rPr kumimoji="0" lang="es-BO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Curso de Actualización sobre </a:t>
            </a:r>
            <a:r>
              <a:rPr kumimoji="0" lang="es-BO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LHs</a:t>
            </a:r>
            <a:r>
              <a:rPr kumimoji="0" lang="es-BO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, para personal AB, en áreas: Cartografía, Hidrografía, Hidrología, Topografía, Señalización Náutica, etc.</a:t>
            </a:r>
            <a:endParaRPr kumimoji="0" lang="es-B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903" y="3060374"/>
            <a:ext cx="2294141" cy="870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32" y="4126857"/>
            <a:ext cx="2033752" cy="1674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7810" y="3421120"/>
            <a:ext cx="1129731" cy="1481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3781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6884" y="4835872"/>
            <a:ext cx="1056288" cy="1580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3782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039" y="3436885"/>
            <a:ext cx="1049829" cy="142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3783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098" y="4930592"/>
            <a:ext cx="1994416" cy="1359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3784" name="Picture 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536" y="4682363"/>
            <a:ext cx="2539166" cy="2065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s://fbcdn-sphotos-f-a.akamaihd.net/hphotos-ak-prn1/66942_1587814048669_1841084_n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9460" y="1655380"/>
            <a:ext cx="2284540" cy="1713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20409" y="5896330"/>
            <a:ext cx="2070543" cy="36997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NACIONAL</a:t>
            </a:r>
            <a:endParaRPr kumimoji="0" lang="es-BO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+mn-l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516409" y="3967681"/>
            <a:ext cx="2249219" cy="36997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INTERNACIONAL</a:t>
            </a:r>
            <a:endParaRPr kumimoji="0" lang="es-BO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228548" y="1213937"/>
            <a:ext cx="3476349" cy="50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just">
              <a:defRPr/>
            </a:pPr>
            <a:r>
              <a:rPr kumimoji="1"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Creación de Capacidades.</a:t>
            </a:r>
          </a:p>
        </p:txBody>
      </p:sp>
      <p:sp>
        <p:nvSpPr>
          <p:cNvPr id="7174" name="object 1380"/>
          <p:cNvSpPr>
            <a:spLocks noChangeArrowheads="1"/>
          </p:cNvSpPr>
          <p:nvPr/>
        </p:nvSpPr>
        <p:spPr bwMode="auto">
          <a:xfrm>
            <a:off x="133561" y="127598"/>
            <a:ext cx="1332624" cy="83409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7175" name="object 1381"/>
          <p:cNvSpPr>
            <a:spLocks noChangeArrowheads="1"/>
          </p:cNvSpPr>
          <p:nvPr/>
        </p:nvSpPr>
        <p:spPr bwMode="auto">
          <a:xfrm>
            <a:off x="8024655" y="126943"/>
            <a:ext cx="989834" cy="1102767"/>
          </a:xfrm>
          <a:prstGeom prst="rect">
            <a:avLst/>
          </a:prstGeom>
          <a:blipFill>
            <a:blip r:embed="rId4" cstate="email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50421" y="148665"/>
            <a:ext cx="6589987" cy="106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REPORTE NACIONAL</a:t>
            </a:r>
          </a:p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BOLIVIA</a:t>
            </a:r>
            <a:endParaRPr lang="es-E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315308" y="1813500"/>
            <a:ext cx="4997672" cy="4524958"/>
          </a:xfrm>
          <a:prstGeom prst="rect">
            <a:avLst/>
          </a:prstGeom>
          <a:solidFill>
            <a:schemeClr val="tx1"/>
          </a:solidFill>
          <a:ln w="9525" cap="flat" cmpd="sng">
            <a:noFill/>
            <a:prstDash val="solid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BO" b="1" dirty="0" smtClean="0">
                <a:solidFill>
                  <a:srgbClr val="000000"/>
                </a:solidFill>
              </a:rPr>
              <a:t>Se </a:t>
            </a:r>
            <a:r>
              <a:rPr lang="es-BO" b="1" dirty="0">
                <a:solidFill>
                  <a:srgbClr val="000000"/>
                </a:solidFill>
              </a:rPr>
              <a:t>destaca también </a:t>
            </a:r>
            <a:r>
              <a:rPr lang="es-BO" b="1" dirty="0" smtClean="0">
                <a:solidFill>
                  <a:srgbClr val="000000"/>
                </a:solidFill>
              </a:rPr>
              <a:t>:</a:t>
            </a:r>
            <a:endParaRPr lang="es-BO" b="1" dirty="0">
              <a:solidFill>
                <a:srgbClr val="000000"/>
              </a:solidFill>
            </a:endParaRPr>
          </a:p>
          <a:p>
            <a:pPr algn="just"/>
            <a:r>
              <a:rPr lang="es-BO" dirty="0">
                <a:solidFill>
                  <a:srgbClr val="000000"/>
                </a:solidFill>
              </a:rPr>
              <a:t> </a:t>
            </a:r>
          </a:p>
          <a:p>
            <a:pPr marL="268288" lvl="0" indent="-268288" algn="just">
              <a:buFont typeface="Wingdings" pitchFamily="2" charset="2"/>
              <a:buChar char="ü"/>
            </a:pPr>
            <a:r>
              <a:rPr lang="es-BO" dirty="0" smtClean="0">
                <a:solidFill>
                  <a:srgbClr val="0000FF"/>
                </a:solidFill>
              </a:rPr>
              <a:t>2013; </a:t>
            </a:r>
            <a:r>
              <a:rPr lang="es-BO" dirty="0">
                <a:solidFill>
                  <a:srgbClr val="0000FF"/>
                </a:solidFill>
              </a:rPr>
              <a:t>se desarrolló el 1er. Curso en Hidrografía para cinco (05) Oficiales Subalternos de la Armada </a:t>
            </a:r>
            <a:r>
              <a:rPr lang="es-BO" dirty="0" smtClean="0">
                <a:solidFill>
                  <a:srgbClr val="0000FF"/>
                </a:solidFill>
              </a:rPr>
              <a:t>Boliviana.</a:t>
            </a:r>
          </a:p>
          <a:p>
            <a:pPr marL="268288" lvl="0" indent="-268288" algn="just"/>
            <a:endParaRPr lang="es-BO" dirty="0">
              <a:solidFill>
                <a:srgbClr val="000000"/>
              </a:solidFill>
            </a:endParaRPr>
          </a:p>
          <a:p>
            <a:pPr marL="268288" lvl="0" indent="-268288" algn="just">
              <a:buFont typeface="Wingdings" pitchFamily="2" charset="2"/>
              <a:buChar char="ü"/>
            </a:pPr>
            <a:r>
              <a:rPr lang="es-BO" dirty="0" smtClean="0">
                <a:solidFill>
                  <a:srgbClr val="000000"/>
                </a:solidFill>
              </a:rPr>
              <a:t>2015: </a:t>
            </a:r>
            <a:r>
              <a:rPr lang="es-BO" dirty="0">
                <a:solidFill>
                  <a:srgbClr val="000000"/>
                </a:solidFill>
              </a:rPr>
              <a:t>un Oficial Subalterno Geógrafo, participó en la Pasantía de “Fotogrametría Digital Aplicada”, desarrollada en la Dirección de Hidrografía y Navegación del Perú (DHN</a:t>
            </a:r>
            <a:r>
              <a:rPr lang="es-BO" dirty="0" smtClean="0">
                <a:solidFill>
                  <a:srgbClr val="000000"/>
                </a:solidFill>
              </a:rPr>
              <a:t>).</a:t>
            </a:r>
          </a:p>
          <a:p>
            <a:pPr marL="268288" lvl="0" indent="-268288" algn="just"/>
            <a:endParaRPr lang="es-BO" dirty="0">
              <a:solidFill>
                <a:srgbClr val="000000"/>
              </a:solidFill>
            </a:endParaRPr>
          </a:p>
          <a:p>
            <a:pPr marL="268288" lvl="0" indent="-268288" algn="just">
              <a:buFont typeface="Wingdings" pitchFamily="2" charset="2"/>
              <a:buChar char="ü"/>
            </a:pPr>
            <a:r>
              <a:rPr lang="es-BO" dirty="0" smtClean="0">
                <a:solidFill>
                  <a:srgbClr val="0000FF"/>
                </a:solidFill>
              </a:rPr>
              <a:t>2016: </a:t>
            </a:r>
            <a:r>
              <a:rPr lang="es-BO" dirty="0">
                <a:solidFill>
                  <a:srgbClr val="0000FF"/>
                </a:solidFill>
              </a:rPr>
              <a:t>un Oficial Superior Hidrógrafo, participó en el “Curso de Entrenamiento MSI”, desarrollado en la Bahía de </a:t>
            </a:r>
            <a:r>
              <a:rPr lang="es-BO" dirty="0" err="1">
                <a:solidFill>
                  <a:srgbClr val="0000FF"/>
                </a:solidFill>
              </a:rPr>
              <a:t>Rodney</a:t>
            </a:r>
            <a:r>
              <a:rPr lang="es-BO" dirty="0">
                <a:solidFill>
                  <a:srgbClr val="0000FF"/>
                </a:solidFill>
              </a:rPr>
              <a:t>, Santa Lucía, organizado por la OHI.</a:t>
            </a:r>
          </a:p>
        </p:txBody>
      </p:sp>
      <p:pic>
        <p:nvPicPr>
          <p:cNvPr id="7" name="Picture 7" descr="S500394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7646" y="3797901"/>
            <a:ext cx="2146354" cy="161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C:\Users\Willam\Desktop\Fotografías trabajos SNHN\fotos s anita 2\S500046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2180" y="1872813"/>
            <a:ext cx="3025791" cy="1973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 descr="S40310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4953" y="4225160"/>
            <a:ext cx="1735295" cy="2301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70888" y="1213937"/>
            <a:ext cx="5273622" cy="50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just">
              <a:defRPr/>
            </a:pPr>
            <a:r>
              <a:rPr kumimoji="1"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Actividades Oceanográficas (Lacustres).</a:t>
            </a:r>
          </a:p>
        </p:txBody>
      </p:sp>
      <p:sp>
        <p:nvSpPr>
          <p:cNvPr id="7174" name="object 1380"/>
          <p:cNvSpPr>
            <a:spLocks noChangeArrowheads="1"/>
          </p:cNvSpPr>
          <p:nvPr/>
        </p:nvSpPr>
        <p:spPr bwMode="auto">
          <a:xfrm>
            <a:off x="133561" y="127598"/>
            <a:ext cx="1332624" cy="83409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7175" name="object 1381"/>
          <p:cNvSpPr>
            <a:spLocks noChangeArrowheads="1"/>
          </p:cNvSpPr>
          <p:nvPr/>
        </p:nvSpPr>
        <p:spPr bwMode="auto">
          <a:xfrm>
            <a:off x="8024655" y="126943"/>
            <a:ext cx="989834" cy="1102767"/>
          </a:xfrm>
          <a:prstGeom prst="rect">
            <a:avLst/>
          </a:prstGeom>
          <a:blipFill>
            <a:blip r:embed="rId4" cstate="email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50421" y="148665"/>
            <a:ext cx="6589987" cy="106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REPORTE NACIONAL</a:t>
            </a:r>
          </a:p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BOLIVIA</a:t>
            </a:r>
            <a:endParaRPr lang="es-E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157646" y="1832686"/>
            <a:ext cx="6180088" cy="4801957"/>
          </a:xfrm>
          <a:prstGeom prst="rect">
            <a:avLst/>
          </a:prstGeom>
          <a:solidFill>
            <a:schemeClr val="tx1"/>
          </a:solidFill>
          <a:ln w="9525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BO" dirty="0" smtClean="0">
                <a:solidFill>
                  <a:srgbClr val="000000"/>
                </a:solidFill>
              </a:rPr>
              <a:t>SNHN</a:t>
            </a:r>
            <a:r>
              <a:rPr lang="es-BO" dirty="0">
                <a:solidFill>
                  <a:srgbClr val="000000"/>
                </a:solidFill>
              </a:rPr>
              <a:t>, participa en </a:t>
            </a:r>
            <a:r>
              <a:rPr lang="es-BO" dirty="0" smtClean="0">
                <a:solidFill>
                  <a:srgbClr val="000000"/>
                </a:solidFill>
              </a:rPr>
              <a:t>Comisiones </a:t>
            </a:r>
            <a:r>
              <a:rPr lang="es-BO" dirty="0">
                <a:solidFill>
                  <a:srgbClr val="000000"/>
                </a:solidFill>
              </a:rPr>
              <a:t>Científicas Conjuntas de prospección pelágica en el Lago Titicaca, </a:t>
            </a:r>
            <a:r>
              <a:rPr lang="es-BO" dirty="0" smtClean="0">
                <a:solidFill>
                  <a:srgbClr val="000000"/>
                </a:solidFill>
              </a:rPr>
              <a:t>con:</a:t>
            </a:r>
          </a:p>
          <a:p>
            <a:pPr algn="just"/>
            <a:endParaRPr lang="es-BO" dirty="0" smtClean="0">
              <a:solidFill>
                <a:srgbClr val="000000"/>
              </a:solidFill>
            </a:endParaRPr>
          </a:p>
          <a:p>
            <a:pPr marL="361950" indent="-361950" algn="just">
              <a:buFont typeface="Wingdings" pitchFamily="2" charset="2"/>
              <a:buChar char="ü"/>
            </a:pPr>
            <a:r>
              <a:rPr lang="es-BO" dirty="0" smtClean="0">
                <a:solidFill>
                  <a:srgbClr val="000000"/>
                </a:solidFill>
              </a:rPr>
              <a:t>Autoridad </a:t>
            </a:r>
            <a:r>
              <a:rPr lang="es-BO" dirty="0">
                <a:solidFill>
                  <a:srgbClr val="000000"/>
                </a:solidFill>
              </a:rPr>
              <a:t>Binacional del Lago Titicaca - ALT (BOL-PE), Instituto del Mar del Perú (IMARPE) y Proyecto Especial del Lago Titicaca (PELT</a:t>
            </a:r>
            <a:r>
              <a:rPr lang="es-BO" dirty="0" smtClean="0">
                <a:solidFill>
                  <a:srgbClr val="000000"/>
                </a:solidFill>
              </a:rPr>
              <a:t>), Autoridad Nacional del Agua (ANA) de Perú.</a:t>
            </a:r>
          </a:p>
          <a:p>
            <a:pPr marL="361950" indent="-361950" algn="just"/>
            <a:endParaRPr lang="es-BO" dirty="0" smtClean="0">
              <a:solidFill>
                <a:srgbClr val="000000"/>
              </a:solidFill>
            </a:endParaRPr>
          </a:p>
          <a:p>
            <a:pPr marL="361950" indent="-361950" algn="just">
              <a:buFont typeface="Wingdings" pitchFamily="2" charset="2"/>
              <a:buChar char="ü"/>
            </a:pPr>
            <a:r>
              <a:rPr lang="es-BO" dirty="0" smtClean="0">
                <a:solidFill>
                  <a:srgbClr val="000000"/>
                </a:solidFill>
              </a:rPr>
              <a:t>Instituto </a:t>
            </a:r>
            <a:r>
              <a:rPr lang="es-BO" dirty="0">
                <a:solidFill>
                  <a:srgbClr val="000000"/>
                </a:solidFill>
              </a:rPr>
              <a:t>de Ecología de la Universidad Mayor de San Andrés (UMSA), Institución Pública Desconcentrada </a:t>
            </a:r>
            <a:r>
              <a:rPr lang="es-BO" dirty="0" smtClean="0">
                <a:solidFill>
                  <a:srgbClr val="000000"/>
                </a:solidFill>
              </a:rPr>
              <a:t>de Pesca y Acuicultura </a:t>
            </a:r>
            <a:r>
              <a:rPr lang="es-BO" dirty="0">
                <a:solidFill>
                  <a:srgbClr val="000000"/>
                </a:solidFill>
              </a:rPr>
              <a:t>(IPD-PACU), Unidad Operativa Boliviana (UOB-ALT) </a:t>
            </a:r>
            <a:r>
              <a:rPr lang="es-BO" dirty="0" smtClean="0">
                <a:solidFill>
                  <a:srgbClr val="000000"/>
                </a:solidFill>
              </a:rPr>
              <a:t>, Instituto de Investigación para el Desarrollo de Francia (IRD) y </a:t>
            </a:r>
            <a:r>
              <a:rPr lang="es-BO" dirty="0">
                <a:solidFill>
                  <a:srgbClr val="000000"/>
                </a:solidFill>
              </a:rPr>
              <a:t>otros </a:t>
            </a:r>
            <a:r>
              <a:rPr lang="es-BO" dirty="0" smtClean="0">
                <a:solidFill>
                  <a:srgbClr val="000000"/>
                </a:solidFill>
              </a:rPr>
              <a:t>de Bolivia.</a:t>
            </a:r>
          </a:p>
          <a:p>
            <a:pPr marL="361950" indent="-361950" algn="just"/>
            <a:endParaRPr lang="es-BO" dirty="0" smtClean="0">
              <a:solidFill>
                <a:srgbClr val="000000"/>
              </a:solidFill>
            </a:endParaRPr>
          </a:p>
          <a:p>
            <a:pPr marL="361950" indent="-361950" algn="just">
              <a:buFont typeface="Wingdings" pitchFamily="2" charset="2"/>
              <a:buChar char="ü"/>
            </a:pPr>
            <a:r>
              <a:rPr lang="es-BO" dirty="0" smtClean="0">
                <a:solidFill>
                  <a:srgbClr val="000000"/>
                </a:solidFill>
              </a:rPr>
              <a:t>Para </a:t>
            </a:r>
            <a:r>
              <a:rPr lang="es-BO" dirty="0">
                <a:solidFill>
                  <a:srgbClr val="000000"/>
                </a:solidFill>
              </a:rPr>
              <a:t>la determinación de la biomasa lacustre, calidad del agua y grado de contaminación hídrica, tanto en el sector peruano, como boliviano.</a:t>
            </a: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5034" y="1787749"/>
            <a:ext cx="2806264" cy="1822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4819" y="3688848"/>
            <a:ext cx="2739181" cy="1529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154" y="5234156"/>
            <a:ext cx="2776080" cy="140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236483" y="1371593"/>
            <a:ext cx="6724050" cy="50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just">
              <a:defRPr/>
            </a:pPr>
            <a:r>
              <a:rPr kumimoji="1"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Otras actividades referidos a la OHI y relacionados.</a:t>
            </a:r>
          </a:p>
        </p:txBody>
      </p:sp>
      <p:sp>
        <p:nvSpPr>
          <p:cNvPr id="7174" name="object 1380"/>
          <p:cNvSpPr>
            <a:spLocks noChangeArrowheads="1"/>
          </p:cNvSpPr>
          <p:nvPr/>
        </p:nvSpPr>
        <p:spPr bwMode="auto">
          <a:xfrm>
            <a:off x="133561" y="127598"/>
            <a:ext cx="1332624" cy="83409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7175" name="object 1381"/>
          <p:cNvSpPr>
            <a:spLocks noChangeArrowheads="1"/>
          </p:cNvSpPr>
          <p:nvPr/>
        </p:nvSpPr>
        <p:spPr bwMode="auto">
          <a:xfrm>
            <a:off x="8024655" y="126943"/>
            <a:ext cx="989834" cy="1102767"/>
          </a:xfrm>
          <a:prstGeom prst="rect">
            <a:avLst/>
          </a:prstGeom>
          <a:blipFill>
            <a:blip r:embed="rId4" cstate="email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50421" y="148665"/>
            <a:ext cx="6589987" cy="106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REPORTE NACIONAL</a:t>
            </a:r>
          </a:p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BOLIVIA</a:t>
            </a:r>
            <a:endParaRPr lang="es-E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488720" y="2064288"/>
            <a:ext cx="7788175" cy="4401847"/>
          </a:xfrm>
          <a:prstGeom prst="rect">
            <a:avLst/>
          </a:prstGeom>
          <a:solidFill>
            <a:schemeClr val="tx1"/>
          </a:solidFill>
          <a:ln w="9525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s-BO" sz="2000" dirty="0">
                <a:solidFill>
                  <a:srgbClr val="000000"/>
                </a:solidFill>
              </a:rPr>
              <a:t>Intención del Estado boliviano, para su adhesión como miembro activo de la Organización Hidrográfica Internacional (OHI</a:t>
            </a:r>
            <a:r>
              <a:rPr lang="es-BO" sz="2000" dirty="0" smtClean="0">
                <a:solidFill>
                  <a:srgbClr val="000000"/>
                </a:solidFill>
              </a:rPr>
              <a:t>). Para lo cual, el SNHN, ha iniciado los trámites a nivel nacional, ante las instancias correspondientes.</a:t>
            </a:r>
            <a:endParaRPr lang="es-BO" sz="2000" dirty="0">
              <a:solidFill>
                <a:srgbClr val="000000"/>
              </a:solidFill>
            </a:endParaRPr>
          </a:p>
          <a:p>
            <a:pPr algn="just"/>
            <a:r>
              <a:rPr lang="es-BO" sz="2000" dirty="0">
                <a:solidFill>
                  <a:srgbClr val="000000"/>
                </a:solidFill>
              </a:rPr>
              <a:t> </a:t>
            </a:r>
          </a:p>
          <a:p>
            <a:pPr lvl="0" algn="just"/>
            <a:r>
              <a:rPr lang="es-BO" sz="2000" dirty="0">
                <a:solidFill>
                  <a:srgbClr val="0000FF"/>
                </a:solidFill>
              </a:rPr>
              <a:t>Auditoría de la Organización Marítima Internacional (OMI) al </a:t>
            </a:r>
            <a:r>
              <a:rPr lang="es-BO" sz="2000" dirty="0" smtClean="0">
                <a:solidFill>
                  <a:srgbClr val="0000FF"/>
                </a:solidFill>
              </a:rPr>
              <a:t>Estado boliviano:</a:t>
            </a:r>
            <a:endParaRPr lang="es-BO" sz="2000" dirty="0">
              <a:solidFill>
                <a:srgbClr val="0000FF"/>
              </a:solidFill>
            </a:endParaRPr>
          </a:p>
          <a:p>
            <a:pPr algn="just"/>
            <a:r>
              <a:rPr lang="es-BO" sz="2000" dirty="0">
                <a:solidFill>
                  <a:srgbClr val="0000FF"/>
                </a:solidFill>
              </a:rPr>
              <a:t> </a:t>
            </a:r>
          </a:p>
          <a:p>
            <a:pPr marL="536575" lvl="0" indent="-536575" algn="just">
              <a:buFont typeface="Wingdings" pitchFamily="2" charset="2"/>
              <a:buChar char="ü"/>
            </a:pPr>
            <a:r>
              <a:rPr lang="es-BO" sz="2000" dirty="0" smtClean="0">
                <a:solidFill>
                  <a:srgbClr val="0000FF"/>
                </a:solidFill>
              </a:rPr>
              <a:t>2015:Realización </a:t>
            </a:r>
            <a:r>
              <a:rPr lang="es-BO" sz="2000" dirty="0">
                <a:solidFill>
                  <a:srgbClr val="0000FF"/>
                </a:solidFill>
              </a:rPr>
              <a:t>de la Pre Auditoría. </a:t>
            </a:r>
            <a:endParaRPr lang="es-BO" sz="2000" dirty="0" smtClean="0">
              <a:solidFill>
                <a:srgbClr val="0000FF"/>
              </a:solidFill>
            </a:endParaRPr>
          </a:p>
          <a:p>
            <a:pPr marL="536575" lvl="0" indent="-536575" algn="just"/>
            <a:endParaRPr lang="es-BO" sz="2000" dirty="0">
              <a:solidFill>
                <a:srgbClr val="0000FF"/>
              </a:solidFill>
            </a:endParaRPr>
          </a:p>
          <a:p>
            <a:pPr marL="536575" lvl="0" indent="-536575" algn="just">
              <a:buFont typeface="Wingdings" pitchFamily="2" charset="2"/>
              <a:buChar char="ü"/>
            </a:pPr>
            <a:r>
              <a:rPr lang="es-BO" sz="2000" dirty="0" smtClean="0">
                <a:solidFill>
                  <a:srgbClr val="0000FF"/>
                </a:solidFill>
              </a:rPr>
              <a:t>SNHN</a:t>
            </a:r>
            <a:r>
              <a:rPr lang="es-BO" sz="2000" dirty="0">
                <a:solidFill>
                  <a:srgbClr val="0000FF"/>
                </a:solidFill>
              </a:rPr>
              <a:t>, participó en la situación de Estado Ribereño, sin </a:t>
            </a:r>
            <a:r>
              <a:rPr lang="es-BO" sz="2000" dirty="0" smtClean="0">
                <a:solidFill>
                  <a:srgbClr val="0000FF"/>
                </a:solidFill>
              </a:rPr>
              <a:t>observaciones.</a:t>
            </a:r>
          </a:p>
          <a:p>
            <a:pPr marL="536575" lvl="0" indent="-536575" algn="just"/>
            <a:endParaRPr lang="es-BO" sz="2000" dirty="0">
              <a:solidFill>
                <a:srgbClr val="0000FF"/>
              </a:solidFill>
            </a:endParaRPr>
          </a:p>
          <a:p>
            <a:pPr marL="536575" lvl="0" indent="-536575" algn="just">
              <a:buFont typeface="Wingdings" pitchFamily="2" charset="2"/>
              <a:buChar char="ü"/>
            </a:pPr>
            <a:r>
              <a:rPr lang="es-BO" sz="2000" dirty="0" smtClean="0">
                <a:solidFill>
                  <a:srgbClr val="0000FF"/>
                </a:solidFill>
              </a:rPr>
              <a:t>2017: Auditoría </a:t>
            </a:r>
            <a:r>
              <a:rPr lang="es-BO" sz="2000" dirty="0">
                <a:solidFill>
                  <a:srgbClr val="0000FF"/>
                </a:solidFill>
              </a:rPr>
              <a:t>de la OMI al </a:t>
            </a:r>
            <a:r>
              <a:rPr lang="es-BO" sz="2000" dirty="0" smtClean="0">
                <a:solidFill>
                  <a:srgbClr val="0000FF"/>
                </a:solidFill>
              </a:rPr>
              <a:t>Estado boliviano.</a:t>
            </a:r>
            <a:endParaRPr lang="es-BO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70888" y="1213937"/>
            <a:ext cx="5273622" cy="50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just">
              <a:defRPr/>
            </a:pPr>
            <a:r>
              <a:rPr kumimoji="1"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Conclusiones.</a:t>
            </a:r>
          </a:p>
        </p:txBody>
      </p:sp>
      <p:sp>
        <p:nvSpPr>
          <p:cNvPr id="7174" name="object 1380"/>
          <p:cNvSpPr>
            <a:spLocks noChangeArrowheads="1"/>
          </p:cNvSpPr>
          <p:nvPr/>
        </p:nvSpPr>
        <p:spPr bwMode="auto">
          <a:xfrm>
            <a:off x="133561" y="127598"/>
            <a:ext cx="1332624" cy="83409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7175" name="object 1381"/>
          <p:cNvSpPr>
            <a:spLocks noChangeArrowheads="1"/>
          </p:cNvSpPr>
          <p:nvPr/>
        </p:nvSpPr>
        <p:spPr bwMode="auto">
          <a:xfrm>
            <a:off x="8024655" y="126943"/>
            <a:ext cx="989834" cy="1102767"/>
          </a:xfrm>
          <a:prstGeom prst="rect">
            <a:avLst/>
          </a:prstGeom>
          <a:blipFill>
            <a:blip r:embed="rId4" cstate="email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50421" y="148665"/>
            <a:ext cx="6589987" cy="106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REPORTE NACIONAL</a:t>
            </a:r>
          </a:p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BOLIVIA</a:t>
            </a:r>
            <a:endParaRPr lang="es-E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04958" y="1785390"/>
            <a:ext cx="4840025" cy="4801957"/>
          </a:xfrm>
          <a:prstGeom prst="rect">
            <a:avLst/>
          </a:prstGeom>
          <a:solidFill>
            <a:schemeClr val="tx1"/>
          </a:solidFill>
          <a:ln w="9525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BO" dirty="0">
                <a:solidFill>
                  <a:srgbClr val="000000"/>
                </a:solidFill>
              </a:rPr>
              <a:t>El SNHN, ha realizado Levantamientos Hidrográficos en la jurisdicción del Estado boliviano, priorizando la vía de acceso a la HPP por Canal </a:t>
            </a:r>
            <a:r>
              <a:rPr lang="es-BO" dirty="0" err="1">
                <a:solidFill>
                  <a:srgbClr val="000000"/>
                </a:solidFill>
              </a:rPr>
              <a:t>Tamengo</a:t>
            </a:r>
            <a:r>
              <a:rPr lang="es-BO" dirty="0">
                <a:solidFill>
                  <a:srgbClr val="000000"/>
                </a:solidFill>
              </a:rPr>
              <a:t> y Corredor Dionisio </a:t>
            </a:r>
            <a:r>
              <a:rPr lang="es-BO" dirty="0" err="1">
                <a:solidFill>
                  <a:srgbClr val="000000"/>
                </a:solidFill>
              </a:rPr>
              <a:t>Foianini</a:t>
            </a:r>
            <a:r>
              <a:rPr lang="es-BO" dirty="0">
                <a:solidFill>
                  <a:srgbClr val="000000"/>
                </a:solidFill>
              </a:rPr>
              <a:t>, habiendo editado y publicado cuatro (04) Cartas Náuticas (H-2200, INT 2100, 2300 y 2400).</a:t>
            </a:r>
          </a:p>
          <a:p>
            <a:pPr algn="just"/>
            <a:r>
              <a:rPr lang="es-BO" dirty="0">
                <a:solidFill>
                  <a:srgbClr val="000000"/>
                </a:solidFill>
              </a:rPr>
              <a:t> </a:t>
            </a:r>
          </a:p>
          <a:p>
            <a:pPr algn="just"/>
            <a:r>
              <a:rPr lang="es-BO" dirty="0">
                <a:solidFill>
                  <a:srgbClr val="0000FF"/>
                </a:solidFill>
              </a:rPr>
              <a:t>Asimismo, ha desarrollado la reimpresión de la Carta Náutica del Lago Titicaca H-3000.</a:t>
            </a:r>
          </a:p>
          <a:p>
            <a:pPr algn="just"/>
            <a:r>
              <a:rPr lang="es-BO" dirty="0">
                <a:solidFill>
                  <a:srgbClr val="000000"/>
                </a:solidFill>
              </a:rPr>
              <a:t> </a:t>
            </a:r>
          </a:p>
          <a:p>
            <a:pPr algn="just"/>
            <a:r>
              <a:rPr lang="es-BO" dirty="0">
                <a:solidFill>
                  <a:srgbClr val="000000"/>
                </a:solidFill>
              </a:rPr>
              <a:t>Se ha apoyado a la Dirección de Hidrografía y Navegación del Paraguay, en la digitalización, actualización y reedición de (18) Cartas Náuticas del Río Paraguay, Tramo comprendido del Km. 390 al Km. 931.5 (Asunción – Río </a:t>
            </a:r>
            <a:r>
              <a:rPr lang="es-BO" dirty="0" err="1">
                <a:solidFill>
                  <a:srgbClr val="000000"/>
                </a:solidFill>
              </a:rPr>
              <a:t>Apa</a:t>
            </a:r>
            <a:r>
              <a:rPr lang="es-BO" dirty="0" smtClean="0">
                <a:solidFill>
                  <a:srgbClr val="000000"/>
                </a:solidFill>
              </a:rPr>
              <a:t>).</a:t>
            </a:r>
            <a:endParaRPr lang="es-BO" dirty="0">
              <a:solidFill>
                <a:srgbClr val="000000"/>
              </a:solidFill>
            </a:endParaRPr>
          </a:p>
        </p:txBody>
      </p:sp>
      <p:pic>
        <p:nvPicPr>
          <p:cNvPr id="205826" name="Picture 2" descr="C:\Users\Maria del Carmen\Desktop\Expo SNHN CHAtSO\Carta Nautica Paraguay Lamina 01_KM_390 al 39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10987">
            <a:off x="4877175" y="3760828"/>
            <a:ext cx="4481894" cy="1551372"/>
          </a:xfrm>
          <a:prstGeom prst="rect">
            <a:avLst/>
          </a:prstGeom>
          <a:noFill/>
        </p:spPr>
      </p:pic>
      <p:pic>
        <p:nvPicPr>
          <p:cNvPr id="205827" name="Picture 3" descr="C:\Users\Maria del Carmen\Desktop\Expo SNHN CHAtSO\carta Nautica Tamen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4151" y="1772601"/>
            <a:ext cx="3213707" cy="2121484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70888" y="1213937"/>
            <a:ext cx="5273622" cy="50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just">
              <a:defRPr/>
            </a:pPr>
            <a:r>
              <a:rPr kumimoji="1"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Conclusiones.</a:t>
            </a:r>
          </a:p>
        </p:txBody>
      </p:sp>
      <p:sp>
        <p:nvSpPr>
          <p:cNvPr id="7174" name="object 1380"/>
          <p:cNvSpPr>
            <a:spLocks noChangeArrowheads="1"/>
          </p:cNvSpPr>
          <p:nvPr/>
        </p:nvSpPr>
        <p:spPr bwMode="auto">
          <a:xfrm>
            <a:off x="133561" y="127598"/>
            <a:ext cx="1332624" cy="83409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7175" name="object 1381"/>
          <p:cNvSpPr>
            <a:spLocks noChangeArrowheads="1"/>
          </p:cNvSpPr>
          <p:nvPr/>
        </p:nvSpPr>
        <p:spPr bwMode="auto">
          <a:xfrm>
            <a:off x="8024655" y="126943"/>
            <a:ext cx="989834" cy="1102767"/>
          </a:xfrm>
          <a:prstGeom prst="rect">
            <a:avLst/>
          </a:prstGeom>
          <a:blipFill>
            <a:blip r:embed="rId4" cstate="email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50421" y="148665"/>
            <a:ext cx="6589987" cy="106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REPORTE NACIONAL</a:t>
            </a:r>
          </a:p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BOLIVIA</a:t>
            </a:r>
            <a:endParaRPr lang="es-E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189191" y="1769628"/>
            <a:ext cx="5297210" cy="4801957"/>
          </a:xfrm>
          <a:prstGeom prst="rect">
            <a:avLst/>
          </a:prstGeom>
          <a:solidFill>
            <a:schemeClr val="tx1"/>
          </a:solidFill>
          <a:ln w="9525" cap="flat" cmpd="sng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BO" dirty="0" smtClean="0">
                <a:solidFill>
                  <a:srgbClr val="000000"/>
                </a:solidFill>
              </a:rPr>
              <a:t>El </a:t>
            </a:r>
            <a:r>
              <a:rPr lang="es-BO" dirty="0">
                <a:solidFill>
                  <a:srgbClr val="000000"/>
                </a:solidFill>
              </a:rPr>
              <a:t>SNHN, ha iniciado los trámites ante las instancias correspondientes a nivel nacional para que el Estado Plurinacional de Bolivia, se adhiera como miembro activo de la Organización Hidrográfica Internacional (OHI). En este sentido, solicita el apoyo de la </a:t>
            </a:r>
            <a:r>
              <a:rPr lang="es-BO" dirty="0" err="1">
                <a:solidFill>
                  <a:srgbClr val="000000"/>
                </a:solidFill>
              </a:rPr>
              <a:t>CHAtSO</a:t>
            </a:r>
            <a:r>
              <a:rPr lang="es-BO" dirty="0">
                <a:solidFill>
                  <a:srgbClr val="000000"/>
                </a:solidFill>
              </a:rPr>
              <a:t>, para ese efecto. Se suma a esto, la experiencia acumulada de 53 años al servicio del Estado Boliviano, en el desarrollo de los trabajos hidrográficos, cumpliendo la normativa de la OHI.</a:t>
            </a:r>
          </a:p>
          <a:p>
            <a:pPr algn="just"/>
            <a:r>
              <a:rPr lang="es-BO" dirty="0">
                <a:solidFill>
                  <a:srgbClr val="000000"/>
                </a:solidFill>
              </a:rPr>
              <a:t> </a:t>
            </a:r>
          </a:p>
          <a:p>
            <a:pPr algn="just"/>
            <a:r>
              <a:rPr lang="es-BO" dirty="0">
                <a:solidFill>
                  <a:srgbClr val="0000FF"/>
                </a:solidFill>
              </a:rPr>
              <a:t>El Estado boliviano, en la presente gestión será sujeto a la 1ra. Auditoria de la Organización Marítima Internacional (OMI), programada para el 2do. Semestre/17, en la cual, el SNHN, jugará un rol importante en lo referente a la situación de Estado Ribereño.</a:t>
            </a:r>
          </a:p>
        </p:txBody>
      </p:sp>
      <p:pic>
        <p:nvPicPr>
          <p:cNvPr id="207874" name="Picture 2" descr="Resultado de imagen para organizacion maritima internaciona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1968" y="4732161"/>
            <a:ext cx="2871404" cy="183987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07876" name="Picture 4" descr="Resultado de imagen para organizacion hidrografica internaciona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2068" y="1781502"/>
            <a:ext cx="2711670" cy="271167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1212850" y="2552700"/>
            <a:ext cx="26543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just">
              <a:lnSpc>
                <a:spcPct val="110000"/>
              </a:lnSpc>
            </a:pPr>
            <a:endParaRPr kumimoji="1" lang="es-ES" sz="280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480794" y="1545022"/>
            <a:ext cx="8174037" cy="356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kumimoji="1" lang="es-E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DERROTERO</a:t>
            </a:r>
          </a:p>
          <a:p>
            <a:pPr algn="just">
              <a:defRPr/>
            </a:pPr>
            <a:endParaRPr kumimoji="1" lang="es-E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61950" indent="-361950" algn="just">
              <a:buFont typeface="Wingdings" pitchFamily="2" charset="2"/>
              <a:buChar char="ü"/>
              <a:defRPr/>
            </a:pPr>
            <a:r>
              <a:rPr kumimoji="1" lang="es-E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Levantamientos Hidrográficos (LH), realizados entre el 2009 y 2016.</a:t>
            </a:r>
          </a:p>
          <a:p>
            <a:pPr marL="361950" indent="-361950" algn="just">
              <a:buFont typeface="Wingdings" pitchFamily="2" charset="2"/>
              <a:buChar char="ü"/>
              <a:defRPr/>
            </a:pPr>
            <a:r>
              <a:rPr kumimoji="1" lang="es-E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Nuevas Ediciones y Actualizaciones.</a:t>
            </a:r>
          </a:p>
          <a:p>
            <a:pPr marL="361950" indent="-361950" algn="just">
              <a:buFont typeface="Wingdings" pitchFamily="2" charset="2"/>
              <a:buChar char="ü"/>
              <a:defRPr/>
            </a:pPr>
            <a:r>
              <a:rPr kumimoji="1" lang="es-E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Nuevas Publicaciones y Actualizaciones.</a:t>
            </a:r>
          </a:p>
          <a:p>
            <a:pPr marL="361950" indent="-361950" algn="just">
              <a:buFont typeface="Wingdings" pitchFamily="2" charset="2"/>
              <a:buChar char="ü"/>
              <a:defRPr/>
            </a:pPr>
            <a:r>
              <a:rPr kumimoji="1" lang="es-E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Creación de Capacidades.</a:t>
            </a:r>
          </a:p>
          <a:p>
            <a:pPr marL="361950" indent="-361950" algn="just">
              <a:buFont typeface="Wingdings" pitchFamily="2" charset="2"/>
              <a:buChar char="ü"/>
              <a:defRPr/>
            </a:pPr>
            <a:r>
              <a:rPr kumimoji="1" lang="es-E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Actividades Oceanográficas.</a:t>
            </a:r>
          </a:p>
          <a:p>
            <a:pPr marL="361950" indent="-361950" algn="just">
              <a:buFont typeface="Wingdings" pitchFamily="2" charset="2"/>
              <a:buChar char="ü"/>
              <a:defRPr/>
            </a:pPr>
            <a:r>
              <a:rPr kumimoji="1" lang="es-E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Otras actividades.</a:t>
            </a:r>
          </a:p>
          <a:p>
            <a:pPr marL="361950" indent="-361950" algn="just">
              <a:buFont typeface="Wingdings" pitchFamily="2" charset="2"/>
              <a:buChar char="ü"/>
              <a:defRPr/>
            </a:pPr>
            <a:r>
              <a:rPr kumimoji="1" lang="es-E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Conclusiones.</a:t>
            </a:r>
          </a:p>
        </p:txBody>
      </p:sp>
      <p:sp>
        <p:nvSpPr>
          <p:cNvPr id="7174" name="object 1380"/>
          <p:cNvSpPr>
            <a:spLocks noChangeArrowheads="1"/>
          </p:cNvSpPr>
          <p:nvPr/>
        </p:nvSpPr>
        <p:spPr bwMode="auto">
          <a:xfrm>
            <a:off x="133561" y="127598"/>
            <a:ext cx="1332624" cy="83409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7175" name="object 1381"/>
          <p:cNvSpPr>
            <a:spLocks noChangeArrowheads="1"/>
          </p:cNvSpPr>
          <p:nvPr/>
        </p:nvSpPr>
        <p:spPr bwMode="auto">
          <a:xfrm>
            <a:off x="8024655" y="126943"/>
            <a:ext cx="989834" cy="1102767"/>
          </a:xfrm>
          <a:prstGeom prst="rect">
            <a:avLst/>
          </a:prstGeom>
          <a:blipFill>
            <a:blip r:embed="rId4" cstate="email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50421" y="148665"/>
            <a:ext cx="6589987" cy="106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REPORTE NACIONAL</a:t>
            </a:r>
          </a:p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BOLIVIA</a:t>
            </a:r>
            <a:endParaRPr lang="es-E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G_0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2339" name="Oval 3" descr="SNHN1"/>
          <p:cNvSpPr>
            <a:spLocks noChangeArrowheads="1"/>
          </p:cNvSpPr>
          <p:nvPr/>
        </p:nvSpPr>
        <p:spPr bwMode="auto">
          <a:xfrm>
            <a:off x="287338" y="304800"/>
            <a:ext cx="1724025" cy="1643063"/>
          </a:xfrm>
          <a:prstGeom prst="ellipse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1" hangingPunct="1"/>
            <a:endParaRPr lang="es-BO" sz="2000"/>
          </a:p>
        </p:txBody>
      </p:sp>
      <p:pic>
        <p:nvPicPr>
          <p:cNvPr id="78234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8" y="52388"/>
            <a:ext cx="2239962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1403350" y="4868863"/>
            <a:ext cx="6697663" cy="1724025"/>
          </a:xfrm>
          <a:prstGeom prst="rect">
            <a:avLst/>
          </a:prstGeom>
          <a:solidFill>
            <a:srgbClr val="000066">
              <a:alpha val="2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tabLst>
                <a:tab pos="457200" algn="l"/>
                <a:tab pos="1371600" algn="l"/>
                <a:tab pos="2324100" algn="l"/>
              </a:tabLst>
              <a:defRPr/>
            </a:pPr>
            <a:r>
              <a:rPr kumimoji="1" lang="es-ES_tradnl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DIRECCION  :  Calle Cuba, No. 1260, Miraflores, La Paz - Bolivia</a:t>
            </a:r>
            <a:endParaRPr kumimoji="1" lang="es-E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tabLst>
                <a:tab pos="457200" algn="l"/>
                <a:tab pos="1371600" algn="l"/>
                <a:tab pos="2324100" algn="l"/>
              </a:tabLst>
              <a:defRPr/>
            </a:pPr>
            <a:r>
              <a:rPr kumimoji="1" lang="es-ES_tradnl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TELEFONO  :  (00591-2) 2229307</a:t>
            </a:r>
            <a:endParaRPr kumimoji="1" lang="es-E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tabLst>
                <a:tab pos="457200" algn="l"/>
                <a:tab pos="1371600" algn="l"/>
                <a:tab pos="2324100" algn="l"/>
              </a:tabLst>
              <a:defRPr/>
            </a:pPr>
            <a:r>
              <a:rPr kumimoji="1" lang="es-ES_tradnl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FAX	              :  (00591-2) 2225128  </a:t>
            </a:r>
            <a:endParaRPr kumimoji="1" lang="es-E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tabLst>
                <a:tab pos="457200" algn="l"/>
                <a:tab pos="1371600" algn="l"/>
                <a:tab pos="2324100" algn="l"/>
              </a:tabLst>
              <a:defRPr/>
            </a:pPr>
            <a:r>
              <a:rPr kumimoji="1" lang="es-ES_tradnl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E-MAIL         :  hidronav@entelnet.bo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tabLst>
                <a:tab pos="457200" algn="l"/>
                <a:tab pos="1371600" algn="l"/>
                <a:tab pos="2324100" algn="l"/>
              </a:tabLst>
              <a:defRPr/>
            </a:pPr>
            <a:r>
              <a:rPr kumimoji="1" lang="es-ES_tradnl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WEB             :  www.hidronav.org</a:t>
            </a:r>
            <a:endParaRPr kumimoji="1" lang="es-ES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0486" name="WordArt 5"/>
          <p:cNvSpPr>
            <a:spLocks noChangeArrowheads="1" noChangeShapeType="1" noTextEdit="1"/>
          </p:cNvSpPr>
          <p:nvPr/>
        </p:nvSpPr>
        <p:spPr bwMode="auto">
          <a:xfrm rot="232052">
            <a:off x="2401888" y="1687513"/>
            <a:ext cx="4535487" cy="26003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30458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s-BO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50000">
                      <a:srgbClr val="FE3E02"/>
                    </a:gs>
                    <a:gs pos="100000">
                      <a:srgbClr val="FFE701"/>
                    </a:gs>
                  </a:gsLst>
                  <a:lin ang="5160000" scaled="1"/>
                </a:gradFill>
                <a:latin typeface="Bookman Old Style"/>
              </a:rPr>
              <a:t>Muchas Gracias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"/>
                                        <p:tgtEl>
                                          <p:spTgt spid="78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"/>
                                        <p:tgtEl>
                                          <p:spTgt spid="78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1212850" y="2552700"/>
            <a:ext cx="26543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just">
              <a:lnSpc>
                <a:spcPct val="110000"/>
              </a:lnSpc>
            </a:pPr>
            <a:endParaRPr kumimoji="1" lang="es-ES" sz="280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386203" y="1198174"/>
            <a:ext cx="7906460" cy="50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just">
              <a:defRPr/>
            </a:pPr>
            <a:r>
              <a:rPr kumimoji="1" lang="es-ES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Levantamientos Hidrográficos, realizados (2009 – 2016).</a:t>
            </a:r>
          </a:p>
        </p:txBody>
      </p:sp>
      <p:sp>
        <p:nvSpPr>
          <p:cNvPr id="7174" name="object 1380"/>
          <p:cNvSpPr>
            <a:spLocks noChangeArrowheads="1"/>
          </p:cNvSpPr>
          <p:nvPr/>
        </p:nvSpPr>
        <p:spPr bwMode="auto">
          <a:xfrm>
            <a:off x="133561" y="127598"/>
            <a:ext cx="1332624" cy="83409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7175" name="object 1381"/>
          <p:cNvSpPr>
            <a:spLocks noChangeArrowheads="1"/>
          </p:cNvSpPr>
          <p:nvPr/>
        </p:nvSpPr>
        <p:spPr bwMode="auto">
          <a:xfrm>
            <a:off x="8024655" y="126943"/>
            <a:ext cx="989834" cy="1102767"/>
          </a:xfrm>
          <a:prstGeom prst="rect">
            <a:avLst/>
          </a:prstGeom>
          <a:blipFill>
            <a:blip r:embed="rId4" cstate="email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50421" y="148665"/>
            <a:ext cx="6589987" cy="106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REPORTE NACIONAL</a:t>
            </a:r>
          </a:p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BOLIVIA</a:t>
            </a:r>
            <a:endParaRPr lang="es-E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Picture 5" descr="mapa hidrografic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192" y="1828802"/>
            <a:ext cx="4148224" cy="48715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9 Elipse"/>
          <p:cNvSpPr/>
          <p:nvPr/>
        </p:nvSpPr>
        <p:spPr bwMode="auto">
          <a:xfrm rot="775559">
            <a:off x="5453580" y="4772066"/>
            <a:ext cx="550068" cy="1135117"/>
          </a:xfrm>
          <a:prstGeom prst="ellipse">
            <a:avLst/>
          </a:prstGeom>
          <a:solidFill>
            <a:srgbClr val="FF3300">
              <a:alpha val="50196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10 Elipse"/>
          <p:cNvSpPr/>
          <p:nvPr/>
        </p:nvSpPr>
        <p:spPr bwMode="auto">
          <a:xfrm rot="775559">
            <a:off x="1759250" y="3751885"/>
            <a:ext cx="991232" cy="903680"/>
          </a:xfrm>
          <a:prstGeom prst="ellipse">
            <a:avLst/>
          </a:prstGeom>
          <a:solidFill>
            <a:srgbClr val="FF3300">
              <a:alpha val="50196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 rot="16200000">
            <a:off x="-1261242" y="3944011"/>
            <a:ext cx="4619299" cy="73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kumimoji="1" lang="es-E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Áreas de Levantamientos Hidrográficos</a:t>
            </a: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1212850" y="2552700"/>
            <a:ext cx="26543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just">
              <a:lnSpc>
                <a:spcPct val="110000"/>
              </a:lnSpc>
            </a:pPr>
            <a:endParaRPr kumimoji="1" lang="es-ES" sz="280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228547" y="1308533"/>
            <a:ext cx="8489785" cy="50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just">
              <a:defRPr/>
            </a:pPr>
            <a:r>
              <a:rPr kumimoji="1" lang="es-ES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Levantamientos Hidrográficos, realizados (2009 – 2016).</a:t>
            </a:r>
          </a:p>
        </p:txBody>
      </p:sp>
      <p:sp>
        <p:nvSpPr>
          <p:cNvPr id="7174" name="object 1380"/>
          <p:cNvSpPr>
            <a:spLocks noChangeArrowheads="1"/>
          </p:cNvSpPr>
          <p:nvPr/>
        </p:nvSpPr>
        <p:spPr bwMode="auto">
          <a:xfrm>
            <a:off x="133561" y="127598"/>
            <a:ext cx="1332624" cy="83409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7175" name="object 1381"/>
          <p:cNvSpPr>
            <a:spLocks noChangeArrowheads="1"/>
          </p:cNvSpPr>
          <p:nvPr/>
        </p:nvSpPr>
        <p:spPr bwMode="auto">
          <a:xfrm>
            <a:off x="8024655" y="126943"/>
            <a:ext cx="989834" cy="1102767"/>
          </a:xfrm>
          <a:prstGeom prst="rect">
            <a:avLst/>
          </a:prstGeom>
          <a:blipFill>
            <a:blip r:embed="rId4" cstate="email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15309" y="2003298"/>
          <a:ext cx="8529145" cy="45725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99275"/>
                <a:gridCol w="4173211"/>
                <a:gridCol w="2056659"/>
              </a:tblGrid>
              <a:tr h="28949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b="1" dirty="0">
                          <a:solidFill>
                            <a:srgbClr val="000000"/>
                          </a:solidFill>
                        </a:rPr>
                        <a:t>CAMPAÑA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b="1" dirty="0">
                          <a:solidFill>
                            <a:srgbClr val="000000"/>
                          </a:solidFill>
                        </a:rPr>
                        <a:t>ZONA RELEVADA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b="1" dirty="0">
                          <a:solidFill>
                            <a:srgbClr val="000000"/>
                          </a:solidFill>
                        </a:rPr>
                        <a:t>FECHA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1462151">
                <a:tc>
                  <a:txBody>
                    <a:bodyPr/>
                    <a:lstStyle/>
                    <a:p>
                      <a:pPr marL="173038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00"/>
                          </a:solidFill>
                        </a:rPr>
                        <a:t>Corredor Dionisio </a:t>
                      </a:r>
                      <a:r>
                        <a:rPr lang="es-BO" sz="1800" dirty="0" err="1">
                          <a:solidFill>
                            <a:srgbClr val="000000"/>
                          </a:solidFill>
                        </a:rPr>
                        <a:t>Foianini</a:t>
                      </a:r>
                      <a:endParaRPr lang="es-BO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00"/>
                          </a:solidFill>
                        </a:rPr>
                        <a:t>Río Paraguay – Corredor Dionisio </a:t>
                      </a:r>
                      <a:r>
                        <a:rPr lang="es-BO" sz="1800" dirty="0" err="1">
                          <a:solidFill>
                            <a:srgbClr val="000000"/>
                          </a:solidFill>
                        </a:rPr>
                        <a:t>Foianini</a:t>
                      </a:r>
                      <a:r>
                        <a:rPr lang="es-BO" sz="1800" dirty="0">
                          <a:solidFill>
                            <a:srgbClr val="000000"/>
                          </a:solidFill>
                        </a:rPr>
                        <a:t> (48 km)</a:t>
                      </a:r>
                    </a:p>
                    <a:p>
                      <a:pPr marL="173038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00"/>
                          </a:solidFill>
                        </a:rPr>
                        <a:t>(Tramo Norte de la HPP, Km. 2.503 al </a:t>
                      </a:r>
                      <a:r>
                        <a:rPr lang="es-BO" sz="1800" dirty="0" smtClean="0">
                          <a:solidFill>
                            <a:srgbClr val="000000"/>
                          </a:solidFill>
                        </a:rPr>
                        <a:t>2.551</a:t>
                      </a:r>
                      <a:r>
                        <a:rPr lang="es-BO" sz="180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s-BO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00"/>
                          </a:solidFill>
                        </a:rPr>
                        <a:t>Febrero del 2012</a:t>
                      </a:r>
                      <a:endParaRPr lang="es-BO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598862">
                <a:tc>
                  <a:txBody>
                    <a:bodyPr/>
                    <a:lstStyle/>
                    <a:p>
                      <a:pPr marL="173038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FF"/>
                          </a:solidFill>
                        </a:rPr>
                        <a:t>Laguna Cáceres</a:t>
                      </a:r>
                      <a:endParaRPr lang="es-BO" sz="18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FF"/>
                          </a:solidFill>
                        </a:rPr>
                        <a:t>Laguna Cáceres</a:t>
                      </a:r>
                      <a:endParaRPr lang="es-BO" sz="18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 err="1">
                          <a:solidFill>
                            <a:srgbClr val="0000FF"/>
                          </a:solidFill>
                        </a:rPr>
                        <a:t>Nov-Dic</a:t>
                      </a:r>
                      <a:r>
                        <a:rPr lang="es-BO" sz="1800" dirty="0">
                          <a:solidFill>
                            <a:srgbClr val="0000FF"/>
                          </a:solidFill>
                        </a:rPr>
                        <a:t> del 2009</a:t>
                      </a:r>
                      <a:endParaRPr lang="es-BO" sz="18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1217593">
                <a:tc>
                  <a:txBody>
                    <a:bodyPr/>
                    <a:lstStyle/>
                    <a:p>
                      <a:pPr marL="173038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00"/>
                          </a:solidFill>
                        </a:rPr>
                        <a:t>Canal </a:t>
                      </a:r>
                      <a:r>
                        <a:rPr lang="es-BO" sz="1800" dirty="0" err="1">
                          <a:solidFill>
                            <a:srgbClr val="000000"/>
                          </a:solidFill>
                        </a:rPr>
                        <a:t>Tamengo</a:t>
                      </a:r>
                      <a:r>
                        <a:rPr lang="es-BO" sz="1800" dirty="0">
                          <a:solidFill>
                            <a:srgbClr val="000000"/>
                          </a:solidFill>
                        </a:rPr>
                        <a:t> – Campaña Binacional</a:t>
                      </a:r>
                      <a:endParaRPr lang="es-BO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00"/>
                          </a:solidFill>
                        </a:rPr>
                        <a:t>Canal </a:t>
                      </a:r>
                      <a:r>
                        <a:rPr lang="es-BO" sz="1800" dirty="0" err="1">
                          <a:solidFill>
                            <a:srgbClr val="000000"/>
                          </a:solidFill>
                        </a:rPr>
                        <a:t>Tamengo</a:t>
                      </a:r>
                      <a:r>
                        <a:rPr lang="es-BO" sz="1800" dirty="0">
                          <a:solidFill>
                            <a:srgbClr val="000000"/>
                          </a:solidFill>
                        </a:rPr>
                        <a:t> (Laguna Cáceres a la confluencia del Río Paraguay, 10.5 km)</a:t>
                      </a:r>
                      <a:endParaRPr lang="es-BO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 err="1">
                          <a:solidFill>
                            <a:srgbClr val="000000"/>
                          </a:solidFill>
                        </a:rPr>
                        <a:t>Nov-Dic</a:t>
                      </a:r>
                      <a:r>
                        <a:rPr lang="es-BO" sz="1800" dirty="0">
                          <a:solidFill>
                            <a:srgbClr val="000000"/>
                          </a:solidFill>
                        </a:rPr>
                        <a:t> del 2009</a:t>
                      </a:r>
                      <a:endParaRPr lang="es-BO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908228">
                <a:tc>
                  <a:txBody>
                    <a:bodyPr/>
                    <a:lstStyle/>
                    <a:p>
                      <a:pPr marL="173038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FF"/>
                          </a:solidFill>
                        </a:rPr>
                        <a:t>Río Acre</a:t>
                      </a:r>
                      <a:endParaRPr lang="es-BO" sz="18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FF"/>
                          </a:solidFill>
                        </a:rPr>
                        <a:t>Río Acre, aguas arriba de la confluencia con Arroyo Bahía (7 Km), límite fronterizo con Brasil. </a:t>
                      </a:r>
                      <a:endParaRPr lang="es-BO" sz="18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>
                          <a:solidFill>
                            <a:srgbClr val="0000FF"/>
                          </a:solidFill>
                        </a:rPr>
                        <a:t>Julio-2015</a:t>
                      </a:r>
                      <a:endParaRPr lang="es-BO" sz="18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50421" y="148665"/>
            <a:ext cx="6589987" cy="106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REPORTE NACIONAL</a:t>
            </a:r>
          </a:p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BOLIVIA</a:t>
            </a:r>
            <a:endParaRPr lang="es-E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1212850" y="2552700"/>
            <a:ext cx="26543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just">
              <a:lnSpc>
                <a:spcPct val="110000"/>
              </a:lnSpc>
            </a:pPr>
            <a:endParaRPr kumimoji="1" lang="es-ES" sz="280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228548" y="1308533"/>
            <a:ext cx="7827632" cy="50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just">
              <a:defRPr/>
            </a:pPr>
            <a:r>
              <a:rPr kumimoji="1" lang="es-ES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Levantamientos Hidrográficos, realizados (2009 – 2016).</a:t>
            </a:r>
          </a:p>
        </p:txBody>
      </p:sp>
      <p:sp>
        <p:nvSpPr>
          <p:cNvPr id="7174" name="object 1380"/>
          <p:cNvSpPr>
            <a:spLocks noChangeArrowheads="1"/>
          </p:cNvSpPr>
          <p:nvPr/>
        </p:nvSpPr>
        <p:spPr bwMode="auto">
          <a:xfrm>
            <a:off x="133561" y="127598"/>
            <a:ext cx="1332624" cy="83409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7175" name="object 1381"/>
          <p:cNvSpPr>
            <a:spLocks noChangeArrowheads="1"/>
          </p:cNvSpPr>
          <p:nvPr/>
        </p:nvSpPr>
        <p:spPr bwMode="auto">
          <a:xfrm>
            <a:off x="8024655" y="126943"/>
            <a:ext cx="989834" cy="1102767"/>
          </a:xfrm>
          <a:prstGeom prst="rect">
            <a:avLst/>
          </a:prstGeom>
          <a:blipFill>
            <a:blip r:embed="rId4" cstate="email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50421" y="148665"/>
            <a:ext cx="6589987" cy="106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REPORTE NACIONAL</a:t>
            </a:r>
          </a:p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BOLIVIA</a:t>
            </a:r>
            <a:endParaRPr lang="es-E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66913" name="Picture 1" descr="C:\Users\Maria del Carmen\Desktop\Expo SNHN CHAtSO\Carta Náutica lago_titicac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890" y="2144098"/>
            <a:ext cx="3815255" cy="408300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70588" y="1986441"/>
            <a:ext cx="4537894" cy="443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just"/>
            <a:r>
              <a:rPr lang="es-BO" sz="2000" dirty="0" smtClean="0"/>
              <a:t>(2017) </a:t>
            </a:r>
            <a:r>
              <a:rPr lang="es-BO" sz="2000" dirty="0"/>
              <a:t>se realizará el </a:t>
            </a:r>
            <a:r>
              <a:rPr lang="es-BO" sz="2000" dirty="0" smtClean="0"/>
              <a:t>LH </a:t>
            </a:r>
            <a:r>
              <a:rPr lang="es-BO" sz="2000" dirty="0"/>
              <a:t>del Lago Titicaca, sector boliviano en el marco del Acuerdo Binacional de la Autoridad Binacional del Lago Titicaca (ALT</a:t>
            </a:r>
            <a:r>
              <a:rPr lang="es-BO" sz="2000" dirty="0" smtClean="0"/>
              <a:t>).</a:t>
            </a:r>
          </a:p>
          <a:p>
            <a:pPr algn="just"/>
            <a:endParaRPr lang="es-BO" sz="2000" dirty="0"/>
          </a:p>
          <a:p>
            <a:pPr algn="just"/>
            <a:r>
              <a:rPr lang="es-BO" sz="2000" dirty="0" smtClean="0"/>
              <a:t>La </a:t>
            </a:r>
            <a:r>
              <a:rPr lang="es-BO" sz="2000" dirty="0"/>
              <a:t>DHN-Perú, desarrolló el mismo trabajo en el sector </a:t>
            </a:r>
            <a:r>
              <a:rPr lang="es-BO" sz="2000" dirty="0" smtClean="0"/>
              <a:t>peruano</a:t>
            </a:r>
            <a:r>
              <a:rPr lang="es-BO" sz="2000" dirty="0"/>
              <a:t> </a:t>
            </a:r>
            <a:r>
              <a:rPr lang="es-BO" sz="2000" dirty="0" smtClean="0"/>
              <a:t>(2016).</a:t>
            </a:r>
          </a:p>
          <a:p>
            <a:pPr algn="just"/>
            <a:endParaRPr lang="es-BO" sz="2000" dirty="0" smtClean="0"/>
          </a:p>
          <a:p>
            <a:pPr algn="just"/>
            <a:r>
              <a:rPr lang="es-BO" sz="2000" dirty="0" smtClean="0"/>
              <a:t>Concluido </a:t>
            </a:r>
            <a:r>
              <a:rPr lang="es-BO" sz="2000" dirty="0"/>
              <a:t>el trabajo, se editará la nueva cartografía del Lago navegable más alto del </a:t>
            </a:r>
            <a:r>
              <a:rPr lang="es-BO" sz="2000" dirty="0" smtClean="0"/>
              <a:t>mundo.</a:t>
            </a:r>
          </a:p>
          <a:p>
            <a:pPr algn="just"/>
            <a:endParaRPr lang="es-BO" sz="2000" dirty="0"/>
          </a:p>
          <a:p>
            <a:pPr algn="just"/>
            <a:r>
              <a:rPr lang="es-BO" sz="2000" dirty="0" smtClean="0"/>
              <a:t>La </a:t>
            </a:r>
            <a:r>
              <a:rPr lang="es-BO" sz="2000" dirty="0"/>
              <a:t>cartografía actual data del LH realizado </a:t>
            </a:r>
            <a:r>
              <a:rPr lang="es-BO" sz="2000" dirty="0" smtClean="0"/>
              <a:t>por SNHN </a:t>
            </a:r>
            <a:r>
              <a:rPr lang="es-BO" sz="2000" dirty="0"/>
              <a:t>y </a:t>
            </a:r>
            <a:r>
              <a:rPr lang="es-BO" sz="2000" dirty="0" smtClean="0"/>
              <a:t>DHN (1977). </a:t>
            </a:r>
            <a:endParaRPr lang="es-BO" sz="2000" dirty="0"/>
          </a:p>
        </p:txBody>
      </p:sp>
      <p:pic>
        <p:nvPicPr>
          <p:cNvPr id="10" name="Picture 4" descr="LanchaLH01"/>
          <p:cNvPicPr>
            <a:picLocks noChangeAspect="1" noChangeArrowheads="1"/>
          </p:cNvPicPr>
          <p:nvPr/>
        </p:nvPicPr>
        <p:blipFill>
          <a:blip r:embed="rId6" cstate="email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807" y="5442425"/>
            <a:ext cx="1776850" cy="141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228548" y="1308533"/>
            <a:ext cx="4753356" cy="50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just">
              <a:defRPr/>
            </a:pPr>
            <a:r>
              <a:rPr kumimoji="1"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Nuevas Ediciones y Actualizaciones.</a:t>
            </a:r>
          </a:p>
        </p:txBody>
      </p:sp>
      <p:sp>
        <p:nvSpPr>
          <p:cNvPr id="7174" name="object 1380"/>
          <p:cNvSpPr>
            <a:spLocks noChangeArrowheads="1"/>
          </p:cNvSpPr>
          <p:nvPr/>
        </p:nvSpPr>
        <p:spPr bwMode="auto">
          <a:xfrm>
            <a:off x="133561" y="127598"/>
            <a:ext cx="1332624" cy="83409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7175" name="object 1381"/>
          <p:cNvSpPr>
            <a:spLocks noChangeArrowheads="1"/>
          </p:cNvSpPr>
          <p:nvPr/>
        </p:nvSpPr>
        <p:spPr bwMode="auto">
          <a:xfrm>
            <a:off x="8024655" y="126943"/>
            <a:ext cx="989834" cy="1102767"/>
          </a:xfrm>
          <a:prstGeom prst="rect">
            <a:avLst/>
          </a:prstGeom>
          <a:blipFill>
            <a:blip r:embed="rId4" cstate="email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62153" y="2365906"/>
          <a:ext cx="7961585" cy="75687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24308"/>
                <a:gridCol w="3147236"/>
                <a:gridCol w="1245475"/>
                <a:gridCol w="1844566"/>
              </a:tblGrid>
              <a:tr h="282725">
                <a:tc>
                  <a:txBody>
                    <a:bodyPr/>
                    <a:lstStyle/>
                    <a:p>
                      <a:pPr marL="9525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N° DE</a:t>
                      </a:r>
                      <a:r>
                        <a:rPr lang="es-BO" sz="1800" b="1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CARTA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TÍTULO DE LA CARTA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ESCALA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EDICIÓN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44141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H-2200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Laguna</a:t>
                      </a:r>
                      <a:r>
                        <a:rPr lang="es-BO" sz="18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Cáceres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1:10.000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1ª - 2010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01672" y="1760475"/>
            <a:ext cx="6303631" cy="50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just">
              <a:defRPr/>
            </a:pPr>
            <a:r>
              <a:rPr kumimoji="1" lang="es-ES" sz="2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Cartas Nacionales en papel publicadas (nuevas):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50421" y="148665"/>
            <a:ext cx="6589987" cy="106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REPORTE NACIONAL</a:t>
            </a:r>
          </a:p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BOLIVIA</a:t>
            </a:r>
            <a:endParaRPr lang="es-E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85346" name="Picture 2" descr="C:\Users\Maria del Carmen\Desktop\Expo SNHN CHAtSO\carta Nautica Cacere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7987" y="3247697"/>
            <a:ext cx="4625252" cy="3493671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228548" y="1308533"/>
            <a:ext cx="4753356" cy="50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just">
              <a:defRPr/>
            </a:pPr>
            <a:r>
              <a:rPr kumimoji="1"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Nuevas Ediciones y Actualizaciones.</a:t>
            </a:r>
          </a:p>
        </p:txBody>
      </p:sp>
      <p:sp>
        <p:nvSpPr>
          <p:cNvPr id="7174" name="object 1380"/>
          <p:cNvSpPr>
            <a:spLocks noChangeArrowheads="1"/>
          </p:cNvSpPr>
          <p:nvPr/>
        </p:nvSpPr>
        <p:spPr bwMode="auto">
          <a:xfrm>
            <a:off x="133561" y="127598"/>
            <a:ext cx="1332624" cy="83409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7175" name="object 1381"/>
          <p:cNvSpPr>
            <a:spLocks noChangeArrowheads="1"/>
          </p:cNvSpPr>
          <p:nvPr/>
        </p:nvSpPr>
        <p:spPr bwMode="auto">
          <a:xfrm>
            <a:off x="8024655" y="126943"/>
            <a:ext cx="989834" cy="1102767"/>
          </a:xfrm>
          <a:prstGeom prst="rect">
            <a:avLst/>
          </a:prstGeom>
          <a:blipFill>
            <a:blip r:embed="rId4" cstate="email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62153" y="2539332"/>
          <a:ext cx="8040413" cy="33317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41380"/>
                <a:gridCol w="2972508"/>
                <a:gridCol w="1513490"/>
                <a:gridCol w="1813035"/>
              </a:tblGrid>
              <a:tr h="247371">
                <a:tc>
                  <a:txBody>
                    <a:bodyPr/>
                    <a:lstStyle/>
                    <a:p>
                      <a:pPr marL="9525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N° DE</a:t>
                      </a:r>
                      <a:r>
                        <a:rPr lang="es-BO" sz="1800" b="1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CARTA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TÍTULO DE LA CARTA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ESCALA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EDICIÓN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49253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H-2100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Canal </a:t>
                      </a:r>
                      <a:r>
                        <a:rPr lang="es-BO" sz="18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Tamengo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1:10.000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1ª - 2010</a:t>
                      </a: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49253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H-2300</a:t>
                      </a:r>
                      <a:endParaRPr lang="es-BO" sz="18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Río Paraguay - Corredor Dionisio </a:t>
                      </a:r>
                      <a:r>
                        <a:rPr lang="es-BO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Foianini</a:t>
                      </a:r>
                      <a:r>
                        <a:rPr lang="es-BO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- Tramo Confluencia Río Negro -  </a:t>
                      </a:r>
                      <a:r>
                        <a:rPr lang="es-BO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Pto</a:t>
                      </a:r>
                      <a:r>
                        <a:rPr lang="es-BO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. Busch.</a:t>
                      </a:r>
                      <a:endParaRPr lang="es-BO" sz="18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1:20.000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1ª 2012</a:t>
                      </a: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49253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H-2400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Río Paraguay - Corredor Dionisio </a:t>
                      </a:r>
                      <a:r>
                        <a:rPr lang="es-BO" sz="1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Foianini</a:t>
                      </a:r>
                      <a:r>
                        <a:rPr lang="es-BO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- Tramo Paso Santa Fe  - Hito </a:t>
                      </a:r>
                      <a:r>
                        <a:rPr lang="es-BO" sz="1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Coimbra</a:t>
                      </a:r>
                      <a:r>
                        <a:rPr lang="es-BO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BO" sz="18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01672" y="1760475"/>
            <a:ext cx="2898273" cy="50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just">
              <a:defRPr/>
            </a:pPr>
            <a:r>
              <a:rPr kumimoji="1" lang="es-ES" sz="2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Carta INT publicada: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50421" y="148665"/>
            <a:ext cx="6589987" cy="106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REPORTE NACIONAL</a:t>
            </a:r>
          </a:p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BOLIVIA</a:t>
            </a:r>
            <a:endParaRPr lang="es-E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228548" y="1308533"/>
            <a:ext cx="4753356" cy="50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just">
              <a:defRPr/>
            </a:pPr>
            <a:r>
              <a:rPr kumimoji="1"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Nuevas Ediciones y Actualizaciones.</a:t>
            </a:r>
          </a:p>
        </p:txBody>
      </p:sp>
      <p:sp>
        <p:nvSpPr>
          <p:cNvPr id="7174" name="object 1380"/>
          <p:cNvSpPr>
            <a:spLocks noChangeArrowheads="1"/>
          </p:cNvSpPr>
          <p:nvPr/>
        </p:nvSpPr>
        <p:spPr bwMode="auto">
          <a:xfrm>
            <a:off x="133561" y="127598"/>
            <a:ext cx="1332624" cy="83409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7175" name="object 1381"/>
          <p:cNvSpPr>
            <a:spLocks noChangeArrowheads="1"/>
          </p:cNvSpPr>
          <p:nvPr/>
        </p:nvSpPr>
        <p:spPr bwMode="auto">
          <a:xfrm>
            <a:off x="8024655" y="126943"/>
            <a:ext cx="989834" cy="1102767"/>
          </a:xfrm>
          <a:prstGeom prst="rect">
            <a:avLst/>
          </a:prstGeom>
          <a:blipFill>
            <a:blip r:embed="rId4" cstate="email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01672" y="1760475"/>
            <a:ext cx="2898273" cy="50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just">
              <a:defRPr/>
            </a:pPr>
            <a:r>
              <a:rPr kumimoji="1" lang="es-ES" sz="2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Carta INT publicada: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50421" y="148665"/>
            <a:ext cx="6589987" cy="106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REPORTE NACIONAL</a:t>
            </a:r>
          </a:p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BOLIVIA</a:t>
            </a:r>
            <a:endParaRPr lang="es-E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86370" name="Picture 2" descr="C:\Users\Maria del Carmen\Desktop\Expo SNHN CHAtSO\carta Nautica Tamen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64" y="3095973"/>
            <a:ext cx="4020207" cy="2653884"/>
          </a:xfrm>
          <a:prstGeom prst="rect">
            <a:avLst/>
          </a:prstGeom>
          <a:noFill/>
        </p:spPr>
      </p:pic>
      <p:pic>
        <p:nvPicPr>
          <p:cNvPr id="186371" name="Picture 3" descr="C:\Users\Maria del Carmen\Desktop\Expo SNHN CHAtSO\Cartas nauticas Foianini 23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571" y="2295191"/>
            <a:ext cx="4823067" cy="2024572"/>
          </a:xfrm>
          <a:prstGeom prst="rect">
            <a:avLst/>
          </a:prstGeom>
          <a:noFill/>
        </p:spPr>
      </p:pic>
      <p:pic>
        <p:nvPicPr>
          <p:cNvPr id="186372" name="Picture 4" descr="C:\Users\Maria del Carmen\Desktop\Expo SNHN CHAtSO\Cartas nauticas Foianini 240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9394" y="4572193"/>
            <a:ext cx="4840016" cy="2018773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228548" y="1308533"/>
            <a:ext cx="4753356" cy="50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just">
              <a:defRPr/>
            </a:pPr>
            <a:r>
              <a:rPr kumimoji="1"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Nuevas Ediciones y Actualizaciones.</a:t>
            </a:r>
          </a:p>
        </p:txBody>
      </p:sp>
      <p:sp>
        <p:nvSpPr>
          <p:cNvPr id="7174" name="object 1380"/>
          <p:cNvSpPr>
            <a:spLocks noChangeArrowheads="1"/>
          </p:cNvSpPr>
          <p:nvPr/>
        </p:nvSpPr>
        <p:spPr bwMode="auto">
          <a:xfrm>
            <a:off x="133561" y="127598"/>
            <a:ext cx="1332624" cy="83409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7175" name="object 1381"/>
          <p:cNvSpPr>
            <a:spLocks noChangeArrowheads="1"/>
          </p:cNvSpPr>
          <p:nvPr/>
        </p:nvSpPr>
        <p:spPr bwMode="auto">
          <a:xfrm>
            <a:off x="8024655" y="126943"/>
            <a:ext cx="989834" cy="1102767"/>
          </a:xfrm>
          <a:prstGeom prst="rect">
            <a:avLst/>
          </a:prstGeom>
          <a:blipFill>
            <a:blip r:embed="rId4" cstate="email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01672" y="1760475"/>
            <a:ext cx="2898273" cy="50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just">
              <a:defRPr/>
            </a:pPr>
            <a:r>
              <a:rPr kumimoji="1" lang="es-ES" sz="2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Reimpresiones: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50421" y="148665"/>
            <a:ext cx="6589987" cy="106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REPORTE NACIONAL</a:t>
            </a:r>
          </a:p>
          <a:p>
            <a:pPr algn="ctr" eaLnBrk="1" hangingPunct="1">
              <a:defRPr/>
            </a:pPr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BOLIVIA</a:t>
            </a:r>
            <a:endParaRPr lang="es-E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662153" y="2365906"/>
          <a:ext cx="7961585" cy="75687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24308"/>
                <a:gridCol w="3147236"/>
                <a:gridCol w="1324303"/>
                <a:gridCol w="1765738"/>
              </a:tblGrid>
              <a:tr h="282725">
                <a:tc>
                  <a:txBody>
                    <a:bodyPr/>
                    <a:lstStyle/>
                    <a:p>
                      <a:pPr marL="9525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N° DE</a:t>
                      </a:r>
                      <a:r>
                        <a:rPr lang="es-BO" sz="1800" b="1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CARTA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TÍTULO DE LA CARTA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ESCALA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EDICIÓN</a:t>
                      </a:r>
                      <a:endParaRPr lang="es-BO" sz="18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44141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H-3000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Lago Titicaca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1:250.000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BO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2ª - 2010</a:t>
                      </a:r>
                      <a:endParaRPr lang="es-BO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87394" name="Picture 2" descr="C:\Users\Maria del Carmen\Desktop\Expo SNHN CHAtSO\Carta Náutica lago_titicac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7771" y="3141048"/>
            <a:ext cx="3372313" cy="3669654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57"/>
</p:tagLst>
</file>

<file path=ppt/theme/theme1.xml><?xml version="1.0" encoding="utf-8"?>
<a:theme xmlns:a="http://schemas.openxmlformats.org/drawingml/2006/main" name="Onda">
  <a:themeElements>
    <a:clrScheme name="Onda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n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nda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a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9797</TotalTime>
  <Words>1029</Words>
  <Application>Microsoft Office PowerPoint</Application>
  <PresentationFormat>On-screen Show (4:3)</PresentationFormat>
  <Paragraphs>217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Bookman Old Style</vt:lpstr>
      <vt:lpstr>Calibri</vt:lpstr>
      <vt:lpstr>Times New Roman</vt:lpstr>
      <vt:lpstr>Wingdings</vt:lpstr>
      <vt:lpstr>Onda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SNHN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 SNHN CHAtSO_Mar-17</dc:title>
  <dc:creator>SNHN</dc:creator>
  <cp:lastModifiedBy>Alberto Costa Neves</cp:lastModifiedBy>
  <cp:revision>8</cp:revision>
  <cp:lastPrinted>2005-11-19T10:49:46Z</cp:lastPrinted>
  <dcterms:created xsi:type="dcterms:W3CDTF">2000-01-31T20:41:48Z</dcterms:created>
  <dcterms:modified xsi:type="dcterms:W3CDTF">2017-03-13T10:45:14Z</dcterms:modified>
  <cp:version>1</cp:version>
</cp:coreProperties>
</file>